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sldIdLst>
    <p:sldId id="257" r:id="rId3"/>
    <p:sldId id="259" r:id="rId4"/>
    <p:sldId id="262" r:id="rId5"/>
    <p:sldId id="261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FF8239C-2EE0-4DBE-A086-77DDAC36350C}">
          <p14:sldIdLst/>
        </p14:section>
        <p14:section name="Sección de resumen" id="{376E4E67-BDC1-4889-B242-5CF69ACFE225}">
          <p14:sldIdLst/>
        </p14:section>
        <p14:section name="FORTALEZAS" id="{F39AC492-1EA3-420C-9631-0D2C6E2781D2}">
          <p14:sldIdLst>
            <p14:sldId id="257"/>
          </p14:sldIdLst>
        </p14:section>
        <p14:section name="OPORTUNIDADES" id="{05222BEF-3986-4EB6-B779-97A4FCCAB728}">
          <p14:sldIdLst>
            <p14:sldId id="259"/>
          </p14:sldIdLst>
        </p14:section>
        <p14:section name="DEBILIDADES" id="{493F23A4-7A5F-4BD8-B5D4-16591ADA0EC2}">
          <p14:sldIdLst>
            <p14:sldId id="262"/>
          </p14:sldIdLst>
        </p14:section>
        <p14:section name="AMENAZAS" id="{FE86C5F9-44D2-4843-A026-A65A2E406095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17967-3C6D-45EC-BDFF-A4BFD687643D}" v="21" dt="2024-11-13T01:38:22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Hernandez" userId="a40e14ba802a2cca" providerId="LiveId" clId="{58917967-3C6D-45EC-BDFF-A4BFD687643D}"/>
    <pc:docChg chg="undo custSel addSld delSld modSld addSection modSection">
      <pc:chgData name="Gustavo Hernandez" userId="a40e14ba802a2cca" providerId="LiveId" clId="{58917967-3C6D-45EC-BDFF-A4BFD687643D}" dt="2024-11-13T01:38:41.630" v="62" actId="47"/>
      <pc:docMkLst>
        <pc:docMk/>
      </pc:docMkLst>
      <pc:sldChg chg="addSp delSp modSp del mod">
        <pc:chgData name="Gustavo Hernandez" userId="a40e14ba802a2cca" providerId="LiveId" clId="{58917967-3C6D-45EC-BDFF-A4BFD687643D}" dt="2024-11-13T01:38:41.630" v="62" actId="47"/>
        <pc:sldMkLst>
          <pc:docMk/>
          <pc:sldMk cId="54368106" sldId="256"/>
        </pc:sldMkLst>
        <pc:spChg chg="del">
          <ac:chgData name="Gustavo Hernandez" userId="a40e14ba802a2cca" providerId="LiveId" clId="{58917967-3C6D-45EC-BDFF-A4BFD687643D}" dt="2024-11-13T01:29:52.190" v="0" actId="478"/>
          <ac:spMkLst>
            <pc:docMk/>
            <pc:sldMk cId="54368106" sldId="256"/>
            <ac:spMk id="2" creationId="{BB4CC12D-C55A-A688-4810-45CF8F00A7EC}"/>
          </ac:spMkLst>
        </pc:spChg>
        <pc:spChg chg="del">
          <ac:chgData name="Gustavo Hernandez" userId="a40e14ba802a2cca" providerId="LiveId" clId="{58917967-3C6D-45EC-BDFF-A4BFD687643D}" dt="2024-11-13T01:29:52.190" v="0" actId="478"/>
          <ac:spMkLst>
            <pc:docMk/>
            <pc:sldMk cId="54368106" sldId="256"/>
            <ac:spMk id="3" creationId="{3ADCEF8D-5378-F0A1-B1F5-152D7CE66179}"/>
          </ac:spMkLst>
        </pc:spChg>
        <pc:graphicFrameChg chg="add mod modGraphic">
          <ac:chgData name="Gustavo Hernandez" userId="a40e14ba802a2cca" providerId="LiveId" clId="{58917967-3C6D-45EC-BDFF-A4BFD687643D}" dt="2024-11-13T01:38:30.606" v="59" actId="1076"/>
          <ac:graphicFrameMkLst>
            <pc:docMk/>
            <pc:sldMk cId="54368106" sldId="256"/>
            <ac:graphicFrameMk id="10" creationId="{1560499C-C2A8-A6F7-0C79-47C53A27A776}"/>
          </ac:graphicFrameMkLst>
        </pc:graphicFrameChg>
        <pc:graphicFrameChg chg="add mod modGraphic">
          <ac:chgData name="Gustavo Hernandez" userId="a40e14ba802a2cca" providerId="LiveId" clId="{58917967-3C6D-45EC-BDFF-A4BFD687643D}" dt="2024-11-13T01:38:30.937" v="60" actId="1076"/>
          <ac:graphicFrameMkLst>
            <pc:docMk/>
            <pc:sldMk cId="54368106" sldId="256"/>
            <ac:graphicFrameMk id="12" creationId="{6F20BB19-8782-BF87-30BB-667691113DC5}"/>
          </ac:graphicFrameMkLst>
        </pc:graphicFrameChg>
        <pc:graphicFrameChg chg="add del mod modGraphic">
          <ac:chgData name="Gustavo Hernandez" userId="a40e14ba802a2cca" providerId="LiveId" clId="{58917967-3C6D-45EC-BDFF-A4BFD687643D}" dt="2024-11-13T01:38:36.784" v="61" actId="478"/>
          <ac:graphicFrameMkLst>
            <pc:docMk/>
            <pc:sldMk cId="54368106" sldId="256"/>
            <ac:graphicFrameMk id="14" creationId="{687AC65B-752E-0C79-40A7-837448AA3599}"/>
          </ac:graphicFrameMkLst>
        </pc:graphicFrameChg>
        <pc:graphicFrameChg chg="add del mod modGraphic">
          <ac:chgData name="Gustavo Hernandez" userId="a40e14ba802a2cca" providerId="LiveId" clId="{58917967-3C6D-45EC-BDFF-A4BFD687643D}" dt="2024-11-13T01:38:36.784" v="61" actId="478"/>
          <ac:graphicFrameMkLst>
            <pc:docMk/>
            <pc:sldMk cId="54368106" sldId="256"/>
            <ac:graphicFrameMk id="16" creationId="{6EBD25D1-BCB5-D97B-ACF1-F25C64CD6B6A}"/>
          </ac:graphicFrameMkLst>
        </pc:graphicFrameChg>
        <pc:cxnChg chg="add del mod">
          <ac:chgData name="Gustavo Hernandez" userId="a40e14ba802a2cca" providerId="LiveId" clId="{58917967-3C6D-45EC-BDFF-A4BFD687643D}" dt="2024-11-13T01:38:36.784" v="61" actId="478"/>
          <ac:cxnSpMkLst>
            <pc:docMk/>
            <pc:sldMk cId="54368106" sldId="256"/>
            <ac:cxnSpMk id="5" creationId="{D6AB30FC-78E2-9E37-9E32-A8AAF7E228BB}"/>
          </ac:cxnSpMkLst>
        </pc:cxnChg>
        <pc:cxnChg chg="add del mod">
          <ac:chgData name="Gustavo Hernandez" userId="a40e14ba802a2cca" providerId="LiveId" clId="{58917967-3C6D-45EC-BDFF-A4BFD687643D}" dt="2024-11-13T01:38:36.784" v="61" actId="478"/>
          <ac:cxnSpMkLst>
            <pc:docMk/>
            <pc:sldMk cId="54368106" sldId="256"/>
            <ac:cxnSpMk id="6" creationId="{B4BAB26A-B69E-7D87-83D6-6495AC3BFFE1}"/>
          </ac:cxnSpMkLst>
        </pc:cxnChg>
      </pc:sldChg>
      <pc:sldChg chg="modAnim">
        <pc:chgData name="Gustavo Hernandez" userId="a40e14ba802a2cca" providerId="LiveId" clId="{58917967-3C6D-45EC-BDFF-A4BFD687643D}" dt="2024-11-13T01:38:22.840" v="50"/>
        <pc:sldMkLst>
          <pc:docMk/>
          <pc:sldMk cId="3693923797" sldId="257"/>
        </pc:sldMkLst>
      </pc:sldChg>
      <pc:sldChg chg="modAnim">
        <pc:chgData name="Gustavo Hernandez" userId="a40e14ba802a2cca" providerId="LiveId" clId="{58917967-3C6D-45EC-BDFF-A4BFD687643D}" dt="2024-11-13T01:38:20.165" v="45"/>
        <pc:sldMkLst>
          <pc:docMk/>
          <pc:sldMk cId="3186995181" sldId="259"/>
        </pc:sldMkLst>
      </pc:sldChg>
      <pc:sldChg chg="modAnim">
        <pc:chgData name="Gustavo Hernandez" userId="a40e14ba802a2cca" providerId="LiveId" clId="{58917967-3C6D-45EC-BDFF-A4BFD687643D}" dt="2024-11-13T01:38:19.648" v="43"/>
        <pc:sldMkLst>
          <pc:docMk/>
          <pc:sldMk cId="1781481955" sldId="261"/>
        </pc:sldMkLst>
      </pc:sldChg>
      <pc:sldChg chg="modAnim">
        <pc:chgData name="Gustavo Hernandez" userId="a40e14ba802a2cca" providerId="LiveId" clId="{58917967-3C6D-45EC-BDFF-A4BFD687643D}" dt="2024-11-13T01:38:19.912" v="44"/>
        <pc:sldMkLst>
          <pc:docMk/>
          <pc:sldMk cId="3881171380" sldId="262"/>
        </pc:sldMkLst>
      </pc:sldChg>
      <pc:sldChg chg="addSp delSp modSp new del mod">
        <pc:chgData name="Gustavo Hernandez" userId="a40e14ba802a2cca" providerId="LiveId" clId="{58917967-3C6D-45EC-BDFF-A4BFD687643D}" dt="2024-11-13T01:32:32.169" v="14" actId="47"/>
        <pc:sldMkLst>
          <pc:docMk/>
          <pc:sldMk cId="11702837" sldId="263"/>
        </pc:sldMkLst>
        <pc:graphicFrameChg chg="add del mod modGraphic">
          <ac:chgData name="Gustavo Hernandez" userId="a40e14ba802a2cca" providerId="LiveId" clId="{58917967-3C6D-45EC-BDFF-A4BFD687643D}" dt="2024-11-13T01:32:29.411" v="13" actId="478"/>
          <ac:graphicFrameMkLst>
            <pc:docMk/>
            <pc:sldMk cId="11702837" sldId="263"/>
            <ac:graphicFrameMk id="5" creationId="{DB4D0B55-136E-8F8E-848B-797C665B0CD9}"/>
          </ac:graphicFrameMkLst>
        </pc:graphicFrameChg>
      </pc:sldChg>
      <pc:sldMasterChg chg="delSldLayout">
        <pc:chgData name="Gustavo Hernandez" userId="a40e14ba802a2cca" providerId="LiveId" clId="{58917967-3C6D-45EC-BDFF-A4BFD687643D}" dt="2024-11-13T01:38:41.630" v="62" actId="47"/>
        <pc:sldMasterMkLst>
          <pc:docMk/>
          <pc:sldMasterMk cId="510874770" sldId="2147483660"/>
        </pc:sldMasterMkLst>
        <pc:sldLayoutChg chg="del">
          <pc:chgData name="Gustavo Hernandez" userId="a40e14ba802a2cca" providerId="LiveId" clId="{58917967-3C6D-45EC-BDFF-A4BFD687643D}" dt="2024-11-13T01:38:41.630" v="62" actId="47"/>
          <pc:sldLayoutMkLst>
            <pc:docMk/>
            <pc:sldMasterMk cId="510874770" sldId="2147483660"/>
            <pc:sldLayoutMk cId="2990418119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67"/>
            </a:lvl1pPr>
            <a:lvl2pPr lvl="1" rtl="0">
              <a:buNone/>
              <a:defRPr sz="1867"/>
            </a:lvl2pPr>
            <a:lvl3pPr lvl="2" rtl="0">
              <a:buNone/>
              <a:defRPr sz="1867"/>
            </a:lvl3pPr>
            <a:lvl4pPr lvl="3" rtl="0">
              <a:buNone/>
              <a:defRPr sz="1867"/>
            </a:lvl4pPr>
            <a:lvl5pPr lvl="4" rtl="0">
              <a:buNone/>
              <a:defRPr sz="1867"/>
            </a:lvl5pPr>
            <a:lvl6pPr lvl="5" rtl="0">
              <a:buNone/>
              <a:defRPr sz="1867"/>
            </a:lvl6pPr>
            <a:lvl7pPr lvl="6" rtl="0">
              <a:buNone/>
              <a:defRPr sz="1867"/>
            </a:lvl7pPr>
            <a:lvl8pPr lvl="7" rtl="0">
              <a:buNone/>
              <a:defRPr sz="1867"/>
            </a:lvl8pPr>
            <a:lvl9pPr lvl="8" rtl="0">
              <a:buNone/>
              <a:defRPr sz="1867"/>
            </a:lvl9pPr>
          </a:lstStyle>
          <a:p>
            <a:fld id="{64C2F7F7-5DDA-40A0-8C16-41D104F393D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5960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24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Title + One Column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 flipH="1">
            <a:off x="899733" y="2074367"/>
            <a:ext cx="2760400" cy="11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 flipH="1">
            <a:off x="880433" y="3297233"/>
            <a:ext cx="2760400" cy="1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28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Title + One Column 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97833" y="1989417"/>
            <a:ext cx="3312400" cy="11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878400" y="3265751"/>
            <a:ext cx="3351200" cy="16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4702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9097E-E171-0426-08F1-62708474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5B62CA-39CA-5081-1D44-7915C757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A79D9-91FC-E3BD-1E9D-CDE38765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8379-2DD6-4D05-9CDC-04F68368B8F2}" type="datetimeFigureOut">
              <a:rPr lang="es-VE" smtClean="0"/>
              <a:t>12/11/2024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FBA3EA-BEAF-6877-14B2-01D29223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45F344-7232-91F6-49A9-C112B04D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F7F7-5DDA-40A0-8C16-41D104F393D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2571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40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67"/>
            </a:lvl1pPr>
            <a:lvl2pPr lvl="1" rtl="0">
              <a:buNone/>
              <a:defRPr sz="1867"/>
            </a:lvl2pPr>
            <a:lvl3pPr lvl="2" rtl="0">
              <a:buNone/>
              <a:defRPr sz="1867"/>
            </a:lvl3pPr>
            <a:lvl4pPr lvl="3" rtl="0">
              <a:buNone/>
              <a:defRPr sz="1867"/>
            </a:lvl4pPr>
            <a:lvl5pPr lvl="4" rtl="0">
              <a:buNone/>
              <a:defRPr sz="1867"/>
            </a:lvl5pPr>
            <a:lvl6pPr lvl="5" rtl="0">
              <a:buNone/>
              <a:defRPr sz="1867"/>
            </a:lvl6pPr>
            <a:lvl7pPr lvl="6" rtl="0">
              <a:buNone/>
              <a:defRPr sz="1867"/>
            </a:lvl7pPr>
            <a:lvl8pPr lvl="7" rtl="0">
              <a:buNone/>
              <a:defRPr sz="1867"/>
            </a:lvl8pPr>
            <a:lvl9pPr lvl="8" rtl="0">
              <a:buNone/>
              <a:defRPr sz="1867"/>
            </a:lvl9pPr>
          </a:lstStyle>
          <a:p>
            <a:fld id="{64C2F7F7-5DDA-40A0-8C16-41D104F393D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6969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67"/>
            </a:lvl1pPr>
            <a:lvl2pPr lvl="1" rtl="0">
              <a:buNone/>
              <a:defRPr sz="1867"/>
            </a:lvl2pPr>
            <a:lvl3pPr lvl="2" rtl="0">
              <a:buNone/>
              <a:defRPr sz="1867"/>
            </a:lvl3pPr>
            <a:lvl4pPr lvl="3" rtl="0">
              <a:buNone/>
              <a:defRPr sz="1867"/>
            </a:lvl4pPr>
            <a:lvl5pPr lvl="4" rtl="0">
              <a:buNone/>
              <a:defRPr sz="1867"/>
            </a:lvl5pPr>
            <a:lvl6pPr lvl="5" rtl="0">
              <a:buNone/>
              <a:defRPr sz="1867"/>
            </a:lvl6pPr>
            <a:lvl7pPr lvl="6" rtl="0">
              <a:buNone/>
              <a:defRPr sz="1867"/>
            </a:lvl7pPr>
            <a:lvl8pPr lvl="7" rtl="0">
              <a:buNone/>
              <a:defRPr sz="1867"/>
            </a:lvl8pPr>
            <a:lvl9pPr lvl="8" rtl="0">
              <a:buNone/>
              <a:defRPr sz="1867"/>
            </a:lvl9pPr>
          </a:lstStyle>
          <a:p>
            <a:fld id="{64C2F7F7-5DDA-40A0-8C16-41D104F393D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5088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/>
        </p:nvSpPr>
        <p:spPr>
          <a:xfrm>
            <a:off x="2986700" y="563133"/>
            <a:ext cx="62188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Human Resource Infographics</a:t>
            </a:r>
            <a:endParaRPr sz="3733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2815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67"/>
            </a:lvl1pPr>
            <a:lvl2pPr lvl="1" rtl="0">
              <a:buNone/>
              <a:defRPr sz="1867"/>
            </a:lvl2pPr>
            <a:lvl3pPr lvl="2" rtl="0">
              <a:buNone/>
              <a:defRPr sz="1867"/>
            </a:lvl3pPr>
            <a:lvl4pPr lvl="3" rtl="0">
              <a:buNone/>
              <a:defRPr sz="1867"/>
            </a:lvl4pPr>
            <a:lvl5pPr lvl="4" rtl="0">
              <a:buNone/>
              <a:defRPr sz="1867"/>
            </a:lvl5pPr>
            <a:lvl6pPr lvl="5" rtl="0">
              <a:buNone/>
              <a:defRPr sz="1867"/>
            </a:lvl6pPr>
            <a:lvl7pPr lvl="6" rtl="0">
              <a:buNone/>
              <a:defRPr sz="1867"/>
            </a:lvl7pPr>
            <a:lvl8pPr lvl="7" rtl="0">
              <a:buNone/>
              <a:defRPr sz="1867"/>
            </a:lvl8pPr>
            <a:lvl9pPr lvl="8" rtl="0">
              <a:buNone/>
              <a:defRPr sz="1867"/>
            </a:lvl9pPr>
          </a:lstStyle>
          <a:p>
            <a:fld id="{64C2F7F7-5DDA-40A0-8C16-41D104F393D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3902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67"/>
            </a:lvl1pPr>
            <a:lvl2pPr lvl="1" rtl="0">
              <a:buNone/>
              <a:defRPr sz="1867"/>
            </a:lvl2pPr>
            <a:lvl3pPr lvl="2" rtl="0">
              <a:buNone/>
              <a:defRPr sz="1867"/>
            </a:lvl3pPr>
            <a:lvl4pPr lvl="3" rtl="0">
              <a:buNone/>
              <a:defRPr sz="1867"/>
            </a:lvl4pPr>
            <a:lvl5pPr lvl="4" rtl="0">
              <a:buNone/>
              <a:defRPr sz="1867"/>
            </a:lvl5pPr>
            <a:lvl6pPr lvl="5" rtl="0">
              <a:buNone/>
              <a:defRPr sz="1867"/>
            </a:lvl6pPr>
            <a:lvl7pPr lvl="6" rtl="0">
              <a:buNone/>
              <a:defRPr sz="1867"/>
            </a:lvl7pPr>
            <a:lvl8pPr lvl="7" rtl="0">
              <a:buNone/>
              <a:defRPr sz="1867"/>
            </a:lvl8pPr>
            <a:lvl9pPr lvl="8" rtl="0">
              <a:buNone/>
              <a:defRPr sz="1867"/>
            </a:lvl9pPr>
          </a:lstStyle>
          <a:p>
            <a:fld id="{64C2F7F7-5DDA-40A0-8C16-41D104F393D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7519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67"/>
            </a:lvl1pPr>
            <a:lvl2pPr lvl="1" rtl="0">
              <a:buNone/>
              <a:defRPr sz="1867"/>
            </a:lvl2pPr>
            <a:lvl3pPr lvl="2" rtl="0">
              <a:buNone/>
              <a:defRPr sz="1867"/>
            </a:lvl3pPr>
            <a:lvl4pPr lvl="3" rtl="0">
              <a:buNone/>
              <a:defRPr sz="1867"/>
            </a:lvl4pPr>
            <a:lvl5pPr lvl="4" rtl="0">
              <a:buNone/>
              <a:defRPr sz="1867"/>
            </a:lvl5pPr>
            <a:lvl6pPr lvl="5" rtl="0">
              <a:buNone/>
              <a:defRPr sz="1867"/>
            </a:lvl6pPr>
            <a:lvl7pPr lvl="6" rtl="0">
              <a:buNone/>
              <a:defRPr sz="1867"/>
            </a:lvl7pPr>
            <a:lvl8pPr lvl="7" rtl="0">
              <a:buNone/>
              <a:defRPr sz="1867"/>
            </a:lvl8pPr>
            <a:lvl9pPr lvl="8" rtl="0">
              <a:buNone/>
              <a:defRPr sz="1867"/>
            </a:lvl9pPr>
          </a:lstStyle>
          <a:p>
            <a:fld id="{64C2F7F7-5DDA-40A0-8C16-41D104F393D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1962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67"/>
            </a:lvl1pPr>
            <a:lvl2pPr lvl="1" rtl="0">
              <a:buNone/>
              <a:defRPr sz="1867"/>
            </a:lvl2pPr>
            <a:lvl3pPr lvl="2" rtl="0">
              <a:buNone/>
              <a:defRPr sz="1867"/>
            </a:lvl3pPr>
            <a:lvl4pPr lvl="3" rtl="0">
              <a:buNone/>
              <a:defRPr sz="1867"/>
            </a:lvl4pPr>
            <a:lvl5pPr lvl="4" rtl="0">
              <a:buNone/>
              <a:defRPr sz="1867"/>
            </a:lvl5pPr>
            <a:lvl6pPr lvl="5" rtl="0">
              <a:buNone/>
              <a:defRPr sz="1867"/>
            </a:lvl6pPr>
            <a:lvl7pPr lvl="6" rtl="0">
              <a:buNone/>
              <a:defRPr sz="1867"/>
            </a:lvl7pPr>
            <a:lvl8pPr lvl="7" rtl="0">
              <a:buNone/>
              <a:defRPr sz="1867"/>
            </a:lvl8pPr>
            <a:lvl9pPr lvl="8" rtl="0">
              <a:buNone/>
              <a:defRPr sz="1867"/>
            </a:lvl9pPr>
          </a:lstStyle>
          <a:p>
            <a:fld id="{64C2F7F7-5DDA-40A0-8C16-41D104F393D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0972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867"/>
            </a:lvl1pPr>
            <a:lvl2pPr lvl="1" rtl="0">
              <a:buNone/>
              <a:defRPr sz="1867"/>
            </a:lvl2pPr>
            <a:lvl3pPr lvl="2" rtl="0">
              <a:buNone/>
              <a:defRPr sz="1867"/>
            </a:lvl3pPr>
            <a:lvl4pPr lvl="3" rtl="0">
              <a:buNone/>
              <a:defRPr sz="1867"/>
            </a:lvl4pPr>
            <a:lvl5pPr lvl="4" rtl="0">
              <a:buNone/>
              <a:defRPr sz="1867"/>
            </a:lvl5pPr>
            <a:lvl6pPr lvl="5" rtl="0">
              <a:buNone/>
              <a:defRPr sz="1867"/>
            </a:lvl6pPr>
            <a:lvl7pPr lvl="6" rtl="0">
              <a:buNone/>
              <a:defRPr sz="1867"/>
            </a:lvl7pPr>
            <a:lvl8pPr lvl="7" rtl="0">
              <a:buNone/>
              <a:defRPr sz="1867"/>
            </a:lvl8pPr>
            <a:lvl9pPr lvl="8" rtl="0">
              <a:buNone/>
              <a:defRPr sz="1867"/>
            </a:lvl9pPr>
          </a:lstStyle>
          <a:p>
            <a:fld id="{64C2F7F7-5DDA-40A0-8C16-41D104F393D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4512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08747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39796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>
            <a:extLst>
              <a:ext uri="{FF2B5EF4-FFF2-40B4-BE49-F238E27FC236}">
                <a16:creationId xmlns:a16="http://schemas.microsoft.com/office/drawing/2014/main" id="{A2C9FC8E-9FF5-DE50-ED3B-14084DF81B03}"/>
              </a:ext>
            </a:extLst>
          </p:cNvPr>
          <p:cNvSpPr/>
          <p:nvPr/>
        </p:nvSpPr>
        <p:spPr>
          <a:xfrm>
            <a:off x="4164496" y="149104"/>
            <a:ext cx="2882347" cy="8560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B7B3F15-48FD-B0EE-3F1B-DC236F8E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496" y="226783"/>
            <a:ext cx="10298000" cy="641600"/>
          </a:xfrm>
        </p:spPr>
        <p:txBody>
          <a:bodyPr/>
          <a:lstStyle/>
          <a:p>
            <a:r>
              <a:rPr lang="es-VE" sz="3200" i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FORTALEZAS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DC92F28-0246-FEDB-4477-C6C902D7E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93" y="1228138"/>
            <a:ext cx="11019681" cy="4606000"/>
          </a:xfrm>
        </p:spPr>
        <p:txBody>
          <a:bodyPr/>
          <a:lstStyle/>
          <a:p>
            <a:pPr indent="-457200" algn="just" rtl="0">
              <a:buAutoNum type="arabicParenR"/>
            </a:pPr>
            <a:r>
              <a:rPr lang="es-ES" sz="20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Conocimiento en Informática: </a:t>
            </a:r>
            <a:r>
              <a:rPr lang="es-E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Universidad Santa María cuenta con un equipo de profesores capacitados en tecnología, lo cual le permite desarrollar proyectos internamente sin depender exclusivamente de ayuda externa. </a:t>
            </a:r>
            <a:r>
              <a:rPr lang="es-VE" sz="2000" dirty="0">
                <a:solidFill>
                  <a:schemeClr val="tx1"/>
                </a:solidFill>
                <a:effectLst/>
                <a:latin typeface="+mj-lt"/>
                <a:ea typeface="Aptos" panose="020B0004020202020204" pitchFamily="34" charset="0"/>
                <a:cs typeface="Aparajita" panose="020B0502040204020203" pitchFamily="18" charset="0"/>
              </a:rPr>
              <a:t>Este recurso interno permite a la universidad desarrollar, asesorar y guiar proyectos de tecnología con personal propio, sin tener que depender exclusivamente de consultores externos.</a:t>
            </a:r>
          </a:p>
          <a:p>
            <a:pPr indent="-457200" algn="just" rtl="0">
              <a:buAutoNum type="arabicParenR"/>
            </a:pPr>
            <a:endParaRPr lang="es-VE" sz="2000" b="0" i="0" u="none" strike="noStrike" dirty="0">
              <a:solidFill>
                <a:schemeClr val="tx1"/>
              </a:solidFill>
              <a:latin typeface="+mj-lt"/>
              <a:cs typeface="Aparajita" panose="020B0502040204020203" pitchFamily="18" charset="0"/>
            </a:endParaRPr>
          </a:p>
          <a:p>
            <a:pPr indent="-457200" algn="just" rtl="0">
              <a:buAutoNum type="arabicParenR"/>
            </a:pPr>
            <a:r>
              <a:rPr lang="es-ES" sz="2000" b="1" i="0" u="sng" strike="noStrike" dirty="0">
                <a:solidFill>
                  <a:srgbClr val="000000"/>
                </a:solidFill>
                <a:effectLst/>
                <a:latin typeface="+mj-lt"/>
              </a:rPr>
              <a:t>Infraestructura Básica: </a:t>
            </a:r>
            <a:r>
              <a:rPr lang="es-E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La universidad posee una estructura inicial que incluye un área de informática y una página web para pagos e inscripciones. Lo que representa un buen punto de partida para futuras mejoras, </a:t>
            </a:r>
            <a:r>
              <a:rPr lang="es-VE" sz="2000" dirty="0">
                <a:solidFill>
                  <a:schemeClr val="tx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facilitando la planificación y coordinación de futuras implementaciones tecnológicas, permitiendo una mayor facilidad para ampliar los servicios y funcionalidades existentes.</a:t>
            </a:r>
            <a:endParaRPr lang="es-ES" sz="2000" b="0" dirty="0">
              <a:solidFill>
                <a:schemeClr val="tx1"/>
              </a:solidFill>
              <a:effectLst/>
              <a:latin typeface="+mj-lt"/>
            </a:endParaRPr>
          </a:p>
          <a:p>
            <a:pPr marL="0" indent="0">
              <a:buNone/>
            </a:pPr>
            <a:br>
              <a:rPr lang="es-ES" dirty="0"/>
            </a:br>
            <a:endParaRPr lang="es-VE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128313B-1C3F-33FF-27AE-29710B8C2FF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7516" y="540774"/>
            <a:ext cx="3916980" cy="680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D558AFF-033D-E7FC-8573-672064406122}"/>
              </a:ext>
            </a:extLst>
          </p:cNvPr>
          <p:cNvCxnSpPr>
            <a:cxnSpLocks/>
          </p:cNvCxnSpPr>
          <p:nvPr/>
        </p:nvCxnSpPr>
        <p:spPr>
          <a:xfrm>
            <a:off x="7046843" y="540774"/>
            <a:ext cx="514515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740DA95-5BAF-1833-C119-E4C36B825111}"/>
              </a:ext>
            </a:extLst>
          </p:cNvPr>
          <p:cNvSpPr/>
          <p:nvPr/>
        </p:nvSpPr>
        <p:spPr>
          <a:xfrm>
            <a:off x="0" y="6193893"/>
            <a:ext cx="12192000" cy="66410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9392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7020F-A924-2670-92EF-BE57CAAFB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877CD38-5078-C071-E116-CD09F4DA2814}"/>
              </a:ext>
            </a:extLst>
          </p:cNvPr>
          <p:cNvCxnSpPr>
            <a:cxnSpLocks/>
          </p:cNvCxnSpPr>
          <p:nvPr/>
        </p:nvCxnSpPr>
        <p:spPr>
          <a:xfrm>
            <a:off x="7046843" y="540774"/>
            <a:ext cx="514515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EADBF210-086E-C05E-12E0-B59CED7A2025}"/>
              </a:ext>
            </a:extLst>
          </p:cNvPr>
          <p:cNvSpPr/>
          <p:nvPr/>
        </p:nvSpPr>
        <p:spPr>
          <a:xfrm>
            <a:off x="4164496" y="129236"/>
            <a:ext cx="3488634" cy="8759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3BC4F77-0DBE-2E21-A4EC-2F4F9646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496" y="226783"/>
            <a:ext cx="10298000" cy="641600"/>
          </a:xfrm>
        </p:spPr>
        <p:txBody>
          <a:bodyPr/>
          <a:lstStyle/>
          <a:p>
            <a:r>
              <a:rPr lang="es-VE" sz="3200" i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OPORTUNIDADES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7D9DBA3-171B-EA51-ACE7-792727FBB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93" y="1228138"/>
            <a:ext cx="11019681" cy="4606000"/>
          </a:xfrm>
        </p:spPr>
        <p:txBody>
          <a:bodyPr/>
          <a:lstStyle/>
          <a:p>
            <a:pPr marL="114300" indent="0" algn="just" rtl="0">
              <a:buNone/>
            </a:pPr>
            <a:r>
              <a:rPr lang="es-ES" sz="2000" dirty="0">
                <a:solidFill>
                  <a:srgbClr val="000000"/>
                </a:solidFill>
                <a:latin typeface="+mj-lt"/>
              </a:rPr>
              <a:t>1) </a:t>
            </a:r>
            <a:r>
              <a:rPr lang="es-ES" sz="2000" b="1" i="0" u="sng" strike="noStrike" dirty="0">
                <a:solidFill>
                  <a:srgbClr val="000000"/>
                </a:solidFill>
                <a:effectLst/>
                <a:latin typeface="+mj-lt"/>
              </a:rPr>
              <a:t>Tecnologías Emergentes: </a:t>
            </a:r>
            <a:r>
              <a:rPr lang="es-E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La universidad tiene la oportunidad de aprovechar tecnologías como el Internet de las Cosas (</a:t>
            </a:r>
            <a:r>
              <a:rPr lang="es-ES" sz="20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IoT</a:t>
            </a:r>
            <a:r>
              <a:rPr lang="es-E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), la Inteligencia Artificial (IA) y la computación en la nube para mejorar procesos académicos y administrativos, y posicionarse como una institución innovadora.</a:t>
            </a:r>
            <a:endParaRPr lang="es-ES" sz="2000" b="0" dirty="0">
              <a:effectLst/>
              <a:latin typeface="+mj-lt"/>
            </a:endParaRPr>
          </a:p>
          <a:p>
            <a:pPr marL="114300" indent="0" algn="just" rtl="0">
              <a:buNone/>
            </a:pPr>
            <a:br>
              <a:rPr lang="es-ES" sz="2000" b="0" dirty="0">
                <a:effectLst/>
                <a:latin typeface="+mj-lt"/>
              </a:rPr>
            </a:br>
            <a:br>
              <a:rPr lang="es-ES" sz="2000" b="0" dirty="0">
                <a:effectLst/>
                <a:latin typeface="+mj-lt"/>
              </a:rPr>
            </a:br>
            <a:r>
              <a:rPr lang="es-ES" sz="2000" dirty="0">
                <a:solidFill>
                  <a:srgbClr val="000000"/>
                </a:solidFill>
                <a:latin typeface="+mj-lt"/>
              </a:rPr>
              <a:t>2) </a:t>
            </a:r>
            <a:r>
              <a:rPr lang="es-ES" sz="2000" b="1" i="0" u="sng" strike="noStrike" dirty="0">
                <a:solidFill>
                  <a:srgbClr val="000000"/>
                </a:solidFill>
                <a:effectLst/>
                <a:latin typeface="+mj-lt"/>
              </a:rPr>
              <a:t>Optimización de Procesos con TIC: </a:t>
            </a:r>
            <a:r>
              <a:rPr lang="es-E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Las tecnologías de la información permiten hacer más eficientes los procesos internos, ahorrando tiempo y reduciendo errores.</a:t>
            </a:r>
            <a:endParaRPr lang="es-ES" sz="2000" b="0" dirty="0">
              <a:effectLst/>
              <a:latin typeface="+mj-lt"/>
            </a:endParaRPr>
          </a:p>
          <a:p>
            <a:pPr marL="114300" indent="0" algn="just" rtl="0">
              <a:buNone/>
            </a:pPr>
            <a:br>
              <a:rPr lang="es-ES" sz="2000" b="0" dirty="0">
                <a:effectLst/>
                <a:latin typeface="+mj-lt"/>
              </a:rPr>
            </a:br>
            <a:br>
              <a:rPr lang="es-ES" sz="2000" b="0" dirty="0">
                <a:effectLst/>
                <a:latin typeface="+mj-lt"/>
              </a:rPr>
            </a:br>
            <a:r>
              <a:rPr lang="es-ES" sz="2000" dirty="0">
                <a:solidFill>
                  <a:srgbClr val="000000"/>
                </a:solidFill>
                <a:latin typeface="+mj-lt"/>
              </a:rPr>
              <a:t>3) </a:t>
            </a:r>
            <a:r>
              <a:rPr lang="es-ES" sz="2000" b="1" i="0" u="sng" strike="noStrike" dirty="0">
                <a:solidFill>
                  <a:srgbClr val="000000"/>
                </a:solidFill>
                <a:effectLst/>
                <a:latin typeface="+mj-lt"/>
              </a:rPr>
              <a:t>Colaboración con Empresas Tecnológicas: </a:t>
            </a:r>
            <a:r>
              <a:rPr lang="es-E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Las empresas tecnológicas suelen estar dispuestas a colaborar con instituciones educativas, lo cual podría proporcionar acceso a recursos, formación y equipos modernos.</a:t>
            </a:r>
            <a:endParaRPr lang="es-ES" sz="2000" b="0" dirty="0">
              <a:effectLst/>
              <a:latin typeface="+mj-lt"/>
            </a:endParaRPr>
          </a:p>
          <a:p>
            <a:pPr marL="114300" indent="0">
              <a:buNone/>
            </a:pPr>
            <a:br>
              <a:rPr lang="es-ES" dirty="0"/>
            </a:br>
            <a:br>
              <a:rPr lang="es-ES" dirty="0"/>
            </a:br>
            <a:endParaRPr lang="es-VE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59C84E8-D3F3-653A-5FD8-2AF125182A4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7516" y="540774"/>
            <a:ext cx="3916980" cy="68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B2F6F96-5158-7854-7C77-D2AC52A32776}"/>
              </a:ext>
            </a:extLst>
          </p:cNvPr>
          <p:cNvSpPr/>
          <p:nvPr/>
        </p:nvSpPr>
        <p:spPr>
          <a:xfrm>
            <a:off x="0" y="6193893"/>
            <a:ext cx="12192000" cy="664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8699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C8430-F5F5-08E3-F573-001746922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4821184-0281-28E2-456A-E05C5FDC6081}"/>
              </a:ext>
            </a:extLst>
          </p:cNvPr>
          <p:cNvCxnSpPr>
            <a:cxnSpLocks/>
          </p:cNvCxnSpPr>
          <p:nvPr/>
        </p:nvCxnSpPr>
        <p:spPr>
          <a:xfrm>
            <a:off x="7046843" y="540774"/>
            <a:ext cx="514515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2BAD3B53-4A72-ABC0-3A8A-9F511F611A02}"/>
              </a:ext>
            </a:extLst>
          </p:cNvPr>
          <p:cNvSpPr/>
          <p:nvPr/>
        </p:nvSpPr>
        <p:spPr>
          <a:xfrm>
            <a:off x="4164496" y="129236"/>
            <a:ext cx="3488634" cy="87592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solidFill>
                <a:schemeClr val="accent3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71F1CBA-735A-A548-A644-6FF11402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152" y="222642"/>
            <a:ext cx="10298000" cy="641600"/>
          </a:xfrm>
        </p:spPr>
        <p:txBody>
          <a:bodyPr/>
          <a:lstStyle/>
          <a:p>
            <a:r>
              <a:rPr lang="es-VE" sz="3200" i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DEBILIDADES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F00127D-3123-A65A-FA8B-78922B66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93" y="1228138"/>
            <a:ext cx="11019681" cy="4606000"/>
          </a:xfrm>
        </p:spPr>
        <p:txBody>
          <a:bodyPr/>
          <a:lstStyle/>
          <a:p>
            <a:pPr marL="114300" indent="0" rtl="0">
              <a:buNone/>
            </a:pPr>
            <a:r>
              <a:rPr lang="es-E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1) </a:t>
            </a:r>
            <a:r>
              <a:rPr lang="es-ES" sz="20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Conectividad Limitada: </a:t>
            </a:r>
            <a:r>
              <a:rPr lang="es-E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Actualmente, el internet solo cubre ciertas áreas y no está disponible para estudiantes., como el cafetín, lo que dificulta el acceso a recursos en línea para estudiantes y personal en toda la universidad </a:t>
            </a:r>
            <a:endParaRPr lang="es-ES" sz="2000" b="0" dirty="0">
              <a:effectLst/>
            </a:endParaRPr>
          </a:p>
          <a:p>
            <a:pPr marL="114300" indent="0" rtl="0">
              <a:buNone/>
            </a:pPr>
            <a:br>
              <a:rPr lang="es-ES" sz="2000" b="0" dirty="0">
                <a:effectLst/>
              </a:rPr>
            </a:br>
            <a:r>
              <a:rPr lang="es-E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2) </a:t>
            </a:r>
            <a:r>
              <a:rPr lang="es-ES" sz="20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Desinterés por Innovación: </a:t>
            </a:r>
            <a:r>
              <a:rPr lang="es-E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Existe una aparente falta de interés por parte de la administración en invertir en tecnología, lo cual limita la implementación de proyectos que podrían mejorar los procesos y la experiencia de estudiantes y personal.</a:t>
            </a:r>
            <a:endParaRPr lang="es-ES" sz="2000" b="0" dirty="0">
              <a:effectLst/>
            </a:endParaRPr>
          </a:p>
          <a:p>
            <a:pPr marL="114300" indent="0" rtl="0">
              <a:buNone/>
            </a:pPr>
            <a:br>
              <a:rPr lang="es-ES" sz="2000" b="0" dirty="0">
                <a:effectLst/>
              </a:rPr>
            </a:br>
            <a:r>
              <a:rPr lang="es-E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3) </a:t>
            </a:r>
            <a:r>
              <a:rPr lang="es-ES" sz="20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Falta de Recursos en Informática: </a:t>
            </a:r>
            <a:r>
              <a:rPr lang="es-E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 área de informática cuenta con un equipo y personal limitados, lo que dificulta el mantenimiento y mejora de los sistemas.</a:t>
            </a:r>
            <a:endParaRPr lang="es-ES" sz="2000" b="0" dirty="0">
              <a:effectLst/>
            </a:endParaRPr>
          </a:p>
          <a:p>
            <a:pPr marL="114300" indent="0" rtl="0">
              <a:buNone/>
            </a:pPr>
            <a:br>
              <a:rPr lang="es-ES" sz="2000" b="0" dirty="0">
                <a:effectLst/>
              </a:rPr>
            </a:br>
            <a:r>
              <a:rPr lang="es-E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4) </a:t>
            </a:r>
            <a:r>
              <a:rPr lang="es-ES" sz="20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Página Web Limitada: </a:t>
            </a:r>
            <a:r>
              <a:rPr lang="es-E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página web ofrece funciones básicas, pero no está optimizada en áreas clave, como la consulta de notas y horarios, lo cual afecta su utilidad para los usuarios.</a:t>
            </a:r>
            <a:endParaRPr lang="es-ES" sz="2000" b="0" dirty="0">
              <a:effectLst/>
            </a:endParaRPr>
          </a:p>
          <a:p>
            <a:pPr marL="114300" indent="0">
              <a:buNone/>
            </a:pPr>
            <a:br>
              <a:rPr lang="es-ES" sz="2000" dirty="0"/>
            </a:br>
            <a:br>
              <a:rPr lang="es-ES" sz="2000" dirty="0"/>
            </a:br>
            <a:br>
              <a:rPr lang="es-ES" dirty="0"/>
            </a:br>
            <a:br>
              <a:rPr lang="es-ES" dirty="0"/>
            </a:br>
            <a:endParaRPr lang="es-VE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87F9272-625F-238A-9DED-C370ED73B96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24172" y="536633"/>
            <a:ext cx="3916980" cy="680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73CC819-5B9D-855C-EF9E-8A744CA4BA85}"/>
              </a:ext>
            </a:extLst>
          </p:cNvPr>
          <p:cNvSpPr/>
          <p:nvPr/>
        </p:nvSpPr>
        <p:spPr>
          <a:xfrm>
            <a:off x="0" y="6193893"/>
            <a:ext cx="12192000" cy="6641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8117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3D730-5865-C088-12DF-5929058C5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E039663-DF4E-7FF3-C2C7-92C654270A79}"/>
              </a:ext>
            </a:extLst>
          </p:cNvPr>
          <p:cNvCxnSpPr>
            <a:cxnSpLocks/>
          </p:cNvCxnSpPr>
          <p:nvPr/>
        </p:nvCxnSpPr>
        <p:spPr>
          <a:xfrm>
            <a:off x="7046843" y="540774"/>
            <a:ext cx="514515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54AAE2A6-EDAF-1B37-7202-0BEB8524D9FE}"/>
              </a:ext>
            </a:extLst>
          </p:cNvPr>
          <p:cNvSpPr/>
          <p:nvPr/>
        </p:nvSpPr>
        <p:spPr>
          <a:xfrm>
            <a:off x="4164496" y="129236"/>
            <a:ext cx="3488634" cy="87592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B9B0C1E-4956-85EB-4A08-A5390D36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152" y="222642"/>
            <a:ext cx="10298000" cy="641600"/>
          </a:xfrm>
        </p:spPr>
        <p:txBody>
          <a:bodyPr/>
          <a:lstStyle/>
          <a:p>
            <a:r>
              <a:rPr lang="es-VE" sz="3200" i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AMENAZAS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54F1784-2B31-2CAA-16B2-4654B4902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93" y="1228138"/>
            <a:ext cx="11019681" cy="4606000"/>
          </a:xfrm>
        </p:spPr>
        <p:txBody>
          <a:bodyPr/>
          <a:lstStyle/>
          <a:p>
            <a:pPr marL="114300" indent="0" rtl="0">
              <a:buNone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1) </a:t>
            </a:r>
            <a:r>
              <a:rPr lang="es-ES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Competencia con Mejor Infraestructura Digital: 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Universidades con tecnología más avanzada pueden resultar más atractivas para los estudiantes potenciales, afectando la captación de nuevos estudiantes.</a:t>
            </a:r>
            <a:endParaRPr lang="es-ES" sz="2000" b="0" dirty="0">
              <a:effectLst/>
            </a:endParaRPr>
          </a:p>
          <a:p>
            <a:pPr marL="114300" indent="0" rtl="0">
              <a:buNone/>
            </a:pPr>
            <a:br>
              <a:rPr lang="es-ES" sz="2000" b="0" dirty="0">
                <a:effectLst/>
              </a:rPr>
            </a:b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</a:rPr>
              <a:t>2) </a:t>
            </a:r>
            <a:r>
              <a:rPr lang="es-ES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Problemas de Seguridad Física: 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universidad ha sufrido robos de equipo, lo que evidencia vulnerabilidades y podría desalentar futuras inversiones en tecnología.</a:t>
            </a:r>
            <a:endParaRPr lang="es-ES" sz="2000" b="0" dirty="0">
              <a:effectLst/>
            </a:endParaRPr>
          </a:p>
          <a:p>
            <a:pPr marL="114300" indent="0" rtl="0">
              <a:buNone/>
            </a:pPr>
            <a:br>
              <a:rPr lang="es-ES" sz="2000" b="0" dirty="0">
                <a:effectLst/>
              </a:rPr>
            </a:br>
            <a:r>
              <a:rPr lang="es-E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3) </a:t>
            </a:r>
            <a:r>
              <a:rPr lang="es-ES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Riesgo de Ciberataques: 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 ciberseguridad adecuada, la universidad es vulnerable a ataques que comprometen datos importantes y afectan su reputación.</a:t>
            </a:r>
            <a:endParaRPr lang="es-ES" sz="2000" b="0" dirty="0">
              <a:effectLst/>
            </a:endParaRPr>
          </a:p>
          <a:p>
            <a:pPr marL="114300" indent="0" rtl="0">
              <a:buNone/>
            </a:pPr>
            <a:br>
              <a:rPr lang="es-ES" sz="2000" b="0" dirty="0">
                <a:effectLst/>
              </a:rPr>
            </a:br>
            <a:r>
              <a:rPr lang="es-E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4) </a:t>
            </a:r>
            <a:r>
              <a:rPr lang="es-ES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Dependencia de Sistemas Antiguos: 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 uso de sistemas obsoletos limita la capacidad de la universidad para innovar y puede hacer que los procesos sean lentos e ineficientes.</a:t>
            </a:r>
            <a:endParaRPr lang="es-ES" sz="2000" b="0" dirty="0">
              <a:effectLst/>
            </a:endParaRPr>
          </a:p>
          <a:p>
            <a:pPr marL="114300" indent="0" rtl="0">
              <a:buNone/>
            </a:pPr>
            <a:br>
              <a:rPr lang="es-ES" sz="2000" b="0" dirty="0">
                <a:effectLst/>
              </a:rPr>
            </a:br>
            <a:r>
              <a:rPr lang="es-E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5) </a:t>
            </a:r>
            <a:r>
              <a:rPr lang="es-ES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Limitaciones de Presupuesto: 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falta de financiamiento para tecnología restringe la posibilidad de realizar mejoras importantes y afecta la competitividad de la universidad.</a:t>
            </a:r>
            <a:endParaRPr lang="es-ES" sz="2000" b="0" dirty="0">
              <a:effectLst/>
            </a:endParaRPr>
          </a:p>
          <a:p>
            <a:pPr marL="114300" indent="0">
              <a:buNone/>
            </a:pPr>
            <a:br>
              <a:rPr lang="es-ES" sz="2000" dirty="0"/>
            </a:br>
            <a:br>
              <a:rPr lang="es-ES" dirty="0"/>
            </a:br>
            <a:br>
              <a:rPr lang="es-ES" dirty="0"/>
            </a:br>
            <a:endParaRPr lang="es-VE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E3111DE-7B3E-0CDF-9AB1-E3F6974BB4E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24172" y="536633"/>
            <a:ext cx="3916980" cy="680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AB0E82A-C8C8-77DE-9C8D-C830CF41FE5E}"/>
              </a:ext>
            </a:extLst>
          </p:cNvPr>
          <p:cNvSpPr/>
          <p:nvPr/>
        </p:nvSpPr>
        <p:spPr>
          <a:xfrm>
            <a:off x="0" y="6193893"/>
            <a:ext cx="12192000" cy="66410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81481955"/>
      </p:ext>
    </p:extLst>
  </p:cSld>
  <p:clrMapOvr>
    <a:masterClrMapping/>
  </p:clrMapOvr>
</p:sld>
</file>

<file path=ppt/theme/theme1.xml><?xml version="1.0" encoding="utf-8"?>
<a:theme xmlns:a="http://schemas.openxmlformats.org/drawingml/2006/main" name="Human Resource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D3142"/>
      </a:accent1>
      <a:accent2>
        <a:srgbClr val="6687C0"/>
      </a:accent2>
      <a:accent3>
        <a:srgbClr val="1B9BA8"/>
      </a:accent3>
      <a:accent4>
        <a:srgbClr val="F39871"/>
      </a:accent4>
      <a:accent5>
        <a:srgbClr val="C75146"/>
      </a:accent5>
      <a:accent6>
        <a:srgbClr val="57595B"/>
      </a:accent6>
      <a:hlink>
        <a:srgbClr val="D0D3D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Resource Infographics by Slidesgo</Template>
  <TotalTime>42</TotalTime>
  <Words>541</Words>
  <Application>Microsoft Office PowerPoint</Application>
  <PresentationFormat>Panorámica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Arial</vt:lpstr>
      <vt:lpstr>Bahnschrift SemiBold</vt:lpstr>
      <vt:lpstr>Fira Sans Extra Condensed Medium</vt:lpstr>
      <vt:lpstr>Proxima Nova</vt:lpstr>
      <vt:lpstr>Proxima Nova Semibold</vt:lpstr>
      <vt:lpstr>Roboto</vt:lpstr>
      <vt:lpstr>Human Resources Infographics by Slidesgo</vt:lpstr>
      <vt:lpstr>Slidesgo Final Pages</vt:lpstr>
      <vt:lpstr>FORTALEZAS</vt:lpstr>
      <vt:lpstr>OPORTUNIDADES</vt:lpstr>
      <vt:lpstr>DEBILIDADES</vt:lpstr>
      <vt:lpstr>AMENAZAS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Hernandez</dc:creator>
  <cp:lastModifiedBy>Gustavo Hernandez</cp:lastModifiedBy>
  <cp:revision>1</cp:revision>
  <dcterms:created xsi:type="dcterms:W3CDTF">2024-11-13T00:52:27Z</dcterms:created>
  <dcterms:modified xsi:type="dcterms:W3CDTF">2024-11-13T01:38:48Z</dcterms:modified>
</cp:coreProperties>
</file>