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Varela Round"/>
      <p:regular r:id="rId27"/>
    </p:embeddedFont>
    <p:embeddedFont>
      <p:font typeface="Nunito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5B40B8-29EE-44D5-9CEB-F7F16DDF3C0C}">
  <a:tblStyle styleId="{7C5B40B8-29EE-44D5-9CEB-F7F16DDF3C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NunitoExtraBold-bold.fntdata"/><Relationship Id="rId27" Type="http://schemas.openxmlformats.org/officeDocument/2006/relationships/font" Target="fonts/VarelaRou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60afe4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60afe4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33203d36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33203d36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33203d36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33203d36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3203d36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3203d36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33203d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33203d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60afe4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460afe4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33203d3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33203d3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33203d36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33203d36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460afe4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460afe4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33203d36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33203d36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3203d36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3203d3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3203d36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3203d36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TITLE_1">
    <p:bg>
      <p:bgPr>
        <a:solidFill>
          <a:srgbClr val="4B22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999" r="989" t="0"/>
          <a:stretch/>
        </p:blipFill>
        <p:spPr>
          <a:xfrm>
            <a:off x="298075" y="4408700"/>
            <a:ext cx="1631600" cy="6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1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400"/>
              <a:buNone/>
              <a:defRPr sz="4400">
                <a:solidFill>
                  <a:srgbClr val="FCFCF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2800"/>
              <a:buNone/>
              <a:defRPr sz="2800">
                <a:solidFill>
                  <a:srgbClr val="FCFCF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 3 Grises 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298075" y="183700"/>
            <a:ext cx="5457000" cy="13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4400"/>
              <a:buNone/>
              <a:defRPr sz="4400">
                <a:solidFill>
                  <a:srgbClr val="4B2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2800"/>
              <a:buNone/>
              <a:defRPr sz="2800">
                <a:solidFill>
                  <a:srgbClr val="4B22F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CUSTOM_2">
    <p:bg>
      <p:bgPr>
        <a:solidFill>
          <a:srgbClr val="FCFC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280850" y="112950"/>
            <a:ext cx="59670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4B22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bg>
      <p:bgPr>
        <a:solidFill>
          <a:srgbClr val="FCFCF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0"/>
            <a:ext cx="9144000" cy="7905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274650" y="1446075"/>
            <a:ext cx="4052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274650" y="2056600"/>
            <a:ext cx="40524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pic>
        <p:nvPicPr>
          <p:cNvPr id="65" name="Google Shape;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2 Divisiones">
  <p:cSld name="TITLE_AND_BODY_1_1">
    <p:bg>
      <p:bgPr>
        <a:solidFill>
          <a:srgbClr val="FCFCF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274650" y="2272575"/>
            <a:ext cx="33855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724550" y="2272575"/>
            <a:ext cx="33855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B22F4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B22F4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3CAD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●"/>
              <a:defRPr sz="1200">
                <a:solidFill>
                  <a:srgbClr val="181B3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81B32"/>
              </a:buClr>
              <a:buSzPts val="1200"/>
              <a:buChar char="○"/>
              <a:defRPr sz="1200">
                <a:solidFill>
                  <a:srgbClr val="181B3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81B32"/>
              </a:buClr>
              <a:buSzPts val="1200"/>
              <a:buChar char="■"/>
              <a:defRPr sz="1200">
                <a:solidFill>
                  <a:srgbClr val="181B32"/>
                </a:solidFill>
              </a:defRPr>
            </a:lvl9pPr>
          </a:lstStyle>
          <a:p/>
        </p:txBody>
      </p:sp>
      <p:cxnSp>
        <p:nvCxnSpPr>
          <p:cNvPr id="70" name="Google Shape;70;p18"/>
          <p:cNvCxnSpPr/>
          <p:nvPr/>
        </p:nvCxnSpPr>
        <p:spPr>
          <a:xfrm>
            <a:off x="4081775" y="2104325"/>
            <a:ext cx="0" cy="2480400"/>
          </a:xfrm>
          <a:prstGeom prst="straightConnector1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8"/>
          <p:cNvSpPr txBox="1"/>
          <p:nvPr>
            <p:ph idx="3" type="subTitle"/>
          </p:nvPr>
        </p:nvSpPr>
        <p:spPr>
          <a:xfrm>
            <a:off x="274650" y="1637300"/>
            <a:ext cx="241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4" type="subTitle"/>
          </p:nvPr>
        </p:nvSpPr>
        <p:spPr>
          <a:xfrm>
            <a:off x="4724550" y="1640275"/>
            <a:ext cx="241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B22F4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0" y="0"/>
            <a:ext cx="9144000" cy="7905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80850" y="95525"/>
            <a:ext cx="5967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1625" y="173124"/>
            <a:ext cx="411900" cy="4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TITLE_2">
    <p:bg>
      <p:bgPr>
        <a:solidFill>
          <a:srgbClr val="4B22F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 rotWithShape="1">
          <a:blip r:embed="rId2">
            <a:alphaModFix/>
          </a:blip>
          <a:srcRect b="0" l="999" r="989" t="0"/>
          <a:stretch/>
        </p:blipFill>
        <p:spPr>
          <a:xfrm>
            <a:off x="298075" y="4408700"/>
            <a:ext cx="1631600" cy="6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subTitle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</a:t>
            </a:r>
            <a:endParaRPr/>
          </a:p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98075" y="1262075"/>
            <a:ext cx="4552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Big data aplicada a los negocios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30"/>
          <p:cNvGraphicFramePr/>
          <p:nvPr/>
        </p:nvGraphicFramePr>
        <p:xfrm>
          <a:off x="549225" y="98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{7C5B40B8-29EE-44D5-9CEB-F7F16DDF3C0C}</a:tableStyleId>
              </a:tblPr>
              <a:tblGrid>
                <a:gridCol w="4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Hemos decidido de implementar un modelo de regresión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30"/>
          <p:cNvSpPr txBox="1"/>
          <p:nvPr/>
        </p:nvSpPr>
        <p:spPr>
          <a:xfrm>
            <a:off x="473025" y="554050"/>
            <a:ext cx="2004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Clase de modelos: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473025" y="1669325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Variables a predecir: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473025" y="2872425"/>
            <a:ext cx="23727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Modelos implementados: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48" name="Google Shape;148;p30"/>
          <p:cNvGraphicFramePr/>
          <p:nvPr/>
        </p:nvGraphicFramePr>
        <p:xfrm>
          <a:off x="549225" y="209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{7C5B40B8-29EE-44D5-9CEB-F7F16DDF3C0C}</a:tableStyleId>
              </a:tblPr>
              <a:tblGrid>
                <a:gridCol w="491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Queremos predecir el success de un vino en función de sus componentes químicas, geográficas y de precio.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30"/>
          <p:cNvGraphicFramePr/>
          <p:nvPr/>
        </p:nvGraphicFramePr>
        <p:xfrm>
          <a:off x="549225" y="32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{7C5B40B8-29EE-44D5-9CEB-F7F16DDF3C0C}</a:tableStyleId>
              </a:tblPr>
              <a:tblGrid>
                <a:gridCol w="4914875"/>
              </a:tblGrid>
              <a:tr h="3810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Regresión univariada</a:t>
                      </a:r>
                      <a:endParaRPr sz="10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Regresión multivariada</a:t>
                      </a:r>
                      <a:endParaRPr sz="10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 forest</a:t>
                      </a:r>
                      <a:endParaRPr sz="10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000"/>
                        <a:buFont typeface="Nunito"/>
                        <a:buChar char="●"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 forest con optimizacion de parametros</a:t>
                      </a:r>
                      <a:endParaRPr sz="1000">
                        <a:solidFill>
                          <a:srgbClr val="43434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3CAD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633975" y="527375"/>
            <a:ext cx="67437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Resultados</a:t>
            </a:r>
            <a:endParaRPr b="1">
              <a:solidFill>
                <a:srgbClr val="4B22F4"/>
              </a:solidFill>
            </a:endParaRPr>
          </a:p>
        </p:txBody>
      </p:sp>
      <p:graphicFrame>
        <p:nvGraphicFramePr>
          <p:cNvPr id="155" name="Google Shape;155;p31"/>
          <p:cNvGraphicFramePr/>
          <p:nvPr/>
        </p:nvGraphicFramePr>
        <p:xfrm>
          <a:off x="711025" y="166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{7C5B40B8-29EE-44D5-9CEB-F7F16DDF3C0C}</a:tableStyleId>
              </a:tblPr>
              <a:tblGrid>
                <a:gridCol w="1194825"/>
                <a:gridCol w="1194825"/>
                <a:gridCol w="1194825"/>
              </a:tblGrid>
              <a:tr h="3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9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MAE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9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RMSE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93FD"/>
                    </a:solidFill>
                  </a:tcPr>
                </a:tc>
              </a:tr>
              <a:tr h="3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Univariada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9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9.7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12.1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Multivariada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9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9.2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11.5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Random forest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9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9.0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</a:t>
                      </a: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.6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Optimized random forest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93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8.1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10.5</a:t>
                      </a:r>
                      <a:endParaRPr sz="1200"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31"/>
          <p:cNvSpPr txBox="1"/>
          <p:nvPr/>
        </p:nvSpPr>
        <p:spPr>
          <a:xfrm>
            <a:off x="4797975" y="1996800"/>
            <a:ext cx="30000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Es evidente que con estos datos y por este problema los algoritmos basado en forestas aleatorias tienen performance mejores que los otros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Optimizando la foresta aleatoria con una crossvalidation hemos conseguido mejorar mucho la 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precisión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 de nuestro modelo!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298075" y="1637250"/>
            <a:ext cx="58650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1: Los datos de </a:t>
            </a:r>
            <a:br>
              <a:rPr lang="es"/>
            </a:br>
            <a:r>
              <a:rPr lang="es"/>
              <a:t>tu negocio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/>
        </p:nvSpPr>
        <p:spPr>
          <a:xfrm>
            <a:off x="573075" y="207850"/>
            <a:ext cx="1365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Mi negocio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97" name="Google Shape;97;p23"/>
          <p:cNvSpPr txBox="1"/>
          <p:nvPr/>
        </p:nvSpPr>
        <p:spPr>
          <a:xfrm>
            <a:off x="3081525" y="207850"/>
            <a:ext cx="2268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Problemas a solucionar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594300" y="2486550"/>
            <a:ext cx="198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¿Qué datos tengo?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3140325" y="2491425"/>
            <a:ext cx="2209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B22F4"/>
                </a:solidFill>
              </a:rPr>
              <a:t>¿Qué datos necesito?</a:t>
            </a:r>
            <a:endParaRPr b="1">
              <a:solidFill>
                <a:srgbClr val="4B22F4"/>
              </a:solidFill>
            </a:endParaRPr>
          </a:p>
        </p:txBody>
      </p:sp>
      <p:sp>
        <p:nvSpPr>
          <p:cNvPr id="100" name="Google Shape;100;p23"/>
          <p:cNvSpPr txBox="1"/>
          <p:nvPr/>
        </p:nvSpPr>
        <p:spPr>
          <a:xfrm>
            <a:off x="672125" y="653575"/>
            <a:ext cx="2087100" cy="16467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Soy el dueño de una empresa que comercia vino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Compro vino a productores locales y los vendo a larga escala en el mercado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23"/>
          <p:cNvSpPr txBox="1"/>
          <p:nvPr/>
        </p:nvSpPr>
        <p:spPr>
          <a:xfrm>
            <a:off x="3172125" y="653575"/>
            <a:ext cx="2480700" cy="16467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Hasta ahora he confiado en consejos de amigos y de expertos, sobre qué vinos comprar y vender, pero no esta funcionando bien,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Hay muchos clientes que compran un vino que recomiendo y no están satisfechos, y por eso nunca vuelven a comprar mi productos.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23"/>
          <p:cNvSpPr txBox="1"/>
          <p:nvPr/>
        </p:nvSpPr>
        <p:spPr>
          <a:xfrm>
            <a:off x="672125" y="2947475"/>
            <a:ext cx="20871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Los productores me pasan </a:t>
            </a:r>
            <a:r>
              <a:rPr b="1" lang="es" sz="1000">
                <a:latin typeface="Nunito"/>
                <a:ea typeface="Nunito"/>
                <a:cs typeface="Nunito"/>
                <a:sym typeface="Nunito"/>
              </a:rPr>
              <a:t>por cada botella de vino, todos los datos químicos: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 la acidez, el azúcar, la densidad, el porcentaje de alcohol.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Además tengo datos de </a:t>
            </a:r>
            <a:r>
              <a:rPr b="1" lang="es" sz="1000">
                <a:latin typeface="Nunito"/>
                <a:ea typeface="Nunito"/>
                <a:cs typeface="Nunito"/>
                <a:sym typeface="Nunito"/>
              </a:rPr>
              <a:t>proveniencia geográfica y bandas de precio 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del vino.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3172125" y="2947475"/>
            <a:ext cx="2480700" cy="1752000"/>
          </a:xfrm>
          <a:prstGeom prst="rect">
            <a:avLst/>
          </a:prstGeom>
          <a:noFill/>
          <a:ln cap="flat" cmpd="sng" w="9525">
            <a:solidFill>
              <a:srgbClr val="DA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Char char="●"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Necesito </a:t>
            </a:r>
            <a:r>
              <a:rPr b="1" lang="es" sz="1000">
                <a:latin typeface="Nunito"/>
                <a:ea typeface="Nunito"/>
                <a:cs typeface="Nunito"/>
                <a:sym typeface="Nunito"/>
              </a:rPr>
              <a:t>datos de satisfacción 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de usuario, para saber, por cada botella que compran, cuánto están satisfechos, 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cuál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 es el 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éxito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 de cada botella que he vendido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unito"/>
              <a:buChar char="●"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Puedo organizar una encuesta: quien nos escribe su tasa de satisfacción, recibirá un descuento de 20% en la próxima orden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298075" y="1637250"/>
            <a:ext cx="5439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2: Inicia la exploración de tus datos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88" y="610787"/>
            <a:ext cx="3107725" cy="20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/>
        </p:nvSpPr>
        <p:spPr>
          <a:xfrm>
            <a:off x="4522050" y="999675"/>
            <a:ext cx="3000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Hay la misma cantidad de vinos económicos y vinos de medio precio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Los vinos caros son muchos menos, la mitad de los otros dos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4522050" y="3067275"/>
            <a:ext cx="30000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cantidad de alcohol en los vinos varía entre 0.08 y 0.16 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Hay una grande concentración de vinos con alcohol alrededor de 0.10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Solo pocos vinos tienen más de 0.13 de alcohol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Google Shape;1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800" y="2671850"/>
            <a:ext cx="3107700" cy="21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4402825" y="997788"/>
            <a:ext cx="30000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Las diferentes variables no son muy correladas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 miramos a la variable “success”, la variable que está más relacionada a ella es alcohol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4402825" y="3321975"/>
            <a:ext cx="30000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Alcohol es positivamente correlado con success.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"/>
              <a:buChar char="●"/>
            </a:pPr>
            <a:r>
              <a:rPr lang="es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Cuando más alcohol tienen los vinos, más son apreciados por los clientes en promedio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50" y="2879548"/>
            <a:ext cx="2979973" cy="2007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875" y="82775"/>
            <a:ext cx="2717323" cy="257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298075" y="1637250"/>
            <a:ext cx="5439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3: Crea tu visualización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425650"/>
            <a:ext cx="7063875" cy="43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298075" y="1637250"/>
            <a:ext cx="54396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4: </a:t>
            </a:r>
            <a:r>
              <a:rPr lang="es"/>
              <a:t>Programar tu modelo predictivo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