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1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4F4F"/>
    <a:srgbClr val="334AF5"/>
    <a:srgbClr val="6C7DF8"/>
    <a:srgbClr val="0B27F3"/>
    <a:srgbClr val="F16B6B"/>
    <a:srgbClr val="E20000"/>
    <a:srgbClr val="FF3737"/>
    <a:srgbClr val="DFC4EE"/>
    <a:srgbClr val="D3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150568" y="1909667"/>
            <a:ext cx="2536517" cy="2596323"/>
            <a:chOff x="6497209" y="1638481"/>
            <a:chExt cx="2536517" cy="2596323"/>
          </a:xfrm>
        </p:grpSpPr>
        <p:grpSp>
          <p:nvGrpSpPr>
            <p:cNvPr id="54" name="Grupo 53"/>
            <p:cNvGrpSpPr/>
            <p:nvPr/>
          </p:nvGrpSpPr>
          <p:grpSpPr>
            <a:xfrm>
              <a:off x="6580533" y="1706470"/>
              <a:ext cx="2387141" cy="2473360"/>
              <a:chOff x="5796843" y="1593055"/>
              <a:chExt cx="2387141" cy="247336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5995892" y="1790002"/>
                <a:ext cx="1986058" cy="2075991"/>
              </a:xfrm>
              <a:prstGeom prst="ellipse">
                <a:avLst/>
              </a:prstGeom>
              <a:solidFill>
                <a:srgbClr val="7030A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882955" y="159305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2700000">
                <a:off x="7612487" y="1901432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 rot="5400000">
                <a:off x="7901806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 rot="16200000">
                <a:off x="5867090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6882955" y="3713990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 rot="18900000">
                <a:off x="6132234" y="191531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 rot="8100000">
                <a:off x="7630071" y="337499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 rot="13500000">
                <a:off x="6160131" y="340323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6134892" y="1935295"/>
                <a:ext cx="1708058" cy="1785403"/>
              </a:xfrm>
              <a:prstGeom prst="ellipse">
                <a:avLst/>
              </a:prstGeom>
              <a:solidFill>
                <a:srgbClr val="F69C9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230334" y="2035060"/>
                <a:ext cx="1517172" cy="15858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563471" y="2202156"/>
                <a:ext cx="850900" cy="125168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628661" y="2298053"/>
                <a:ext cx="720517" cy="10598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812707" y="2501900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993161" y="2442573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Elipse 56"/>
            <p:cNvSpPr/>
            <p:nvPr/>
          </p:nvSpPr>
          <p:spPr>
            <a:xfrm>
              <a:off x="6497209" y="290195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97209" y="2714314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4470692">
              <a:off x="6893646" y="371298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4470692">
              <a:off x="6782865" y="3593595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756745" y="207330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892891" y="192757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569793" y="163848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706246" y="1638482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505507" y="204870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398593" y="192757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791461" y="2886783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8791461" y="269914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7706245" y="399253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569792" y="399253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28063" y="368364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8531196" y="357990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2</a:t>
            </a:r>
            <a:endParaRPr lang="pt-BR" sz="3600" dirty="0"/>
          </a:p>
        </p:txBody>
      </p:sp>
      <p:grpSp>
        <p:nvGrpSpPr>
          <p:cNvPr id="166" name="Grupo 165"/>
          <p:cNvGrpSpPr/>
          <p:nvPr/>
        </p:nvGrpSpPr>
        <p:grpSpPr>
          <a:xfrm>
            <a:off x="2210874" y="1824548"/>
            <a:ext cx="6057900" cy="3923998"/>
            <a:chOff x="4946265" y="1685920"/>
            <a:chExt cx="6057900" cy="3923998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4946265" y="1752293"/>
              <a:ext cx="6057900" cy="3857625"/>
            </a:xfrm>
            <a:prstGeom prst="roundRect">
              <a:avLst/>
            </a:prstGeom>
            <a:solidFill>
              <a:srgbClr val="F1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 rot="20939842">
              <a:off x="5568506" y="4604374"/>
              <a:ext cx="1838616" cy="609100"/>
              <a:chOff x="3155680" y="2960252"/>
              <a:chExt cx="3605346" cy="1194386"/>
            </a:xfrm>
          </p:grpSpPr>
          <p:grpSp>
            <p:nvGrpSpPr>
              <p:cNvPr id="15" name="Grupo 14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1538825">
              <a:off x="7164792" y="2887837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9546090" y="4112900"/>
              <a:ext cx="806813" cy="861560"/>
              <a:chOff x="2015727" y="1453420"/>
              <a:chExt cx="1279128" cy="1365925"/>
            </a:xfrm>
          </p:grpSpPr>
          <p:grpSp>
            <p:nvGrpSpPr>
              <p:cNvPr id="59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60" name="Conector reto 59"/>
              <p:cNvCxnSpPr>
                <a:stCxn id="62" idx="0"/>
                <a:endCxn id="62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 rot="1538825">
              <a:off x="6711364" y="1908674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64" name="Retângulo de cantos arredondados 63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7280037" y="2027639"/>
              <a:ext cx="806813" cy="861560"/>
              <a:chOff x="2015727" y="1453420"/>
              <a:chExt cx="1279128" cy="1365925"/>
            </a:xfrm>
          </p:grpSpPr>
          <p:grpSp>
            <p:nvGrpSpPr>
              <p:cNvPr id="80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82" name="Elipse 81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81" name="Conector reto 80"/>
              <p:cNvCxnSpPr>
                <a:stCxn id="83" idx="0"/>
                <a:endCxn id="83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o 83"/>
            <p:cNvGrpSpPr/>
            <p:nvPr/>
          </p:nvGrpSpPr>
          <p:grpSpPr>
            <a:xfrm rot="1538825">
              <a:off x="9158818" y="2785202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85" name="Retângulo de cantos arredondados 84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 rot="5400000">
              <a:off x="8815066" y="144990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9" name="Retângulo de cantos arredondados 9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tângulo de cantos arredondados 10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" name="Grupo 104"/>
            <p:cNvGrpSpPr/>
            <p:nvPr/>
          </p:nvGrpSpPr>
          <p:grpSpPr>
            <a:xfrm>
              <a:off x="5094390" y="3390106"/>
              <a:ext cx="806813" cy="861560"/>
              <a:chOff x="2015727" y="1453420"/>
              <a:chExt cx="1279128" cy="1365925"/>
            </a:xfrm>
          </p:grpSpPr>
          <p:grpSp>
            <p:nvGrpSpPr>
              <p:cNvPr id="10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07" name="Conector reto 106"/>
              <p:cNvCxnSpPr>
                <a:stCxn id="109" idx="0"/>
                <a:endCxn id="10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o 109"/>
            <p:cNvGrpSpPr/>
            <p:nvPr/>
          </p:nvGrpSpPr>
          <p:grpSpPr>
            <a:xfrm rot="3434257">
              <a:off x="8146808" y="4719593"/>
              <a:ext cx="806813" cy="861560"/>
              <a:chOff x="2015727" y="1453420"/>
              <a:chExt cx="1279128" cy="1365925"/>
            </a:xfrm>
          </p:grpSpPr>
          <p:grpSp>
            <p:nvGrpSpPr>
              <p:cNvPr id="111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2" name="Conector reto 111"/>
              <p:cNvCxnSpPr>
                <a:stCxn id="114" idx="0"/>
                <a:endCxn id="114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upo 114"/>
            <p:cNvGrpSpPr/>
            <p:nvPr/>
          </p:nvGrpSpPr>
          <p:grpSpPr>
            <a:xfrm>
              <a:off x="9984298" y="1933000"/>
              <a:ext cx="806813" cy="861560"/>
              <a:chOff x="2015727" y="1453420"/>
              <a:chExt cx="1279128" cy="1365925"/>
            </a:xfrm>
          </p:grpSpPr>
          <p:grpSp>
            <p:nvGrpSpPr>
              <p:cNvPr id="11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7" name="Conector reto 116"/>
              <p:cNvCxnSpPr>
                <a:stCxn id="119" idx="0"/>
                <a:endCxn id="11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o 119"/>
            <p:cNvGrpSpPr/>
            <p:nvPr/>
          </p:nvGrpSpPr>
          <p:grpSpPr>
            <a:xfrm rot="3490403">
              <a:off x="7568809" y="3398056"/>
              <a:ext cx="1838616" cy="609100"/>
              <a:chOff x="3155680" y="2960252"/>
              <a:chExt cx="3605346" cy="1194386"/>
            </a:xfrm>
          </p:grpSpPr>
          <p:grpSp>
            <p:nvGrpSpPr>
              <p:cNvPr id="121" name="Grupo 12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23" name="Retângulo de cantos arredondados 12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de cantos arredondados 12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Retângulo de cantos arredondados 12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 de cantos arredondados 12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9" name="Grupo 128"/>
            <p:cNvGrpSpPr/>
            <p:nvPr/>
          </p:nvGrpSpPr>
          <p:grpSpPr>
            <a:xfrm rot="6416700">
              <a:off x="9184284" y="3244049"/>
              <a:ext cx="1838616" cy="609100"/>
              <a:chOff x="3155680" y="2960252"/>
              <a:chExt cx="3605346" cy="1194386"/>
            </a:xfrm>
          </p:grpSpPr>
          <p:grpSp>
            <p:nvGrpSpPr>
              <p:cNvPr id="130" name="Grupo 129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32" name="Retângulo de cantos arredondados 131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de cantos arredondados 132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de cantos arredondados 134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35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Retângulo 136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 rot="19430769">
              <a:off x="9144035" y="4563065"/>
              <a:ext cx="1838616" cy="609100"/>
              <a:chOff x="3155680" y="2960252"/>
              <a:chExt cx="3605346" cy="1194386"/>
            </a:xfrm>
          </p:grpSpPr>
          <p:grpSp>
            <p:nvGrpSpPr>
              <p:cNvPr id="139" name="Grupo 138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41" name="Retângulo de cantos arredondados 140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de cantos arredondados 141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Retângulo 142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 de cantos arredondados 14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de cantos arredondados 14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0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 rot="3434257">
              <a:off x="6023183" y="3614971"/>
              <a:ext cx="806813" cy="861560"/>
              <a:chOff x="2015727" y="1453420"/>
              <a:chExt cx="1279128" cy="1365925"/>
            </a:xfrm>
          </p:grpSpPr>
          <p:grpSp>
            <p:nvGrpSpPr>
              <p:cNvPr id="148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49" name="Conector reto 148"/>
              <p:cNvCxnSpPr>
                <a:stCxn id="151" idx="0"/>
                <a:endCxn id="151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upo 151"/>
            <p:cNvGrpSpPr/>
            <p:nvPr/>
          </p:nvGrpSpPr>
          <p:grpSpPr>
            <a:xfrm rot="20952443">
              <a:off x="7683182" y="3614423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53" name="Retângulo de cantos arredondados 152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 154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de cantos arredondados 155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Retângulo de cantos arredondados 156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 15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9" name="Grupo 158"/>
            <p:cNvGrpSpPr/>
            <p:nvPr/>
          </p:nvGrpSpPr>
          <p:grpSpPr>
            <a:xfrm rot="2545418">
              <a:off x="5927177" y="168592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60" name="Retângulo de cantos arredondados 159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de cantos arredondados 16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de cantos arredondados 162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Retângulo de cantos arredondados 163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 rot="4152078">
              <a:off x="5003287" y="2438485"/>
              <a:ext cx="1838616" cy="609100"/>
              <a:chOff x="3155680" y="2960252"/>
              <a:chExt cx="3605346" cy="1194386"/>
            </a:xfrm>
          </p:grpSpPr>
          <p:grpSp>
            <p:nvGrpSpPr>
              <p:cNvPr id="71" name="Grupo 7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 de cantos arredondados 7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de cantos arredondados 7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40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85824"/>
            <a:ext cx="3405187" cy="47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7207792" y="657224"/>
            <a:ext cx="1563828" cy="4629151"/>
            <a:chOff x="7398292" y="738890"/>
            <a:chExt cx="1563828" cy="4629151"/>
          </a:xfrm>
        </p:grpSpPr>
        <p:sp>
          <p:nvSpPr>
            <p:cNvPr id="4" name="Retângulo 3"/>
            <p:cNvSpPr/>
            <p:nvPr/>
          </p:nvSpPr>
          <p:spPr>
            <a:xfrm>
              <a:off x="7398292" y="833348"/>
              <a:ext cx="1563828" cy="6471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19800000">
              <a:off x="7748936" y="738891"/>
              <a:ext cx="862543" cy="4629150"/>
            </a:xfrm>
            <a:custGeom>
              <a:avLst/>
              <a:gdLst/>
              <a:ahLst/>
              <a:cxnLst/>
              <a:rect l="l" t="t" r="r" b="b"/>
              <a:pathLst>
                <a:path w="862543" h="4629150">
                  <a:moveTo>
                    <a:pt x="0" y="0"/>
                  </a:moveTo>
                  <a:lnTo>
                    <a:pt x="862543" y="0"/>
                  </a:lnTo>
                  <a:lnTo>
                    <a:pt x="862543" y="4629150"/>
                  </a:lnTo>
                  <a:lnTo>
                    <a:pt x="0" y="4629150"/>
                  </a:lnTo>
                  <a:lnTo>
                    <a:pt x="0" y="4629147"/>
                  </a:lnTo>
                  <a:lnTo>
                    <a:pt x="862541" y="4629147"/>
                  </a:lnTo>
                  <a:lnTo>
                    <a:pt x="431269" y="4139840"/>
                  </a:lnTo>
                  <a:lnTo>
                    <a:pt x="0" y="4629143"/>
                  </a:lnTo>
                  <a:close/>
                </a:path>
              </a:pathLst>
            </a:cu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1800000" flipH="1">
              <a:off x="7748935" y="738890"/>
              <a:ext cx="862543" cy="4629150"/>
            </a:xfrm>
            <a:custGeom>
              <a:avLst/>
              <a:gdLst/>
              <a:ahLst/>
              <a:cxnLst/>
              <a:rect l="l" t="t" r="r" b="b"/>
              <a:pathLst>
                <a:path w="862543" h="4629150">
                  <a:moveTo>
                    <a:pt x="862543" y="4629149"/>
                  </a:moveTo>
                  <a:lnTo>
                    <a:pt x="0" y="4629149"/>
                  </a:lnTo>
                  <a:lnTo>
                    <a:pt x="0" y="4629150"/>
                  </a:lnTo>
                  <a:lnTo>
                    <a:pt x="862543" y="4629150"/>
                  </a:lnTo>
                  <a:close/>
                  <a:moveTo>
                    <a:pt x="862543" y="0"/>
                  </a:moveTo>
                  <a:lnTo>
                    <a:pt x="0" y="0"/>
                  </a:lnTo>
                  <a:lnTo>
                    <a:pt x="0" y="4629149"/>
                  </a:lnTo>
                  <a:lnTo>
                    <a:pt x="431272" y="4139842"/>
                  </a:lnTo>
                  <a:lnTo>
                    <a:pt x="862543" y="4629147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4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7956" y="222934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5</a:t>
            </a:r>
            <a:endParaRPr lang="pt-BR" sz="3600" dirty="0"/>
          </a:p>
        </p:txBody>
      </p:sp>
      <p:grpSp>
        <p:nvGrpSpPr>
          <p:cNvPr id="5126" name="Grupo 5125"/>
          <p:cNvGrpSpPr/>
          <p:nvPr/>
        </p:nvGrpSpPr>
        <p:grpSpPr>
          <a:xfrm>
            <a:off x="1596403" y="2288630"/>
            <a:ext cx="9074782" cy="2227299"/>
            <a:chOff x="2788795" y="1763336"/>
            <a:chExt cx="9074782" cy="2227299"/>
          </a:xfrm>
        </p:grpSpPr>
        <p:sp>
          <p:nvSpPr>
            <p:cNvPr id="13" name="Retângulo de cantos arredondados 12"/>
            <p:cNvSpPr/>
            <p:nvPr/>
          </p:nvSpPr>
          <p:spPr>
            <a:xfrm rot="5400000">
              <a:off x="6178797" y="-1626666"/>
              <a:ext cx="2224467" cy="9004472"/>
            </a:xfrm>
            <a:prstGeom prst="roundRect">
              <a:avLst>
                <a:gd name="adj" fmla="val 50000"/>
              </a:avLst>
            </a:prstGeom>
            <a:solidFill>
              <a:srgbClr val="6C7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6200000">
              <a:off x="8343103" y="470160"/>
              <a:ext cx="2224466" cy="4816483"/>
            </a:xfrm>
            <a:custGeom>
              <a:avLst/>
              <a:gdLst/>
              <a:ahLst/>
              <a:cxnLst/>
              <a:rect l="l" t="t" r="r" b="b"/>
              <a:pathLst>
                <a:path w="406794" h="823335">
                  <a:moveTo>
                    <a:pt x="0" y="619938"/>
                  </a:moveTo>
                  <a:lnTo>
                    <a:pt x="0" y="0"/>
                  </a:lnTo>
                  <a:lnTo>
                    <a:pt x="406794" y="0"/>
                  </a:lnTo>
                  <a:lnTo>
                    <a:pt x="406794" y="619938"/>
                  </a:lnTo>
                  <a:cubicBezTo>
                    <a:pt x="406794" y="732271"/>
                    <a:pt x="315730" y="823335"/>
                    <a:pt x="203397" y="823335"/>
                  </a:cubicBezTo>
                  <a:cubicBezTo>
                    <a:pt x="91064" y="823335"/>
                    <a:pt x="0" y="732271"/>
                    <a:pt x="0" y="619938"/>
                  </a:cubicBezTo>
                  <a:close/>
                </a:path>
              </a:pathLst>
            </a:custGeom>
            <a:solidFill>
              <a:srgbClr val="334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120" name="Grupo 5119"/>
            <p:cNvGrpSpPr/>
            <p:nvPr/>
          </p:nvGrpSpPr>
          <p:grpSpPr>
            <a:xfrm>
              <a:off x="3731471" y="2133497"/>
              <a:ext cx="2939170" cy="1489456"/>
              <a:chOff x="3677123" y="2022662"/>
              <a:chExt cx="3687480" cy="186867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 rot="10800000">
                <a:off x="6907248" y="2039993"/>
                <a:ext cx="457355" cy="110815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3677123" y="2022662"/>
                <a:ext cx="3687480" cy="1868670"/>
                <a:chOff x="3677123" y="2022662"/>
                <a:chExt cx="3687480" cy="186867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0800000">
                  <a:off x="3677123" y="2022662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5400000">
                  <a:off x="4082889" y="1710357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 rot="10800000">
                  <a:off x="4417676" y="2022662"/>
                  <a:ext cx="457355" cy="11081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6200000">
                  <a:off x="4092241" y="2348024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10800000">
                  <a:off x="4951232" y="20254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 rot="5400000">
                  <a:off x="5356381" y="1704453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5400000">
                  <a:off x="5356381" y="2401442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5400000">
                  <a:off x="5367962" y="3101268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 rot="10800000">
                  <a:off x="6166694" y="20399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 rot="5400000">
                  <a:off x="6572459" y="1727688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 rot="16200000">
                  <a:off x="6581811" y="2365355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4" name="Grupo 5123"/>
            <p:cNvGrpSpPr/>
            <p:nvPr/>
          </p:nvGrpSpPr>
          <p:grpSpPr>
            <a:xfrm>
              <a:off x="7584739" y="2147312"/>
              <a:ext cx="3938003" cy="1643142"/>
              <a:chOff x="7203699" y="2225117"/>
              <a:chExt cx="3938003" cy="164314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 rot="10800000">
                <a:off x="10777159" y="2225117"/>
                <a:ext cx="364543" cy="8832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 rot="10800000">
                <a:off x="7203699" y="2247164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 rot="5400000">
                <a:off x="7527122" y="1998236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 rot="10800000">
                <a:off x="7793970" y="2247164"/>
                <a:ext cx="364543" cy="8832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 rot="16200000">
                <a:off x="7534576" y="2506500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0800000">
                <a:off x="9218083" y="2249423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5400000">
                <a:off x="9541014" y="1993532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5400000">
                <a:off x="9541013" y="254907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9550245" y="310688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10800000">
                <a:off x="10179433" y="2241657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5400000">
                <a:off x="10502856" y="1992729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16200000">
                <a:off x="10510310" y="2500993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123" name="Grupo 5122"/>
              <p:cNvGrpSpPr/>
              <p:nvPr/>
            </p:nvGrpSpPr>
            <p:grpSpPr>
              <a:xfrm>
                <a:off x="8163942" y="2247164"/>
                <a:ext cx="954815" cy="1621095"/>
                <a:chOff x="5671010" y="4326900"/>
                <a:chExt cx="954815" cy="1621095"/>
              </a:xfrm>
            </p:grpSpPr>
            <p:sp>
              <p:nvSpPr>
                <p:cNvPr id="58" name="Retângulo de cantos arredondados 57"/>
                <p:cNvSpPr/>
                <p:nvPr/>
              </p:nvSpPr>
              <p:spPr>
                <a:xfrm rot="8554923">
                  <a:off x="6074748" y="4472353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21" name="Retângulo 5120"/>
                <p:cNvSpPr/>
                <p:nvPr/>
              </p:nvSpPr>
              <p:spPr>
                <a:xfrm>
                  <a:off x="6063840" y="4669396"/>
                  <a:ext cx="225728" cy="182271"/>
                </a:xfrm>
                <a:prstGeom prst="rect">
                  <a:avLst/>
                </a:prstGeom>
                <a:solidFill>
                  <a:srgbClr val="334A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 rot="10800000">
                  <a:off x="5671010" y="4326900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 rot="5400000">
                  <a:off x="5994433" y="4077972"/>
                  <a:ext cx="364543" cy="862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10800000">
                  <a:off x="6261281" y="4326900"/>
                  <a:ext cx="364543" cy="8832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Retângulo de cantos arredondados 56"/>
                <p:cNvSpPr/>
                <p:nvPr/>
              </p:nvSpPr>
              <p:spPr>
                <a:xfrm rot="16200000">
                  <a:off x="6001887" y="4586236"/>
                  <a:ext cx="364543" cy="8833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5" name="Grupo 5124"/>
            <p:cNvGrpSpPr/>
            <p:nvPr/>
          </p:nvGrpSpPr>
          <p:grpSpPr>
            <a:xfrm>
              <a:off x="6855798" y="2096324"/>
              <a:ext cx="384622" cy="1475644"/>
              <a:chOff x="5604592" y="4430927"/>
              <a:chExt cx="384622" cy="1475644"/>
            </a:xfrm>
            <a:solidFill>
              <a:schemeClr val="bg1">
                <a:lumMod val="85000"/>
              </a:schemeClr>
            </a:solidFill>
          </p:grpSpPr>
          <p:sp>
            <p:nvSpPr>
              <p:cNvPr id="62" name="Retângulo de cantos arredondados 61"/>
              <p:cNvSpPr/>
              <p:nvPr/>
            </p:nvSpPr>
            <p:spPr>
              <a:xfrm rot="13392854">
                <a:off x="5604592" y="4430929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de cantos arredondados 62"/>
              <p:cNvSpPr/>
              <p:nvPr/>
            </p:nvSpPr>
            <p:spPr>
              <a:xfrm rot="8207146" flipH="1">
                <a:off x="5624671" y="4430927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91920" y="526531"/>
            <a:ext cx="11306629" cy="5718405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91914" y="4603130"/>
            <a:ext cx="11306629" cy="1641805"/>
          </a:xfrm>
          <a:prstGeom prst="roundRect">
            <a:avLst>
              <a:gd name="adj" fmla="val 327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67542" y="628354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TRANSMITE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83827" y="628354"/>
            <a:ext cx="3777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NÃO TRANSMITE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1918" y="1336239"/>
            <a:ext cx="11306629" cy="752333"/>
          </a:xfrm>
          <a:prstGeom prst="roundRect">
            <a:avLst>
              <a:gd name="adj" fmla="val 16265"/>
            </a:avLst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1916" y="2024354"/>
            <a:ext cx="11306629" cy="63885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1920" y="2629457"/>
            <a:ext cx="11306624" cy="707455"/>
          </a:xfrm>
          <a:prstGeom prst="roundRect">
            <a:avLst>
              <a:gd name="adj" fmla="val 0"/>
            </a:avLst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1916" y="3325427"/>
            <a:ext cx="11306633" cy="63885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91915" y="3964277"/>
            <a:ext cx="11306629" cy="1116878"/>
          </a:xfrm>
          <a:prstGeom prst="roundRect">
            <a:avLst>
              <a:gd name="adj" fmla="val 0"/>
            </a:avLst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390337" y="526531"/>
            <a:ext cx="246556" cy="54428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51205" y="1336240"/>
            <a:ext cx="50391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t-BR" b="1" dirty="0"/>
              <a:t>Relação sexual com soropositivos sem o uso de preservativo</a:t>
            </a:r>
            <a:r>
              <a:rPr lang="pt-BR" b="1" dirty="0" smtClean="0"/>
              <a:t>.</a:t>
            </a:r>
          </a:p>
          <a:p>
            <a:pPr fontAlgn="t"/>
            <a:endParaRPr lang="pt-BR" b="1" dirty="0"/>
          </a:p>
          <a:p>
            <a:pPr fontAlgn="t"/>
            <a:r>
              <a:rPr lang="pt-BR" b="1" dirty="0"/>
              <a:t>Compartilhamento de seringas e </a:t>
            </a:r>
            <a:r>
              <a:rPr lang="pt-BR" b="1" dirty="0" smtClean="0"/>
              <a:t>agulhas.</a:t>
            </a:r>
          </a:p>
          <a:p>
            <a:pPr fontAlgn="t"/>
            <a:endParaRPr lang="pt-BR" b="1" dirty="0"/>
          </a:p>
          <a:p>
            <a:pPr fontAlgn="t"/>
            <a:r>
              <a:rPr lang="pt-BR" b="1" dirty="0"/>
              <a:t>Reutilização de objetos </a:t>
            </a:r>
            <a:r>
              <a:rPr lang="pt-BR" b="1" dirty="0" smtClean="0"/>
              <a:t>cortantes </a:t>
            </a:r>
            <a:r>
              <a:rPr lang="pt-BR" b="1" dirty="0"/>
              <a:t>com presença de sangue contaminado pelo HIV</a:t>
            </a:r>
            <a:r>
              <a:rPr lang="pt-BR" b="1" dirty="0" smtClean="0"/>
              <a:t>.</a:t>
            </a:r>
          </a:p>
          <a:p>
            <a:pPr fontAlgn="t"/>
            <a:endParaRPr lang="pt-BR" b="1" dirty="0"/>
          </a:p>
          <a:p>
            <a:pPr fontAlgn="t"/>
            <a:r>
              <a:rPr lang="pt-BR" b="1" dirty="0"/>
              <a:t>Durante a amamentação, gestação e </a:t>
            </a:r>
            <a:r>
              <a:rPr lang="pt-BR" b="1" dirty="0" smtClean="0"/>
              <a:t>parto.</a:t>
            </a:r>
          </a:p>
          <a:p>
            <a:pPr fontAlgn="t"/>
            <a:endParaRPr lang="pt-BR" b="1" dirty="0"/>
          </a:p>
          <a:p>
            <a:pPr fontAlgn="t"/>
            <a:r>
              <a:rPr lang="pt-BR" b="1" dirty="0"/>
              <a:t>Contato direto com soropositivos em acidentes de </a:t>
            </a:r>
            <a:r>
              <a:rPr lang="pt-BR" b="1" dirty="0" smtClean="0"/>
              <a:t>trânsito ou cortes.</a:t>
            </a:r>
            <a:endParaRPr lang="pt-BR" b="1" dirty="0"/>
          </a:p>
          <a:p>
            <a:pPr fontAlgn="t"/>
            <a:endParaRPr lang="pt-BR" b="1" dirty="0"/>
          </a:p>
          <a:p>
            <a:pPr fontAlgn="t"/>
            <a:endParaRPr lang="pt-BR" b="1" dirty="0" smtClean="0"/>
          </a:p>
          <a:p>
            <a:pPr fontAlgn="t"/>
            <a:r>
              <a:rPr lang="pt-BR" b="1" dirty="0" smtClean="0"/>
              <a:t>Transfusão </a:t>
            </a:r>
            <a:r>
              <a:rPr lang="pt-BR" b="1" dirty="0"/>
              <a:t>sanguínea, era uma forma de transmissão, mas hoje doadores são testados para HIV1 e HIV2.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845230" y="1336240"/>
            <a:ext cx="5374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t-BR" b="1" dirty="0"/>
              <a:t>Relação sexual com soropositivos com uso correto do preservativo</a:t>
            </a:r>
            <a:r>
              <a:rPr lang="pt-BR" b="1" dirty="0" smtClean="0"/>
              <a:t>.</a:t>
            </a:r>
          </a:p>
          <a:p>
            <a:pPr fontAlgn="t"/>
            <a:endParaRPr lang="pt-BR" b="1" dirty="0"/>
          </a:p>
          <a:p>
            <a:pPr fontAlgn="t"/>
            <a:r>
              <a:rPr lang="pt-BR" b="1" dirty="0"/>
              <a:t>Masturbação a dois</a:t>
            </a:r>
            <a:r>
              <a:rPr lang="pt-BR" b="1" dirty="0" smtClean="0"/>
              <a:t>.</a:t>
            </a:r>
          </a:p>
          <a:p>
            <a:pPr fontAlgn="t"/>
            <a:endParaRPr lang="pt-BR" b="1" dirty="0"/>
          </a:p>
          <a:p>
            <a:pPr fontAlgn="t"/>
            <a:r>
              <a:rPr lang="pt-BR" b="1" dirty="0"/>
              <a:t>Beijo no rosto ou na boca, abraço, aperto de mão, suor, lágrima e picada de inseto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pt-BR" b="1" dirty="0" smtClean="0"/>
              <a:t>Sabonete</a:t>
            </a:r>
            <a:r>
              <a:rPr lang="pt-BR" b="1" dirty="0"/>
              <a:t>, toalhas, lençóis, talheres, copos, piscina</a:t>
            </a:r>
            <a:r>
              <a:rPr lang="pt-BR" b="1" dirty="0" smtClean="0"/>
              <a:t>.</a:t>
            </a:r>
            <a:endParaRPr lang="pt-BR" b="1" dirty="0"/>
          </a:p>
          <a:p>
            <a:pPr fontAlgn="t"/>
            <a:endParaRPr lang="pt-BR" b="1" dirty="0"/>
          </a:p>
          <a:p>
            <a:pPr fontAlgn="t"/>
            <a:r>
              <a:rPr lang="pt-BR" b="1" dirty="0"/>
              <a:t>Pelo 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127</Words>
  <Application>Microsoft Office PowerPoint</Application>
  <PresentationFormat>Personalizar</PresentationFormat>
  <Paragraphs>27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20</cp:revision>
  <dcterms:created xsi:type="dcterms:W3CDTF">2019-02-25T17:32:31Z</dcterms:created>
  <dcterms:modified xsi:type="dcterms:W3CDTF">2019-04-09T16:43:10Z</dcterms:modified>
</cp:coreProperties>
</file>