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7" r:id="rId4"/>
    <p:sldId id="267" r:id="rId5"/>
    <p:sldId id="258" r:id="rId6"/>
    <p:sldId id="268" r:id="rId7"/>
    <p:sldId id="259" r:id="rId8"/>
    <p:sldId id="269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64" r:id="rId17"/>
    <p:sldId id="275" r:id="rId18"/>
    <p:sldId id="276" r:id="rId19"/>
    <p:sldId id="277" r:id="rId20"/>
    <p:sldId id="278" r:id="rId21"/>
    <p:sldId id="266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arlow" panose="020B0604020202020204" charset="0"/>
      <p:regular r:id="rId25"/>
      <p:bold r:id="rId26"/>
      <p:italic r:id="rId27"/>
      <p:boldItalic r:id="rId28"/>
    </p:embeddedFont>
    <p:embeddedFont>
      <p:font typeface="Barlow Condensed ExtraBold" panose="020B0604020202020204" charset="0"/>
      <p:bold r:id="rId29"/>
      <p:boldItalic r:id="rId30"/>
    </p:embeddedFont>
    <p:embeddedFont>
      <p:font typeface="Nunito Light" panose="020B0604020202020204" charset="0"/>
      <p:regular r:id="rId31"/>
      <p:italic r:id="rId32"/>
    </p:embeddedFont>
    <p:embeddedFont>
      <p:font typeface="Overpass Mono" panose="020B0604020202020204" charset="0"/>
      <p:regular r:id="rId33"/>
      <p:bold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aleway Thin" panose="020B0604020202020204" charset="0"/>
      <p:regular r:id="rId42"/>
    </p:embeddedFont>
    <p:embeddedFont>
      <p:font typeface="Roboto Condensed Light" panose="020B0604020202020204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b777b75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b777b75d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b7adba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b7adba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b7adba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b7adba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b7adbae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b7adbae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b7adbae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b7adbae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2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58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43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4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b7adbae5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b7adbae5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b777b75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b777b75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b777b75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b777b75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b777b75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b777b75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b777b75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b777b75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b777b75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b777b75d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Versão gratuita escalável de preço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Limitação em RAM e Armazenamento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Multi-regiões para grandes empresas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175500" y="1244525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CARACTERÍSTICAS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09500" y="33059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Servidor sempre ativo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Várias linguagens de programação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1526502"/>
            <a:ext cx="3324250" cy="208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CF1E962-4335-43BF-B295-D9381CE06D77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37972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SELEÇÃO DE DADOS CASSANDRA</a:t>
            </a:r>
            <a:endParaRPr dirty="0"/>
          </a:p>
        </p:txBody>
      </p: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077725"/>
            <a:ext cx="4373250" cy="2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25" y="3501825"/>
            <a:ext cx="5168175" cy="13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700" y="1930637"/>
            <a:ext cx="4632950" cy="15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E05AD1-2CD3-40E7-96DF-175FED3C4E4D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1392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EXCLUSÃO DE DADOS MONGODB</a:t>
            </a:r>
            <a:endParaRPr dirty="0"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62" y="2347225"/>
            <a:ext cx="7108275" cy="9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1E1100-64E4-4E36-8A20-FCD377DB24CB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380418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EXCLUSÃO DE DADOS CASSANDRA</a:t>
            </a:r>
            <a:endParaRPr dirty="0"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00" y="2444800"/>
            <a:ext cx="8340725" cy="8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D6899E8-31E4-47EA-AEA4-7402359C763E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06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 MONGODB</a:t>
            </a:r>
            <a:endParaRPr dirty="0"/>
          </a:p>
        </p:txBody>
      </p:sp>
      <p:pic>
        <p:nvPicPr>
          <p:cNvPr id="405" name="Google Shape;405;p33"/>
          <p:cNvPicPr preferRelativeResize="0"/>
          <p:nvPr/>
        </p:nvPicPr>
        <p:blipFill rotWithShape="1">
          <a:blip r:embed="rId3">
            <a:alphaModFix/>
          </a:blip>
          <a:srcRect t="-8990" b="8990"/>
          <a:stretch/>
        </p:blipFill>
        <p:spPr>
          <a:xfrm>
            <a:off x="1017875" y="2079337"/>
            <a:ext cx="7108250" cy="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C82805-4D7A-45D8-B9C7-C0B8F590DEB6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8353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 CASSANDRA</a:t>
            </a:r>
            <a:endParaRPr dirty="0"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5" y="2637675"/>
            <a:ext cx="8130550" cy="5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99D63B8-5B5B-44D8-8280-B36CD2523C29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2177808" y="1416564"/>
            <a:ext cx="4788384" cy="316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 dirty="0">
                <a:solidFill>
                  <a:srgbClr val="009242"/>
                </a:solidFill>
                <a:latin typeface="Overpass Mono"/>
                <a:ea typeface="Overpass Mono"/>
                <a:cs typeface="Overpass Mono"/>
                <a:sym typeface="Overpass Mono"/>
              </a:rPr>
              <a:t>Escalabilidade de recursos</a:t>
            </a:r>
            <a:endParaRPr b="1" dirty="0">
              <a:solidFill>
                <a:srgbClr val="00924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009242"/>
                </a:solidFill>
                <a:latin typeface="Overpass Mono"/>
                <a:ea typeface="Overpass Mono"/>
                <a:cs typeface="Overpass Mono"/>
                <a:sym typeface="Overpass Mono"/>
              </a:rPr>
              <a:t>CQL é simples e intuitivo</a:t>
            </a:r>
            <a:endParaRPr b="1" dirty="0">
              <a:solidFill>
                <a:srgbClr val="00924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 dirty="0">
                <a:solidFill>
                  <a:srgbClr val="009242"/>
                </a:solidFill>
                <a:latin typeface="Overpass Mono"/>
                <a:ea typeface="Overpass Mono"/>
                <a:cs typeface="Overpass Mono"/>
                <a:sym typeface="Overpass Mono"/>
              </a:rPr>
              <a:t>Lida bem com falha de hardware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C0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Reads podem ser lentos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C0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possui chaves estrangeiras e joins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PRÓS E CONTRAS </a:t>
            </a:r>
            <a:r>
              <a:rPr lang="en" dirty="0"/>
              <a:t>CASSANDRA</a:t>
            </a:r>
            <a:endParaRPr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77FC86-9EE9-44E6-8F15-C63FCD99E171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2177808" y="1416564"/>
            <a:ext cx="4788384" cy="316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009242"/>
                </a:solidFill>
                <a:latin typeface="Overpass Mono"/>
                <a:ea typeface="Overpass Mono"/>
                <a:cs typeface="Overpass Mono"/>
                <a:sym typeface="Overpass Mono"/>
              </a:rPr>
              <a:t>Escalabilidade de recursos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009242"/>
                </a:solidFill>
                <a:latin typeface="Overpass Mono"/>
                <a:ea typeface="Overpass Mono"/>
                <a:cs typeface="Overpass Mono"/>
                <a:sym typeface="Overpass Mono"/>
              </a:rPr>
              <a:t>Estável e sempre ativo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C0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Curva de aprendizado inicial é baixa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pt-BR" b="1" dirty="0">
                <a:solidFill>
                  <a:srgbClr val="C0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Duplicata de documentos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PRÓS E CONTRAS </a:t>
            </a:r>
            <a:r>
              <a:rPr lang="en" dirty="0"/>
              <a:t>MONGODB</a:t>
            </a:r>
            <a:endParaRPr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100421-18FF-49E5-9F55-D2E530DFEE87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dirty="0"/>
              <a:t>CQL usado no Cassandra é muito mais intuitivo que as coleções do mongo e por ser gratuito é muito acessível.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1850" y="1197928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Comparação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AC7406-B2B5-44CF-80DF-00851DC6F2EC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09500" y="1973024"/>
            <a:ext cx="5143600" cy="17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MongoDB é pago e isso pode ser um dos principais motivos para não usa-lo. Além de sua curva de aprendizado inicial baixa.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1850" y="1197928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Comparação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AC7406-B2B5-44CF-80DF-00851DC6F2EC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408315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dirty="0"/>
              <a:t>Cassandra foi escolhido principalmente por ser gratuito e mais intuitivo que o MongoDB.</a:t>
            </a: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1850" y="1197928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Escolha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AC7406-B2B5-44CF-80DF-00851DC6F2EC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oogle Shape;342;p28">
            <a:extLst>
              <a:ext uri="{FF2B5EF4-FFF2-40B4-BE49-F238E27FC236}">
                <a16:creationId xmlns:a16="http://schemas.microsoft.com/office/drawing/2014/main" id="{DDDCB532-D4C6-4B5B-8DBC-ACC9B347D1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2252"/>
            <a:ext cx="3864600" cy="258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6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Open source e gratuito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Escalável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dirty="0"/>
              <a:t>Alta tolerância a falhas de hardware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Replicação em diferentes datacenters de forma eficiente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75500" y="1244525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CARACTERÍSTICAS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400" y="830114"/>
            <a:ext cx="3864600" cy="2589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AC7406-B2B5-44CF-80DF-00851DC6F2EC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 idx="4294967295"/>
          </p:nvPr>
        </p:nvSpPr>
        <p:spPr>
          <a:xfrm>
            <a:off x="1048350" y="6496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 u="sng" dirty="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900" u="sng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body" idx="4294967295"/>
          </p:nvPr>
        </p:nvSpPr>
        <p:spPr>
          <a:xfrm>
            <a:off x="1048350" y="2604711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Documentação comandos CQL</a:t>
            </a:r>
            <a:endParaRPr sz="13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https://docs.datastax.com/en/cql-oss/3.3/cql/cql_reference/cqlCommandsTOC.html</a:t>
            </a: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Documentação PyMongo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https://pymongo.readthedocs.io/en/stable/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MongoDB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https://docs.mongodb.com/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Playlist Tutorial Cassandra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https://www.youtube.com/playlist?list=PLalrWAGybpB-L1PGA-NfFu2uiWHEsdscD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endParaRPr sz="13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https://stackoverflow.com</a:t>
            </a: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3867A2-62F3-4709-BD77-CD4122699AEC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100" y="244775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REPRESENTAÇÕES DE MODELOS</a:t>
            </a:r>
            <a:endParaRPr sz="2600" dirty="0"/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 idx="2"/>
          </p:nvPr>
        </p:nvSpPr>
        <p:spPr>
          <a:xfrm>
            <a:off x="976925" y="1492903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Postgres</a:t>
            </a:r>
            <a:endParaRPr sz="1900"/>
          </a:p>
        </p:txBody>
      </p:sp>
      <p:sp>
        <p:nvSpPr>
          <p:cNvPr id="345" name="Google Shape;345;p28"/>
          <p:cNvSpPr txBox="1">
            <a:spLocks noGrp="1"/>
          </p:cNvSpPr>
          <p:nvPr>
            <p:ph type="title" idx="4"/>
          </p:nvPr>
        </p:nvSpPr>
        <p:spPr>
          <a:xfrm>
            <a:off x="5437796" y="1492900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Mongo</a:t>
            </a:r>
            <a:endParaRPr sz="190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9898" y="4769759"/>
            <a:ext cx="1015032" cy="325196"/>
            <a:chOff x="1156673" y="4600809"/>
            <a:chExt cx="1015032" cy="325196"/>
          </a:xfrm>
        </p:grpSpPr>
        <p:sp>
          <p:nvSpPr>
            <p:cNvPr id="347" name="Google Shape;347;p28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6356681" y="873321"/>
            <a:ext cx="503107" cy="454658"/>
            <a:chOff x="5415892" y="1465405"/>
            <a:chExt cx="526759" cy="584845"/>
          </a:xfrm>
        </p:grpSpPr>
        <p:sp>
          <p:nvSpPr>
            <p:cNvPr id="353" name="Google Shape;353;p28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1895823" y="873321"/>
            <a:ext cx="503107" cy="454658"/>
            <a:chOff x="5415892" y="1465405"/>
            <a:chExt cx="526759" cy="584845"/>
          </a:xfrm>
        </p:grpSpPr>
        <p:sp>
          <p:nvSpPr>
            <p:cNvPr id="358" name="Google Shape;358;p28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099250"/>
            <a:ext cx="3802350" cy="25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000" y="1940125"/>
            <a:ext cx="4900476" cy="1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00" y="3205666"/>
            <a:ext cx="4900474" cy="92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000" y="4250550"/>
            <a:ext cx="4900476" cy="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EC17C47-46B5-4F2D-A2AA-39D2440808CB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0" y="394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REPRESENTAÇÕES DE MODELOS</a:t>
            </a:r>
            <a:endParaRPr sz="2600"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title" idx="2"/>
          </p:nvPr>
        </p:nvSpPr>
        <p:spPr>
          <a:xfrm>
            <a:off x="174875" y="2968078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Postgres</a:t>
            </a:r>
            <a:endParaRPr sz="1900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 idx="4"/>
          </p:nvPr>
        </p:nvSpPr>
        <p:spPr>
          <a:xfrm>
            <a:off x="174871" y="879800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Cassandra</a:t>
            </a:r>
            <a:endParaRPr sz="1900" dirty="0"/>
          </a:p>
        </p:txBody>
      </p:sp>
      <p:grpSp>
        <p:nvGrpSpPr>
          <p:cNvPr id="350" name="Google Shape;350;p29"/>
          <p:cNvGrpSpPr/>
          <p:nvPr/>
        </p:nvGrpSpPr>
        <p:grpSpPr>
          <a:xfrm>
            <a:off x="49898" y="4769759"/>
            <a:ext cx="1015032" cy="325196"/>
            <a:chOff x="1156673" y="4600809"/>
            <a:chExt cx="1015032" cy="325196"/>
          </a:xfrm>
        </p:grpSpPr>
        <p:sp>
          <p:nvSpPr>
            <p:cNvPr id="351" name="Google Shape;351;p29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9"/>
          <p:cNvGrpSpPr/>
          <p:nvPr/>
        </p:nvGrpSpPr>
        <p:grpSpPr>
          <a:xfrm>
            <a:off x="265681" y="312671"/>
            <a:ext cx="503107" cy="454658"/>
            <a:chOff x="5415892" y="1465405"/>
            <a:chExt cx="526759" cy="584845"/>
          </a:xfrm>
        </p:grpSpPr>
        <p:sp>
          <p:nvSpPr>
            <p:cNvPr id="357" name="Google Shape;357;p29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265685" y="2345771"/>
            <a:ext cx="503107" cy="454658"/>
            <a:chOff x="5415892" y="1465405"/>
            <a:chExt cx="526759" cy="584845"/>
          </a:xfrm>
        </p:grpSpPr>
        <p:sp>
          <p:nvSpPr>
            <p:cNvPr id="362" name="Google Shape;362;p29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53" y="2898700"/>
            <a:ext cx="4164774" cy="21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93" y="782825"/>
            <a:ext cx="2857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75" y="1358553"/>
            <a:ext cx="8879548" cy="79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89ACD2C2-34E6-4AFE-BFFC-A3640BE7AD13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body" idx="1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08338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CONEXÃO VIA PYMONGO MONGODB</a:t>
            </a:r>
            <a:endParaRPr dirty="0"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0" y="1946500"/>
            <a:ext cx="5138749" cy="1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2F2880E-75B6-49A6-8090-5294F0060FB0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27185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CONEXÃO VIA PYSPARK CASSANDRA</a:t>
            </a:r>
            <a:endParaRPr dirty="0"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0" y="1249200"/>
            <a:ext cx="55530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>
            <a:spLocks noGrp="1"/>
          </p:cNvSpPr>
          <p:nvPr>
            <p:ph type="body" idx="1"/>
          </p:nvPr>
        </p:nvSpPr>
        <p:spPr>
          <a:xfrm>
            <a:off x="0" y="137227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 necessária a instalação da bibliotecas cassandra-driver.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import de cluster e auth servem para a conexão com o astra.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import query é para a execução dos comandos no banco de dados.</a:t>
            </a:r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EEB4A-ADE9-41B9-8AB9-699FEBA1E8E2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38111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DADOS MONGODB</a:t>
            </a:r>
            <a:endParaRPr dirty="0"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00" y="1501299"/>
            <a:ext cx="5761399" cy="21409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FF97518-F3E9-4725-B89B-00D70113C939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-1" y="0"/>
            <a:ext cx="398566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DADOS CASSANDRA</a:t>
            </a:r>
            <a:endParaRPr dirty="0"/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100"/>
            <a:ext cx="8839200" cy="18117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D67EB1-2961-47B3-BDFF-A418A1563AF1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0859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SELEÇÃO DE DADOS MONGODB</a:t>
            </a:r>
            <a:endParaRPr dirty="0"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" y="1503150"/>
            <a:ext cx="20859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13" y="1941300"/>
            <a:ext cx="2305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5" y="2388975"/>
            <a:ext cx="2181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5" y="2808075"/>
            <a:ext cx="2238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325" y="3255750"/>
            <a:ext cx="1895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2650" y="102975"/>
            <a:ext cx="2230957" cy="41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4875" y="102975"/>
            <a:ext cx="2085975" cy="463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44E5D23-ACFF-4AAB-825A-77C56EA1D1E4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326</Words>
  <Application>Microsoft Office PowerPoint</Application>
  <PresentationFormat>Apresentação na tela (16:9)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3" baseType="lpstr">
      <vt:lpstr>Arial</vt:lpstr>
      <vt:lpstr>Nunito Light</vt:lpstr>
      <vt:lpstr>Proxima Nova</vt:lpstr>
      <vt:lpstr>Roboto Condensed Light</vt:lpstr>
      <vt:lpstr>Barlow Condensed ExtraBold</vt:lpstr>
      <vt:lpstr>Raleway Thin</vt:lpstr>
      <vt:lpstr>Barlow</vt:lpstr>
      <vt:lpstr>Roboto</vt:lpstr>
      <vt:lpstr>Overpass Mono</vt:lpstr>
      <vt:lpstr>Anaheim</vt:lpstr>
      <vt:lpstr>Proxima Nova Semibold</vt:lpstr>
      <vt:lpstr>Programming Lesson by Slidesgo</vt:lpstr>
      <vt:lpstr>Slidesgo Final Pages</vt:lpstr>
      <vt:lpstr>CARACTERÍSTICAS</vt:lpstr>
      <vt:lpstr>CARACTERÍSTICAS</vt:lpstr>
      <vt:lpstr>REPRESENTAÇÕES DE MODELOS</vt:lpstr>
      <vt:lpstr>REPRESENTAÇÕES DE MODELOS</vt:lpstr>
      <vt:lpstr>CONEXÃO VIA PYMONGO MONGODB</vt:lpstr>
      <vt:lpstr>CONEXÃO VIA PYSPARK CASSANDRA</vt:lpstr>
      <vt:lpstr>INCLUSÃO DE DADOS MONGODB</vt:lpstr>
      <vt:lpstr>INCLUSÃO DE DADOS CASSANDRA</vt:lpstr>
      <vt:lpstr>SELEÇÃO DE DADOS MONGODB</vt:lpstr>
      <vt:lpstr>SELEÇÃO DE DADOS CASSANDRA</vt:lpstr>
      <vt:lpstr>EXCLUSÃO DE DADOS MONGODB</vt:lpstr>
      <vt:lpstr>EXCLUSÃO DE DADOS CASSANDRA</vt:lpstr>
      <vt:lpstr>ATUALIZAÇÃO DE DADOS MONGODB</vt:lpstr>
      <vt:lpstr>ATUALIZAÇÃO DE DADOS CASSANDRA</vt:lpstr>
      <vt:lpstr>PRÓS E CONTRAS CASSANDRA</vt:lpstr>
      <vt:lpstr>PRÓS E CONTRAS MONGODB</vt:lpstr>
      <vt:lpstr>Comparação</vt:lpstr>
      <vt:lpstr>Comparação</vt:lpstr>
      <vt:lpstr>Escolha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</dc:title>
  <cp:lastModifiedBy>Gustavo Santos</cp:lastModifiedBy>
  <cp:revision>10</cp:revision>
  <dcterms:modified xsi:type="dcterms:W3CDTF">2020-10-10T14:32:57Z</dcterms:modified>
</cp:coreProperties>
</file>