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0" r:id="rId14"/>
    <p:sldId id="283" r:id="rId15"/>
    <p:sldId id="285" r:id="rId16"/>
    <p:sldId id="286" r:id="rId17"/>
    <p:sldId id="288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1BC518E-335F-442B-9D29-F6A3B58C6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17D137-FA7D-4A12-98B0-78F215959A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4BFD-E129-4BA9-8B94-ACA566939263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D0032E-2062-4393-B081-3769C8B4B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DAECDD-408E-4C5F-9AA2-F476909748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056-ECB5-4662-A344-75F7A4F35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9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28F4-1D97-415C-B932-AE702F31AE3B}" type="datetimeFigureOut">
              <a:rPr lang="pt-BR" smtClean="0"/>
              <a:t>07/07/2019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CB1EA-9C76-43B1-B0AC-A1F1CC85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1734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02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4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2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9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9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9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8 de julho de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de Brasília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20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8 de julho de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Universidade de Brasília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B174-B630-4E6D-9F19-F108FA52BC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0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B558-FD48-4C19-AB4D-61E83389B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VERIFICAÇÃO DE ASSINATURAS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4EDB1-E018-40B0-B319-C029CC973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Antonio Souza de Barros 18/0064487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gustavoasb@gmail.com</a:t>
            </a: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Créditos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Gianlucas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Santos Lopes</a:t>
            </a:r>
          </a:p>
          <a:p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Mayara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Chew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Marinho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2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Identificação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8DB47BC-3DA9-4A41-BF42-C93A75ABE594}"/>
              </a:ext>
            </a:extLst>
          </p:cNvPr>
          <p:cNvSpPr txBox="1">
            <a:spLocks/>
          </p:cNvSpPr>
          <p:nvPr/>
        </p:nvSpPr>
        <p:spPr>
          <a:xfrm>
            <a:off x="1003635" y="1718247"/>
            <a:ext cx="10198583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Pré-processamento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Extração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features (Radon)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Classificador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Predição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4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9" y="382721"/>
            <a:ext cx="10515600" cy="1325562"/>
          </a:xfrm>
        </p:spPr>
        <p:txBody>
          <a:bodyPr/>
          <a:lstStyle/>
          <a:p>
            <a:pPr algn="ctr"/>
            <a:r>
              <a:rPr lang="pt-BR" dirty="0"/>
              <a:t>Transformada de </a:t>
            </a:r>
            <a:r>
              <a:rPr lang="pt-BR" dirty="0" err="1"/>
              <a:t>Radon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2BA579-D25C-4C34-A46A-792E470FBD77}"/>
              </a:ext>
            </a:extLst>
          </p:cNvPr>
          <p:cNvSpPr txBox="1"/>
          <p:nvPr/>
        </p:nvSpPr>
        <p:spPr>
          <a:xfrm>
            <a:off x="5113793" y="4495115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HOG Features 8x8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BC0D20-74D7-4C1F-A7E8-95B3E0F2C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06" y="1884324"/>
            <a:ext cx="5531651" cy="30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9" y="382721"/>
            <a:ext cx="10515600" cy="1325562"/>
          </a:xfrm>
        </p:spPr>
        <p:txBody>
          <a:bodyPr/>
          <a:lstStyle/>
          <a:p>
            <a:pPr algn="ctr"/>
            <a:r>
              <a:rPr lang="pt-BR" dirty="0"/>
              <a:t>Transformada de </a:t>
            </a:r>
            <a:r>
              <a:rPr lang="pt-BR" dirty="0" err="1"/>
              <a:t>Radon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1228A7-92E9-4459-84C3-34DB67891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3" y="2025238"/>
            <a:ext cx="4991152" cy="28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Transformada de </a:t>
            </a:r>
            <a:r>
              <a:rPr lang="pt-BR" dirty="0" err="1"/>
              <a:t>Radon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5E56EB-6BB5-4655-AA7C-32630B2D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2" y="2128940"/>
            <a:ext cx="3326388" cy="2494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43BF088-D8BD-4622-B0EC-C577E58B6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6" y="2128941"/>
            <a:ext cx="3326388" cy="2494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BAC777-C133-426A-BA4A-4825C80F7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087927"/>
            <a:ext cx="2668629" cy="25768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3A0781-2CC7-4382-8C8E-9312E64E89AD}"/>
              </a:ext>
            </a:extLst>
          </p:cNvPr>
          <p:cNvSpPr txBox="1"/>
          <p:nvPr/>
        </p:nvSpPr>
        <p:spPr>
          <a:xfrm>
            <a:off x="318996" y="4750741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Projeções</a:t>
            </a:r>
            <a:r>
              <a:rPr lang="en-US" dirty="0"/>
              <a:t> da </a:t>
            </a:r>
            <a:r>
              <a:rPr lang="en-US" dirty="0" err="1"/>
              <a:t>Transformada</a:t>
            </a:r>
            <a:r>
              <a:rPr lang="en-US" dirty="0"/>
              <a:t> de Radon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720CEF4-DCA4-4218-8655-272E441E875E}"/>
              </a:ext>
            </a:extLst>
          </p:cNvPr>
          <p:cNvSpPr txBox="1"/>
          <p:nvPr/>
        </p:nvSpPr>
        <p:spPr>
          <a:xfrm>
            <a:off x="4798781" y="46920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Projeção</a:t>
            </a:r>
            <a:r>
              <a:rPr lang="en-US" dirty="0"/>
              <a:t> horizontal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EC25F11-1961-4B10-B0E7-672C24A8D3D6}"/>
              </a:ext>
            </a:extLst>
          </p:cNvPr>
          <p:cNvSpPr txBox="1"/>
          <p:nvPr/>
        </p:nvSpPr>
        <p:spPr>
          <a:xfrm>
            <a:off x="8921456" y="4728146"/>
            <a:ext cx="17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Projeção</a:t>
            </a:r>
            <a:r>
              <a:rPr lang="en-US" dirty="0"/>
              <a:t> vertical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11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Transformada de </a:t>
            </a:r>
            <a:r>
              <a:rPr lang="pt-BR" dirty="0" err="1"/>
              <a:t>Radon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EC25F11-1961-4B10-B0E7-672C24A8D3D6}"/>
              </a:ext>
            </a:extLst>
          </p:cNvPr>
          <p:cNvSpPr txBox="1"/>
          <p:nvPr/>
        </p:nvSpPr>
        <p:spPr>
          <a:xfrm>
            <a:off x="8921456" y="4728146"/>
            <a:ext cx="17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Projeção</a:t>
            </a:r>
            <a:r>
              <a:rPr lang="en-US" dirty="0"/>
              <a:t> vertical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B62C41-0D1F-4D93-BF81-57CA5CBAC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42" y="1798590"/>
            <a:ext cx="4341668" cy="32562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6B1240-8A1F-40E5-8C9F-2BEA6CBB8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30" y="1798591"/>
            <a:ext cx="4341668" cy="32562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C8DBF9-5688-4FEA-96CE-A1DC9E31E21F}"/>
              </a:ext>
            </a:extLst>
          </p:cNvPr>
          <p:cNvSpPr txBox="1"/>
          <p:nvPr/>
        </p:nvSpPr>
        <p:spPr>
          <a:xfrm>
            <a:off x="2776506" y="517975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ângulos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F28544-F1BB-47BC-9237-6823F009CDCD}"/>
              </a:ext>
            </a:extLst>
          </p:cNvPr>
          <p:cNvSpPr txBox="1"/>
          <p:nvPr/>
        </p:nvSpPr>
        <p:spPr>
          <a:xfrm>
            <a:off x="8200746" y="515159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ângulos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K-Vizinhos mais próximos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pt-BR" dirty="0"/>
          </a:p>
        </p:txBody>
      </p:sp>
      <p:pic>
        <p:nvPicPr>
          <p:cNvPr id="11" name="Espaço Reservado para Conteúdo 4">
            <a:extLst>
              <a:ext uri="{FF2B5EF4-FFF2-40B4-BE49-F238E27FC236}">
                <a16:creationId xmlns:a16="http://schemas.microsoft.com/office/drawing/2014/main" id="{C0B6F0D9-5C21-41D2-A78C-0C37E4DFA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58" y="2130992"/>
            <a:ext cx="3854083" cy="2596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7010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pt-BR" dirty="0"/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B4BFCEB1-2CC6-48DE-91CD-B2E9BD159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602803"/>
              </p:ext>
            </p:extLst>
          </p:nvPr>
        </p:nvGraphicFramePr>
        <p:xfrm>
          <a:off x="1086645" y="1920380"/>
          <a:ext cx="100187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1577729442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10418635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519612798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314535678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54302379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70231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Teste 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Média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91,98%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95,68%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92,59%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93,21%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93,36%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8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Validação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92,25%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83321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04FDBF19-0898-4FA7-8736-3C3EC74C959F}"/>
              </a:ext>
            </a:extLst>
          </p:cNvPr>
          <p:cNvSpPr/>
          <p:nvPr/>
        </p:nvSpPr>
        <p:spPr>
          <a:xfrm>
            <a:off x="1005312" y="3168381"/>
            <a:ext cx="57929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</a:t>
            </a:r>
            <a:r>
              <a:rPr lang="en-US" dirty="0" err="1"/>
              <a:t>dependendo</a:t>
            </a:r>
            <a:r>
              <a:rPr lang="en-US" dirty="0"/>
              <a:t> da base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Offline and online signature verification.</a:t>
            </a:r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CEC466-0937-480F-B566-DFAF778518C4}"/>
              </a:ext>
            </a:extLst>
          </p:cNvPr>
          <p:cNvSpPr txBox="1"/>
          <p:nvPr/>
        </p:nvSpPr>
        <p:spPr>
          <a:xfrm>
            <a:off x="1005312" y="3825101"/>
            <a:ext cx="10018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Predefinições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assinaturas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exemplares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para conjunto de </a:t>
            </a:r>
            <a:r>
              <a:rPr lang="en-US" dirty="0" err="1"/>
              <a:t>treinamento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76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5620"/>
            <a:ext cx="10515600" cy="1325562"/>
          </a:xfrm>
        </p:spPr>
        <p:txBody>
          <a:bodyPr/>
          <a:lstStyle/>
          <a:p>
            <a:pPr algn="ctr"/>
            <a:r>
              <a:rPr lang="pt-BR" dirty="0"/>
              <a:t>Conclusão e Trabalhos Futuros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5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51527"/>
            <a:ext cx="10515600" cy="1325562"/>
          </a:xfrm>
        </p:spPr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4DD52E-8466-4EA5-B82E-7E70883CE036}"/>
              </a:ext>
            </a:extLst>
          </p:cNvPr>
          <p:cNvSpPr/>
          <p:nvPr/>
        </p:nvSpPr>
        <p:spPr>
          <a:xfrm>
            <a:off x="831273" y="1057098"/>
            <a:ext cx="99584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</a:rPr>
              <a:t>[1] N. </a:t>
            </a:r>
            <a:r>
              <a:rPr lang="pt-BR" sz="1200" dirty="0" err="1">
                <a:latin typeface="Arial" panose="020B0604020202020204" pitchFamily="34" charset="0"/>
              </a:rPr>
              <a:t>Otsu</a:t>
            </a:r>
            <a:r>
              <a:rPr lang="pt-BR" sz="1200" dirty="0">
                <a:latin typeface="Arial" panose="020B0604020202020204" pitchFamily="34" charset="0"/>
              </a:rPr>
              <a:t>, “A </a:t>
            </a:r>
            <a:r>
              <a:rPr lang="pt-BR" sz="1200" dirty="0" err="1">
                <a:latin typeface="Arial" panose="020B0604020202020204" pitchFamily="34" charset="0"/>
              </a:rPr>
              <a:t>threshold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selection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method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from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gray-level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histograms</a:t>
            </a:r>
            <a:r>
              <a:rPr lang="pt-BR" sz="1200" dirty="0">
                <a:latin typeface="Arial" panose="020B0604020202020204" pitchFamily="34" charset="0"/>
              </a:rPr>
              <a:t>,” IEEE </a:t>
            </a:r>
            <a:r>
              <a:rPr lang="pt-BR" sz="1200" dirty="0" err="1">
                <a:latin typeface="Arial" panose="020B0604020202020204" pitchFamily="34" charset="0"/>
              </a:rPr>
              <a:t>Transactions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on</a:t>
            </a:r>
            <a:r>
              <a:rPr lang="pt-BR" sz="1200" dirty="0">
                <a:latin typeface="Arial" panose="020B0604020202020204" pitchFamily="34" charset="0"/>
              </a:rPr>
              <a:t> Systems, Man,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Cybernetics</a:t>
            </a:r>
            <a:r>
              <a:rPr lang="pt-BR" sz="1200" dirty="0">
                <a:latin typeface="Arial" panose="020B0604020202020204" pitchFamily="34" charset="0"/>
              </a:rPr>
              <a:t> , vol. 9, no. 1, pp. 62–66, Jan 1979.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[2] R. </a:t>
            </a:r>
            <a:r>
              <a:rPr lang="pt-BR" sz="1200" dirty="0" err="1">
                <a:latin typeface="Arial" panose="020B0604020202020204" pitchFamily="34" charset="0"/>
              </a:rPr>
              <a:t>Sabourin</a:t>
            </a:r>
            <a:r>
              <a:rPr lang="pt-BR" sz="1200" dirty="0">
                <a:latin typeface="Arial" panose="020B0604020202020204" pitchFamily="34" charset="0"/>
              </a:rPr>
              <a:t>, R. </a:t>
            </a:r>
            <a:r>
              <a:rPr lang="pt-BR" sz="1200" dirty="0" err="1">
                <a:latin typeface="Arial" panose="020B0604020202020204" pitchFamily="34" charset="0"/>
              </a:rPr>
              <a:t>Plamondon</a:t>
            </a:r>
            <a:r>
              <a:rPr lang="pt-BR" sz="1200" dirty="0">
                <a:latin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G. </a:t>
            </a:r>
            <a:r>
              <a:rPr lang="pt-BR" sz="1200" dirty="0" err="1">
                <a:latin typeface="Arial" panose="020B0604020202020204" pitchFamily="34" charset="0"/>
              </a:rPr>
              <a:t>Lorette</a:t>
            </a:r>
            <a:r>
              <a:rPr lang="pt-BR" sz="1200" dirty="0">
                <a:latin typeface="Arial" panose="020B0604020202020204" pitchFamily="34" charset="0"/>
              </a:rPr>
              <a:t>, Off-line </a:t>
            </a:r>
            <a:r>
              <a:rPr lang="pt-BR" sz="1200" dirty="0" err="1">
                <a:latin typeface="Arial" panose="020B0604020202020204" pitchFamily="34" charset="0"/>
              </a:rPr>
              <a:t>Identification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With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Handwritten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Signature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Images</a:t>
            </a:r>
            <a:r>
              <a:rPr lang="pt-BR" sz="1200" dirty="0">
                <a:latin typeface="Arial" panose="020B0604020202020204" pitchFamily="34" charset="0"/>
              </a:rPr>
              <a:t>: </a:t>
            </a:r>
            <a:r>
              <a:rPr lang="pt-BR" sz="1200" dirty="0" err="1">
                <a:latin typeface="Arial" panose="020B0604020202020204" pitchFamily="34" charset="0"/>
              </a:rPr>
              <a:t>Survey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Perspectives , 01 1992, pp. 219–234.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[3] M. K. KALERA, S. SRIHARI,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A. XU, “Offline </a:t>
            </a:r>
            <a:r>
              <a:rPr lang="pt-BR" sz="1200" dirty="0" err="1">
                <a:latin typeface="Arial" panose="020B0604020202020204" pitchFamily="34" charset="0"/>
              </a:rPr>
              <a:t>signature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verification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identification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using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distance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statistics</a:t>
            </a:r>
            <a:r>
              <a:rPr lang="pt-BR" sz="1200" dirty="0">
                <a:latin typeface="Arial" panose="020B0604020202020204" pitchFamily="34" charset="0"/>
              </a:rPr>
              <a:t>,” </a:t>
            </a:r>
            <a:r>
              <a:rPr lang="pt-BR" sz="1200" dirty="0" err="1">
                <a:latin typeface="Arial" panose="020B0604020202020204" pitchFamily="34" charset="0"/>
              </a:rPr>
              <a:t>International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Journal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of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Pattern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Recognition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Artificial </a:t>
            </a:r>
            <a:r>
              <a:rPr lang="pt-BR" sz="1200" dirty="0" err="1">
                <a:latin typeface="Arial" panose="020B0604020202020204" pitchFamily="34" charset="0"/>
              </a:rPr>
              <a:t>Intelligence</a:t>
            </a:r>
            <a:r>
              <a:rPr lang="pt-BR" sz="1200" dirty="0">
                <a:latin typeface="Arial" panose="020B0604020202020204" pitchFamily="34" charset="0"/>
              </a:rPr>
              <a:t> , vol. 18, no. 07, pp. 1339–1360, 2004.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[4] N. </a:t>
            </a:r>
            <a:r>
              <a:rPr lang="pt-BR" sz="1200" dirty="0" err="1">
                <a:latin typeface="Arial" panose="020B0604020202020204" pitchFamily="34" charset="0"/>
              </a:rPr>
              <a:t>Dalal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B. </a:t>
            </a:r>
            <a:r>
              <a:rPr lang="pt-BR" sz="1200" dirty="0" err="1">
                <a:latin typeface="Arial" panose="020B0604020202020204" pitchFamily="34" charset="0"/>
              </a:rPr>
              <a:t>Triggs</a:t>
            </a:r>
            <a:r>
              <a:rPr lang="pt-BR" sz="1200" dirty="0">
                <a:latin typeface="Arial" panose="020B0604020202020204" pitchFamily="34" charset="0"/>
              </a:rPr>
              <a:t>, “</a:t>
            </a:r>
            <a:r>
              <a:rPr lang="pt-BR" sz="1200" dirty="0" err="1">
                <a:latin typeface="Arial" panose="020B0604020202020204" pitchFamily="34" charset="0"/>
              </a:rPr>
              <a:t>Histograms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of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oriented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gradients</a:t>
            </a:r>
            <a:r>
              <a:rPr lang="pt-BR" sz="1200" dirty="0">
                <a:latin typeface="Arial" panose="020B0604020202020204" pitchFamily="34" charset="0"/>
              </a:rPr>
              <a:t> for </a:t>
            </a:r>
            <a:r>
              <a:rPr lang="pt-BR" sz="1200" dirty="0" err="1">
                <a:latin typeface="Arial" panose="020B0604020202020204" pitchFamily="34" charset="0"/>
              </a:rPr>
              <a:t>human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detection</a:t>
            </a:r>
            <a:r>
              <a:rPr lang="pt-BR" sz="1200" dirty="0">
                <a:latin typeface="Arial" panose="020B0604020202020204" pitchFamily="34" charset="0"/>
              </a:rPr>
              <a:t>,” in 2005 IEEE Computer Society </a:t>
            </a:r>
            <a:r>
              <a:rPr lang="pt-BR" sz="1200" dirty="0" err="1">
                <a:latin typeface="Arial" panose="020B0604020202020204" pitchFamily="34" charset="0"/>
              </a:rPr>
              <a:t>Conference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on</a:t>
            </a:r>
            <a:r>
              <a:rPr lang="pt-BR" sz="1200" dirty="0">
                <a:latin typeface="Arial" panose="020B0604020202020204" pitchFamily="34" charset="0"/>
              </a:rPr>
              <a:t> Computer Vision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Pattern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Recognition</a:t>
            </a:r>
            <a:r>
              <a:rPr lang="pt-BR" sz="1200" dirty="0">
                <a:latin typeface="Arial" panose="020B0604020202020204" pitchFamily="34" charset="0"/>
              </a:rPr>
              <a:t> (CVPR’05) , vol. 1, </a:t>
            </a:r>
            <a:r>
              <a:rPr lang="pt-BR" sz="1200" dirty="0" err="1">
                <a:latin typeface="Arial" panose="020B0604020202020204" pitchFamily="34" charset="0"/>
              </a:rPr>
              <a:t>June</a:t>
            </a:r>
            <a:r>
              <a:rPr lang="pt-BR" sz="1200" dirty="0">
                <a:latin typeface="Arial" panose="020B0604020202020204" pitchFamily="34" charset="0"/>
              </a:rPr>
              <a:t> 2005, pp. 886–893 vol. 1.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[5] J. </a:t>
            </a:r>
            <a:r>
              <a:rPr lang="pt-BR" sz="1200" dirty="0" err="1">
                <a:latin typeface="Arial" panose="020B0604020202020204" pitchFamily="34" charset="0"/>
              </a:rPr>
              <a:t>Radon</a:t>
            </a:r>
            <a:r>
              <a:rPr lang="pt-BR" sz="1200" dirty="0">
                <a:latin typeface="Arial" panose="020B0604020202020204" pitchFamily="34" charset="0"/>
              </a:rPr>
              <a:t>, “</a:t>
            </a:r>
            <a:r>
              <a:rPr lang="pt-BR" sz="1200" dirty="0" err="1">
                <a:latin typeface="Arial" panose="020B0604020202020204" pitchFamily="34" charset="0"/>
              </a:rPr>
              <a:t>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the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determination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of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functions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from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their</a:t>
            </a:r>
            <a:r>
              <a:rPr lang="pt-BR" sz="1200" dirty="0">
                <a:latin typeface="Arial" panose="020B0604020202020204" pitchFamily="34" charset="0"/>
              </a:rPr>
              <a:t> integral </a:t>
            </a:r>
            <a:r>
              <a:rPr lang="pt-BR" sz="1200" dirty="0" err="1">
                <a:latin typeface="Arial" panose="020B0604020202020204" pitchFamily="34" charset="0"/>
              </a:rPr>
              <a:t>values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along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certain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manifolds</a:t>
            </a:r>
            <a:r>
              <a:rPr lang="pt-BR" sz="1200" dirty="0">
                <a:latin typeface="Arial" panose="020B0604020202020204" pitchFamily="34" charset="0"/>
              </a:rPr>
              <a:t>,” IEEE </a:t>
            </a:r>
            <a:r>
              <a:rPr lang="pt-BR" sz="1200" dirty="0" err="1">
                <a:latin typeface="Arial" panose="020B0604020202020204" pitchFamily="34" charset="0"/>
              </a:rPr>
              <a:t>Transactions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on</a:t>
            </a:r>
            <a:r>
              <a:rPr lang="pt-BR" sz="1200" dirty="0">
                <a:latin typeface="Arial" panose="020B0604020202020204" pitchFamily="34" charset="0"/>
              </a:rPr>
              <a:t> Medical </a:t>
            </a:r>
            <a:r>
              <a:rPr lang="pt-BR" sz="1200" dirty="0" err="1">
                <a:latin typeface="Arial" panose="020B0604020202020204" pitchFamily="34" charset="0"/>
              </a:rPr>
              <a:t>Imaging</a:t>
            </a:r>
            <a:r>
              <a:rPr lang="pt-BR" sz="1200" dirty="0">
                <a:latin typeface="Arial" panose="020B0604020202020204" pitchFamily="34" charset="0"/>
              </a:rPr>
              <a:t> , vol. 5, no. 4, pp. 170–176, </a:t>
            </a:r>
            <a:r>
              <a:rPr lang="pt-BR" sz="1200" dirty="0" err="1">
                <a:latin typeface="Arial" panose="020B0604020202020204" pitchFamily="34" charset="0"/>
              </a:rPr>
              <a:t>Dec</a:t>
            </a:r>
            <a:r>
              <a:rPr lang="pt-BR" sz="1200" dirty="0">
                <a:latin typeface="Arial" panose="020B0604020202020204" pitchFamily="34" charset="0"/>
              </a:rPr>
              <a:t> 1986.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[6] A. A. A. </a:t>
            </a:r>
            <a:r>
              <a:rPr lang="pt-BR" sz="1200" dirty="0" err="1">
                <a:latin typeface="Arial" panose="020B0604020202020204" pitchFamily="34" charset="0"/>
              </a:rPr>
              <a:t>Abdelrahaman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M. E. A. Abdallah, “K-</a:t>
            </a:r>
            <a:r>
              <a:rPr lang="pt-BR" sz="1200" dirty="0" err="1">
                <a:latin typeface="Arial" panose="020B0604020202020204" pitchFamily="34" charset="0"/>
              </a:rPr>
              <a:t>nearest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neighbor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classifier</a:t>
            </a:r>
            <a:r>
              <a:rPr lang="pt-BR" sz="1200" dirty="0">
                <a:latin typeface="Arial" panose="020B0604020202020204" pitchFamily="34" charset="0"/>
              </a:rPr>
              <a:t> for </a:t>
            </a:r>
            <a:r>
              <a:rPr lang="pt-BR" sz="1200" dirty="0" err="1">
                <a:latin typeface="Arial" panose="020B0604020202020204" pitchFamily="34" charset="0"/>
              </a:rPr>
              <a:t>signature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verification</a:t>
            </a:r>
            <a:r>
              <a:rPr lang="pt-BR" sz="1200" dirty="0">
                <a:latin typeface="Arial" panose="020B0604020202020204" pitchFamily="34" charset="0"/>
              </a:rPr>
              <a:t> system,” in 2013 INTERNATIONAL CONFERENCE ON COMPUTING, ELECTRICAL AND ELECTRONIC ENGINEERING (ICCEEE) , </a:t>
            </a:r>
            <a:r>
              <a:rPr lang="pt-BR" sz="1200" dirty="0" err="1">
                <a:latin typeface="Arial" panose="020B0604020202020204" pitchFamily="34" charset="0"/>
              </a:rPr>
              <a:t>Aug</a:t>
            </a:r>
            <a:r>
              <a:rPr lang="pt-BR" sz="1200" dirty="0">
                <a:latin typeface="Arial" panose="020B0604020202020204" pitchFamily="34" charset="0"/>
              </a:rPr>
              <a:t> 2013, pp. 58–62.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[7] K. S. </a:t>
            </a:r>
            <a:r>
              <a:rPr lang="pt-BR" sz="1200" dirty="0" err="1">
                <a:latin typeface="Arial" panose="020B0604020202020204" pitchFamily="34" charset="0"/>
              </a:rPr>
              <a:t>Khabiya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L. V. </a:t>
            </a:r>
            <a:r>
              <a:rPr lang="pt-BR" sz="1200" dirty="0" err="1">
                <a:latin typeface="Arial" panose="020B0604020202020204" pitchFamily="34" charset="0"/>
              </a:rPr>
              <a:t>Sonawane</a:t>
            </a:r>
            <a:r>
              <a:rPr lang="pt-BR" sz="1200" dirty="0">
                <a:latin typeface="Arial" panose="020B0604020202020204" pitchFamily="34" charset="0"/>
              </a:rPr>
              <a:t>, “Online </a:t>
            </a:r>
            <a:r>
              <a:rPr lang="pt-BR" sz="1200" dirty="0" err="1">
                <a:latin typeface="Arial" panose="020B0604020202020204" pitchFamily="34" charset="0"/>
              </a:rPr>
              <a:t>signature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verification</a:t>
            </a:r>
            <a:r>
              <a:rPr lang="pt-BR" sz="1200" dirty="0">
                <a:latin typeface="Arial" panose="020B0604020202020204" pitchFamily="34" charset="0"/>
              </a:rPr>
              <a:t> system </a:t>
            </a:r>
            <a:r>
              <a:rPr lang="pt-BR" sz="1200" dirty="0" err="1">
                <a:latin typeface="Arial" panose="020B0604020202020204" pitchFamily="34" charset="0"/>
              </a:rPr>
              <a:t>using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drt</a:t>
            </a:r>
            <a:r>
              <a:rPr lang="pt-BR" sz="1200" dirty="0">
                <a:latin typeface="Arial" panose="020B0604020202020204" pitchFamily="34" charset="0"/>
              </a:rPr>
              <a:t> , </a:t>
            </a:r>
            <a:r>
              <a:rPr lang="pt-BR" sz="1200" dirty="0" err="1">
                <a:latin typeface="Arial" panose="020B0604020202020204" pitchFamily="34" charset="0"/>
              </a:rPr>
              <a:t>dct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k-</a:t>
            </a:r>
            <a:r>
              <a:rPr lang="pt-BR" sz="1200" dirty="0" err="1">
                <a:latin typeface="Arial" panose="020B0604020202020204" pitchFamily="34" charset="0"/>
              </a:rPr>
              <a:t>nn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classifier</a:t>
            </a:r>
            <a:r>
              <a:rPr lang="pt-BR" sz="1200" dirty="0">
                <a:latin typeface="Arial" panose="020B0604020202020204" pitchFamily="34" charset="0"/>
              </a:rPr>
              <a:t>,” 2016.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[8] M. U. The </a:t>
            </a:r>
            <a:r>
              <a:rPr lang="pt-BR" sz="1200" dirty="0" err="1">
                <a:latin typeface="Arial" panose="020B0604020202020204" pitchFamily="34" charset="0"/>
              </a:rPr>
              <a:t>MathWorks</a:t>
            </a:r>
            <a:r>
              <a:rPr lang="pt-BR" sz="1200" dirty="0">
                <a:latin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</a:rPr>
              <a:t>Natick</a:t>
            </a:r>
            <a:r>
              <a:rPr lang="pt-BR" sz="1200" dirty="0">
                <a:latin typeface="Arial" panose="020B0604020202020204" pitchFamily="34" charset="0"/>
              </a:rPr>
              <a:t>, “</a:t>
            </a:r>
            <a:r>
              <a:rPr lang="pt-BR" sz="1200" dirty="0" err="1">
                <a:latin typeface="Arial" panose="020B0604020202020204" pitchFamily="34" charset="0"/>
              </a:rPr>
              <a:t>Radon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transform</a:t>
            </a:r>
            <a:r>
              <a:rPr lang="pt-BR" sz="1200" dirty="0">
                <a:latin typeface="Arial" panose="020B0604020202020204" pitchFamily="34" charset="0"/>
              </a:rPr>
              <a:t>,” https://www.mathworks.com/help/</a:t>
            </a:r>
            <a:r>
              <a:rPr lang="pt-BR" sz="1200" dirty="0" err="1">
                <a:latin typeface="Arial" panose="020B0604020202020204" pitchFamily="34" charset="0"/>
              </a:rPr>
              <a:t>images</a:t>
            </a:r>
            <a:r>
              <a:rPr lang="pt-BR" sz="1200" dirty="0">
                <a:latin typeface="Arial" panose="020B0604020202020204" pitchFamily="34" charset="0"/>
              </a:rPr>
              <a:t>/</a:t>
            </a:r>
            <a:r>
              <a:rPr lang="pt-BR" sz="1200" dirty="0" err="1">
                <a:latin typeface="Arial" panose="020B0604020202020204" pitchFamily="34" charset="0"/>
              </a:rPr>
              <a:t>ref</a:t>
            </a:r>
            <a:r>
              <a:rPr lang="pt-BR" sz="1200" dirty="0">
                <a:latin typeface="Arial" panose="020B0604020202020204" pitchFamily="34" charset="0"/>
              </a:rPr>
              <a:t>/radon.html, acessado em: 02 de Julho, 2019.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[9] </a:t>
            </a:r>
            <a:r>
              <a:rPr lang="pt-BR" sz="1200" dirty="0" err="1">
                <a:latin typeface="Arial" panose="020B0604020202020204" pitchFamily="34" charset="0"/>
              </a:rPr>
              <a:t>Matlab</a:t>
            </a:r>
            <a:r>
              <a:rPr lang="pt-BR" sz="1200" dirty="0">
                <a:latin typeface="Arial" panose="020B0604020202020204" pitchFamily="34" charset="0"/>
              </a:rPr>
              <a:t> Team, “</a:t>
            </a:r>
            <a:r>
              <a:rPr lang="pt-BR" sz="1200" dirty="0" err="1">
                <a:latin typeface="Arial" panose="020B0604020202020204" pitchFamily="34" charset="0"/>
              </a:rPr>
              <a:t>Select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optimal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machine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learning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hyperparameters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using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bayesian</a:t>
            </a:r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 err="1">
                <a:latin typeface="Arial" panose="020B0604020202020204" pitchFamily="34" charset="0"/>
              </a:rPr>
              <a:t>optimization</a:t>
            </a:r>
            <a:r>
              <a:rPr lang="pt-BR" sz="1200" dirty="0">
                <a:latin typeface="Arial" panose="020B0604020202020204" pitchFamily="34" charset="0"/>
              </a:rPr>
              <a:t>,” https://www.mathworks.com/help/</a:t>
            </a:r>
            <a:r>
              <a:rPr lang="pt-BR" sz="1200" dirty="0" err="1">
                <a:latin typeface="Arial" panose="020B0604020202020204" pitchFamily="34" charset="0"/>
              </a:rPr>
              <a:t>stats</a:t>
            </a:r>
            <a:r>
              <a:rPr lang="pt-BR" sz="1200" dirty="0">
                <a:latin typeface="Arial" panose="020B0604020202020204" pitchFamily="34" charset="0"/>
              </a:rPr>
              <a:t>/bayesopt.html, acessado em: 02 de Julho, 2019. </a:t>
            </a:r>
          </a:p>
          <a:p>
            <a:endParaRPr lang="pt-BR" sz="1200" dirty="0">
              <a:latin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</a:rPr>
              <a:t>[10] S. N. S. </a:t>
            </a:r>
            <a:r>
              <a:rPr lang="pt-BR" sz="1200" dirty="0" err="1">
                <a:latin typeface="Arial" panose="020B0604020202020204" pitchFamily="34" charset="0"/>
              </a:rPr>
              <a:t>Sung-Hyuk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Cha</a:t>
            </a:r>
            <a:r>
              <a:rPr lang="pt-BR" sz="1200" dirty="0">
                <a:latin typeface="Arial" panose="020B0604020202020204" pitchFamily="34" charset="0"/>
              </a:rPr>
              <a:t>, “</a:t>
            </a:r>
            <a:r>
              <a:rPr lang="pt-BR" sz="1200" dirty="0" err="1">
                <a:latin typeface="Arial" panose="020B0604020202020204" pitchFamily="34" charset="0"/>
              </a:rPr>
              <a:t>Handwritten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document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image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database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construction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</a:rPr>
              <a:t>retrieval</a:t>
            </a:r>
            <a:r>
              <a:rPr lang="pt-BR" sz="1200" dirty="0">
                <a:latin typeface="Arial" panose="020B0604020202020204" pitchFamily="34" charset="0"/>
              </a:rPr>
              <a:t> system,” 2001, acessado em: 2 de Julho, 2019.</a:t>
            </a:r>
          </a:p>
          <a:p>
            <a:r>
              <a:rPr lang="pt-BR" sz="1200" dirty="0">
                <a:latin typeface="Arial" panose="020B0604020202020204" pitchFamily="34" charset="0"/>
              </a:rPr>
              <a:t>[Online]. </a:t>
            </a:r>
            <a:r>
              <a:rPr lang="pt-BR" sz="1200" dirty="0" err="1">
                <a:latin typeface="Arial" panose="020B0604020202020204" pitchFamily="34" charset="0"/>
              </a:rPr>
              <a:t>Available</a:t>
            </a:r>
            <a:r>
              <a:rPr lang="pt-BR" sz="1200" dirty="0">
                <a:latin typeface="Arial" panose="020B0604020202020204" pitchFamily="34" charset="0"/>
              </a:rPr>
              <a:t>: https://cedar.buffalo.edu/NIJ/publications.html</a:t>
            </a:r>
            <a:endParaRPr lang="pt-BR" sz="12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Sumário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12214"/>
            <a:ext cx="2743200" cy="365125"/>
          </a:xfrm>
        </p:spPr>
        <p:txBody>
          <a:bodyPr/>
          <a:lstStyle/>
          <a:p>
            <a:r>
              <a:rPr lang="pt-BR"/>
              <a:t>8 de julho de 2019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A20E2F-2913-44FF-B334-73CBAC2CCFEA}"/>
              </a:ext>
            </a:extLst>
          </p:cNvPr>
          <p:cNvSpPr txBox="1"/>
          <p:nvPr/>
        </p:nvSpPr>
        <p:spPr>
          <a:xfrm>
            <a:off x="1768480" y="1366334"/>
            <a:ext cx="8655040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</a:t>
            </a:r>
            <a:r>
              <a:rPr lang="en-US" sz="1600" dirty="0" err="1"/>
              <a:t>Introdução</a:t>
            </a:r>
            <a:r>
              <a:rPr lang="en-US" sz="1600" dirty="0"/>
              <a:t>								2</a:t>
            </a:r>
          </a:p>
          <a:p>
            <a:r>
              <a:rPr lang="en-US" sz="1600" dirty="0"/>
              <a:t>   1.1 </a:t>
            </a:r>
            <a:r>
              <a:rPr lang="en-US" sz="1600" dirty="0" err="1"/>
              <a:t>Objetivo</a:t>
            </a:r>
            <a:r>
              <a:rPr lang="en-US" sz="1600" dirty="0"/>
              <a:t> 								2</a:t>
            </a:r>
          </a:p>
          <a:p>
            <a:r>
              <a:rPr lang="en-US" sz="1600" dirty="0"/>
              <a:t>   1.2 Database 								3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  1.3 </a:t>
            </a:r>
            <a:r>
              <a:rPr lang="en-US" sz="1600" dirty="0" err="1"/>
              <a:t>Funcionalidades</a:t>
            </a:r>
            <a:r>
              <a:rPr lang="en-US" sz="1600" dirty="0"/>
              <a:t>								4</a:t>
            </a:r>
          </a:p>
          <a:p>
            <a:r>
              <a:rPr lang="en-US" sz="1600" dirty="0"/>
              <a:t>2 </a:t>
            </a:r>
            <a:r>
              <a:rPr lang="en-US" sz="1600" dirty="0" err="1"/>
              <a:t>Metodologia</a:t>
            </a:r>
            <a:r>
              <a:rPr lang="en-US" sz="1600" dirty="0"/>
              <a:t>								5</a:t>
            </a:r>
          </a:p>
          <a:p>
            <a:r>
              <a:rPr lang="en-US" sz="1600" dirty="0"/>
              <a:t>   2.1. </a:t>
            </a:r>
            <a:r>
              <a:rPr lang="en-US" sz="1600" dirty="0" err="1"/>
              <a:t>Pré-processamento</a:t>
            </a:r>
            <a:r>
              <a:rPr lang="en-US" sz="1600" dirty="0"/>
              <a:t>							5</a:t>
            </a:r>
          </a:p>
          <a:p>
            <a:r>
              <a:rPr lang="en-US" sz="1600" dirty="0"/>
              <a:t>   2.2. </a:t>
            </a:r>
            <a:r>
              <a:rPr lang="en-US" sz="1600" dirty="0" err="1"/>
              <a:t>Validação</a:t>
            </a:r>
            <a:r>
              <a:rPr lang="en-US" sz="1600" dirty="0"/>
              <a:t>								6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      2.2.1 Histogram of Oriented Gradients						7</a:t>
            </a:r>
          </a:p>
          <a:p>
            <a:r>
              <a:rPr lang="en-US" sz="1600" dirty="0"/>
              <a:t>   2.3 </a:t>
            </a:r>
            <a:r>
              <a:rPr lang="en-US" sz="1600" dirty="0" err="1"/>
              <a:t>Identificação</a:t>
            </a:r>
            <a:r>
              <a:rPr lang="en-US" sz="1600" dirty="0"/>
              <a:t>								9</a:t>
            </a:r>
          </a:p>
          <a:p>
            <a:r>
              <a:rPr lang="en-US" sz="1600" dirty="0"/>
              <a:t>          2.3.1 </a:t>
            </a:r>
            <a:r>
              <a:rPr lang="en-US" sz="1600" dirty="0" err="1"/>
              <a:t>Transformada</a:t>
            </a:r>
            <a:r>
              <a:rPr lang="en-US" sz="1600" dirty="0"/>
              <a:t> de Radon						10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         2.3.2 K-</a:t>
            </a:r>
            <a:r>
              <a:rPr lang="en-US" sz="1600" dirty="0" err="1"/>
              <a:t>Vizinhos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próximos</a:t>
            </a:r>
            <a:r>
              <a:rPr lang="en-US" sz="1600" dirty="0"/>
              <a:t>						14</a:t>
            </a:r>
          </a:p>
          <a:p>
            <a:r>
              <a:rPr lang="en-US" sz="1600" dirty="0"/>
              <a:t>3 </a:t>
            </a:r>
            <a:r>
              <a:rPr lang="en-US" sz="1600" dirty="0" err="1"/>
              <a:t>Conclusão</a:t>
            </a:r>
            <a:r>
              <a:rPr lang="en-US" sz="1600" dirty="0"/>
              <a:t>								15</a:t>
            </a:r>
          </a:p>
          <a:p>
            <a:r>
              <a:rPr lang="en-US" sz="1600" dirty="0"/>
              <a:t>   3.1 </a:t>
            </a:r>
            <a:r>
              <a:rPr lang="en-US" sz="1600" dirty="0" err="1"/>
              <a:t>Resultados</a:t>
            </a:r>
            <a:r>
              <a:rPr lang="en-US" sz="1600" dirty="0"/>
              <a:t>								15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  3.2 </a:t>
            </a:r>
            <a:r>
              <a:rPr lang="en-US" sz="1600" dirty="0" err="1"/>
              <a:t>Conclusão</a:t>
            </a:r>
            <a:r>
              <a:rPr lang="en-US" sz="1600" dirty="0"/>
              <a:t> e </a:t>
            </a:r>
            <a:r>
              <a:rPr lang="en-US" sz="1600" dirty="0" err="1"/>
              <a:t>trabalhos</a:t>
            </a:r>
            <a:r>
              <a:rPr lang="en-US" sz="1600" dirty="0"/>
              <a:t> </a:t>
            </a:r>
            <a:r>
              <a:rPr lang="en-US" sz="1600" dirty="0" err="1"/>
              <a:t>futuros</a:t>
            </a:r>
            <a:r>
              <a:rPr lang="en-US" sz="1600" dirty="0"/>
              <a:t>						16</a:t>
            </a:r>
          </a:p>
          <a:p>
            <a:r>
              <a:rPr lang="en-US" sz="1600" dirty="0"/>
              <a:t>4 </a:t>
            </a:r>
            <a:r>
              <a:rPr lang="en-US" sz="1600" dirty="0" err="1"/>
              <a:t>Bibliografia</a:t>
            </a:r>
            <a:r>
              <a:rPr lang="en-US" sz="1600" dirty="0"/>
              <a:t>								17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52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Objetivo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12214"/>
            <a:ext cx="2743200" cy="365125"/>
          </a:xfrm>
        </p:spPr>
        <p:txBody>
          <a:bodyPr/>
          <a:lstStyle/>
          <a:p>
            <a:r>
              <a:rPr lang="pt-BR"/>
              <a:t>8 de julho de 2019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59274DD-9E70-44B2-90AD-AA035FCD24C7}"/>
              </a:ext>
            </a:extLst>
          </p:cNvPr>
          <p:cNvSpPr txBox="1">
            <a:spLocks/>
          </p:cNvSpPr>
          <p:nvPr/>
        </p:nvSpPr>
        <p:spPr>
          <a:xfrm>
            <a:off x="1003635" y="1718247"/>
            <a:ext cx="10198583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pt-BR" sz="2400" dirty="0"/>
              <a:t>Implementar um algoritmo que verifica a autenticidade de uma única assinatura a mão alçada. </a:t>
            </a:r>
          </a:p>
          <a:p>
            <a:pPr marL="0" indent="0">
              <a:buFont typeface="Wingdings 2" pitchFamily="18" charset="2"/>
              <a:buNone/>
            </a:pPr>
            <a:endParaRPr lang="pt-BR" sz="2400" dirty="0"/>
          </a:p>
          <a:p>
            <a:r>
              <a:rPr lang="pt-BR" sz="2400" dirty="0"/>
              <a:t>Identificação</a:t>
            </a:r>
          </a:p>
          <a:p>
            <a:pPr marL="0" indent="0">
              <a:buFont typeface="Wingdings 2" pitchFamily="18" charset="2"/>
              <a:buNone/>
            </a:pPr>
            <a:r>
              <a:rPr lang="pt-BR" sz="2000" dirty="0"/>
              <a:t>	Associa uma assinatura dada a algum usuário.</a:t>
            </a:r>
          </a:p>
          <a:p>
            <a:r>
              <a:rPr lang="pt-BR" sz="2400" dirty="0"/>
              <a:t>Validação</a:t>
            </a:r>
          </a:p>
          <a:p>
            <a:pPr marL="457200" lvl="1" indent="0">
              <a:buFont typeface="Wingdings 2" pitchFamily="18" charset="2"/>
              <a:buNone/>
            </a:pPr>
            <a:r>
              <a:rPr lang="pt-BR" sz="2000" dirty="0"/>
              <a:t>	Testa se uma assinatura é compatível com a de um usuário indicado.</a:t>
            </a:r>
          </a:p>
          <a:p>
            <a:pPr marL="0" indent="0">
              <a:buFont typeface="Wingdings 2" pitchFamily="18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21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8DB47BC-3DA9-4A41-BF42-C93A75ABE594}"/>
              </a:ext>
            </a:extLst>
          </p:cNvPr>
          <p:cNvSpPr txBox="1">
            <a:spLocks/>
          </p:cNvSpPr>
          <p:nvPr/>
        </p:nvSpPr>
        <p:spPr>
          <a:xfrm>
            <a:off x="1003635" y="1718247"/>
            <a:ext cx="10198583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Center of Excellence for Document Analysis and Recognition (CEDAR).</a:t>
            </a:r>
          </a:p>
          <a:p>
            <a:r>
              <a:rPr lang="en-US" sz="2400" dirty="0"/>
              <a:t>University of New York, Buffalo Campus.</a:t>
            </a:r>
          </a:p>
          <a:p>
            <a:r>
              <a:rPr lang="en-US" sz="2400" dirty="0"/>
              <a:t>54 </a:t>
            </a:r>
            <a:r>
              <a:rPr lang="en-US" sz="2400" dirty="0" err="1"/>
              <a:t>assinaturas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.</a:t>
            </a:r>
          </a:p>
          <a:p>
            <a:r>
              <a:rPr lang="en-US" sz="2400" dirty="0"/>
              <a:t>24 de </a:t>
            </a:r>
            <a:r>
              <a:rPr lang="en-US" sz="2400" dirty="0" err="1"/>
              <a:t>cada</a:t>
            </a:r>
            <a:r>
              <a:rPr lang="en-US" sz="2400" dirty="0"/>
              <a:t> exemplar.</a:t>
            </a:r>
          </a:p>
          <a:p>
            <a:r>
              <a:rPr lang="en-US" sz="2400" dirty="0"/>
              <a:t>Total de 1296 </a:t>
            </a:r>
            <a:r>
              <a:rPr lang="en-US" sz="2400" dirty="0" err="1"/>
              <a:t>assinaturas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Majoritariamente</a:t>
            </a:r>
            <a:r>
              <a:rPr lang="en-US" sz="2400" dirty="0"/>
              <a:t> Random Forgery.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B4948B-AFDE-4313-98DD-BD5426F6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4" y="3205224"/>
            <a:ext cx="3690195" cy="22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7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Funcionalidades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8DB47BC-3DA9-4A41-BF42-C93A75ABE594}"/>
              </a:ext>
            </a:extLst>
          </p:cNvPr>
          <p:cNvSpPr txBox="1">
            <a:spLocks/>
          </p:cNvSpPr>
          <p:nvPr/>
        </p:nvSpPr>
        <p:spPr>
          <a:xfrm>
            <a:off x="1003635" y="1718247"/>
            <a:ext cx="10198583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Identificação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Validação</a:t>
            </a:r>
            <a:r>
              <a:rPr lang="en-US" sz="2400" dirty="0"/>
              <a:t>.</a:t>
            </a:r>
          </a:p>
          <a:p>
            <a:r>
              <a:rPr lang="en-US" sz="2400" dirty="0"/>
              <a:t>Teste de </a:t>
            </a:r>
            <a:r>
              <a:rPr lang="en-US" sz="2400" dirty="0" err="1"/>
              <a:t>acurácia</a:t>
            </a:r>
            <a:r>
              <a:rPr lang="en-US" sz="2400" dirty="0"/>
              <a:t> para </a:t>
            </a:r>
            <a:r>
              <a:rPr lang="en-US" sz="2400" dirty="0" err="1"/>
              <a:t>identificação</a:t>
            </a:r>
            <a:r>
              <a:rPr lang="en-US" sz="2400" dirty="0"/>
              <a:t>.</a:t>
            </a:r>
          </a:p>
          <a:p>
            <a:r>
              <a:rPr lang="en-US" sz="2400" dirty="0"/>
              <a:t>Teste de </a:t>
            </a:r>
            <a:r>
              <a:rPr lang="en-US" sz="2400" dirty="0" err="1"/>
              <a:t>acurácia</a:t>
            </a:r>
            <a:r>
              <a:rPr lang="en-US" sz="2400" dirty="0"/>
              <a:t> para </a:t>
            </a:r>
            <a:r>
              <a:rPr lang="en-US" sz="2400" dirty="0" err="1"/>
              <a:t>validação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485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Pré-processamento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1C49FA-9CD7-4117-A5DB-6AF06195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53" y="1691322"/>
            <a:ext cx="2452807" cy="14606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E1DECE-3844-476E-8D40-B60890677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97" y="4043013"/>
            <a:ext cx="2452809" cy="14606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1C839F3-7A4C-4194-8DAF-24A747978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74" y="1696921"/>
            <a:ext cx="2452809" cy="14606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FB095ED-A0DE-4688-8DFF-4FD9BA02A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52" y="4142000"/>
            <a:ext cx="2875103" cy="12626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73C87C7-F429-4604-A444-61A3A7827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343" y="3967986"/>
            <a:ext cx="1610669" cy="16106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4B11FC-67AC-47D5-999F-790708A5E686}"/>
              </a:ext>
            </a:extLst>
          </p:cNvPr>
          <p:cNvSpPr txBox="1"/>
          <p:nvPr/>
        </p:nvSpPr>
        <p:spPr>
          <a:xfrm>
            <a:off x="1092918" y="1651911"/>
            <a:ext cx="427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Assinatura</a:t>
            </a:r>
            <a:r>
              <a:rPr lang="en-US" dirty="0"/>
              <a:t> Original.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Binarização</a:t>
            </a:r>
            <a:r>
              <a:rPr lang="en-US" dirty="0"/>
              <a:t> (</a:t>
            </a:r>
            <a:r>
              <a:rPr lang="pt-BR" dirty="0" err="1"/>
              <a:t>Otsu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Remoção de </a:t>
            </a:r>
            <a:r>
              <a:rPr lang="pt-BR" dirty="0" err="1"/>
              <a:t>Rúído</a:t>
            </a:r>
            <a:r>
              <a:rPr lang="pt-BR" dirty="0"/>
              <a:t> (Abertura)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Remoção de espaços brancos.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Resize</a:t>
            </a:r>
            <a:r>
              <a:rPr lang="pt-BR" dirty="0"/>
              <a:t> 200x200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DA2A54-4300-48F0-AE92-37C607C727A4}"/>
              </a:ext>
            </a:extLst>
          </p:cNvPr>
          <p:cNvCxnSpPr>
            <a:cxnSpLocks/>
          </p:cNvCxnSpPr>
          <p:nvPr/>
        </p:nvCxnSpPr>
        <p:spPr>
          <a:xfrm>
            <a:off x="7780636" y="2421628"/>
            <a:ext cx="7016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E217D5E-36E5-467A-A205-AC1D8467C958}"/>
              </a:ext>
            </a:extLst>
          </p:cNvPr>
          <p:cNvCxnSpPr>
            <a:cxnSpLocks/>
          </p:cNvCxnSpPr>
          <p:nvPr/>
        </p:nvCxnSpPr>
        <p:spPr>
          <a:xfrm>
            <a:off x="4277063" y="4674051"/>
            <a:ext cx="5717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60F4DD8-F009-4F12-9257-4977DC2E0FD8}"/>
              </a:ext>
            </a:extLst>
          </p:cNvPr>
          <p:cNvCxnSpPr>
            <a:cxnSpLocks/>
          </p:cNvCxnSpPr>
          <p:nvPr/>
        </p:nvCxnSpPr>
        <p:spPr>
          <a:xfrm>
            <a:off x="8196399" y="4674051"/>
            <a:ext cx="5717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161701-FF02-4F4A-875A-9EB64EEDF603}"/>
              </a:ext>
            </a:extLst>
          </p:cNvPr>
          <p:cNvSpPr txBox="1"/>
          <p:nvPr/>
        </p:nvSpPr>
        <p:spPr>
          <a:xfrm>
            <a:off x="5928193" y="3220121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34F2F9F-C73C-4E98-B290-A4815794CDC1}"/>
              </a:ext>
            </a:extLst>
          </p:cNvPr>
          <p:cNvSpPr txBox="1"/>
          <p:nvPr/>
        </p:nvSpPr>
        <p:spPr>
          <a:xfrm>
            <a:off x="9407614" y="3220121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F49F43-DD3C-4E8B-B7B6-2E9E2CC849B2}"/>
              </a:ext>
            </a:extLst>
          </p:cNvPr>
          <p:cNvSpPr txBox="1"/>
          <p:nvPr/>
        </p:nvSpPr>
        <p:spPr>
          <a:xfrm>
            <a:off x="2379038" y="5592425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57C7625-73E0-4EFD-90B0-E27F0AC94759}"/>
              </a:ext>
            </a:extLst>
          </p:cNvPr>
          <p:cNvSpPr txBox="1"/>
          <p:nvPr/>
        </p:nvSpPr>
        <p:spPr>
          <a:xfrm>
            <a:off x="6070091" y="5454184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4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911E9EC-561E-4F47-BE0B-E8D4E3590B3C}"/>
              </a:ext>
            </a:extLst>
          </p:cNvPr>
          <p:cNvSpPr txBox="1"/>
          <p:nvPr/>
        </p:nvSpPr>
        <p:spPr>
          <a:xfrm>
            <a:off x="9407614" y="563584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Figura</a:t>
            </a:r>
            <a:r>
              <a:rPr lang="en-US" dirty="0"/>
              <a:t>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61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Validação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8DB47BC-3DA9-4A41-BF42-C93A75ABE594}"/>
              </a:ext>
            </a:extLst>
          </p:cNvPr>
          <p:cNvSpPr txBox="1">
            <a:spLocks/>
          </p:cNvSpPr>
          <p:nvPr/>
        </p:nvSpPr>
        <p:spPr>
          <a:xfrm>
            <a:off x="1003635" y="1718247"/>
            <a:ext cx="10198583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Pré-processamento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Extração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features (HOG)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Euclediana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9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Histogram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gradients</a:t>
            </a:r>
            <a:r>
              <a:rPr lang="pt-BR" dirty="0"/>
              <a:t> (HOG)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F4FA58-8BE9-4F05-871D-9E695469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76" y="2395129"/>
            <a:ext cx="2552082" cy="25447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BFC0575-B155-423C-8EA5-2A2CF979A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81" y="2448338"/>
            <a:ext cx="2410087" cy="24100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654CBB-7188-4D31-8499-F1CB948FA240}"/>
              </a:ext>
            </a:extLst>
          </p:cNvPr>
          <p:cNvSpPr txBox="1"/>
          <p:nvPr/>
        </p:nvSpPr>
        <p:spPr>
          <a:xfrm>
            <a:off x="2843868" y="4939835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Assinatura</a:t>
            </a:r>
            <a:r>
              <a:rPr lang="en-US" dirty="0"/>
              <a:t> Original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D54132-0764-47A3-9ABA-C48B70E0669D}"/>
              </a:ext>
            </a:extLst>
          </p:cNvPr>
          <p:cNvSpPr txBox="1"/>
          <p:nvPr/>
        </p:nvSpPr>
        <p:spPr>
          <a:xfrm>
            <a:off x="7431019" y="5037116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HOG Features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1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0957-371E-4F6F-AD39-CD47CBB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Histogram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gradients</a:t>
            </a:r>
            <a:r>
              <a:rPr lang="pt-BR" dirty="0"/>
              <a:t> (HOG)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E15B2B-82FA-42FF-B11B-E4277DB3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6242393"/>
            <a:ext cx="684702" cy="34235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4C9E5-0857-4840-A4FB-A2CD7A9A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8104" y="6242393"/>
            <a:ext cx="2743200" cy="365125"/>
          </a:xfrm>
        </p:spPr>
        <p:txBody>
          <a:bodyPr/>
          <a:lstStyle/>
          <a:p>
            <a:r>
              <a:rPr lang="pt-BR" dirty="0"/>
              <a:t>8 de julho de 2019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9E20B1-D574-4DD2-B1B6-70A24A3B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D45714-A992-431D-8DDF-C7791155F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02" y="1792942"/>
            <a:ext cx="2608093" cy="2600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765B59-5AE3-431D-B7B1-FA3F7EF05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53" y="1792941"/>
            <a:ext cx="2608093" cy="260055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89739A-3C9F-4F40-A099-D6A735C96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5" y="1792941"/>
            <a:ext cx="2608093" cy="260051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BB3417-E55D-437C-AB71-B007EC109B42}"/>
              </a:ext>
            </a:extLst>
          </p:cNvPr>
          <p:cNvSpPr txBox="1"/>
          <p:nvPr/>
        </p:nvSpPr>
        <p:spPr>
          <a:xfrm>
            <a:off x="1348370" y="4486728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HOG Features 20x20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2BA579-D25C-4C34-A46A-792E470FBD77}"/>
              </a:ext>
            </a:extLst>
          </p:cNvPr>
          <p:cNvSpPr txBox="1"/>
          <p:nvPr/>
        </p:nvSpPr>
        <p:spPr>
          <a:xfrm>
            <a:off x="5113793" y="4495115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HOG Features 8x8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1BEE5A-81F3-4CE3-8A4A-1C9AF810837E}"/>
              </a:ext>
            </a:extLst>
          </p:cNvPr>
          <p:cNvSpPr txBox="1"/>
          <p:nvPr/>
        </p:nvSpPr>
        <p:spPr>
          <a:xfrm>
            <a:off x="8852892" y="4495115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HOG Features 4x4</a:t>
            </a:r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7438F9C-8502-4B32-976F-068D42677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83" y="5350833"/>
            <a:ext cx="5942195" cy="519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77482A-78D8-40A0-91EA-692EB412A28C}"/>
              </a:ext>
            </a:extLst>
          </p:cNvPr>
          <p:cNvSpPr txBox="1"/>
          <p:nvPr/>
        </p:nvSpPr>
        <p:spPr>
          <a:xfrm>
            <a:off x="2075822" y="5350833"/>
            <a:ext cx="1831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Comparação</a:t>
            </a:r>
            <a:r>
              <a:rPr lang="en-US" sz="2400" dirty="0"/>
              <a:t>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851204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935</TotalTime>
  <Words>823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 2</vt:lpstr>
      <vt:lpstr>HDOfficeLightV0</vt:lpstr>
      <vt:lpstr>VERIFICAÇÃO DE ASSINATURAS</vt:lpstr>
      <vt:lpstr>Sumário</vt:lpstr>
      <vt:lpstr>Objetivo</vt:lpstr>
      <vt:lpstr>Database</vt:lpstr>
      <vt:lpstr>Funcionalidades</vt:lpstr>
      <vt:lpstr>Pré-processamento</vt:lpstr>
      <vt:lpstr>Validação</vt:lpstr>
      <vt:lpstr>Histogram of oriented gradients (HOG)</vt:lpstr>
      <vt:lpstr>Histogram of oriented gradients (HOG)</vt:lpstr>
      <vt:lpstr>Identificação</vt:lpstr>
      <vt:lpstr>Transformada de Radon</vt:lpstr>
      <vt:lpstr>Transformada de Radon</vt:lpstr>
      <vt:lpstr>Transformada de Radon</vt:lpstr>
      <vt:lpstr>Transformada de Radon</vt:lpstr>
      <vt:lpstr>K-Vizinhos mais próximos</vt:lpstr>
      <vt:lpstr>Resultados</vt:lpstr>
      <vt:lpstr>Conclusão e Trabalhos Futuros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VERIFICAÇÃO DE ASSINATURAS</dc:title>
  <dc:creator>Patricia Barros</dc:creator>
  <cp:lastModifiedBy>Patricia Barros</cp:lastModifiedBy>
  <cp:revision>57</cp:revision>
  <dcterms:created xsi:type="dcterms:W3CDTF">2019-07-02T20:22:36Z</dcterms:created>
  <dcterms:modified xsi:type="dcterms:W3CDTF">2019-07-08T09:20:16Z</dcterms:modified>
</cp:coreProperties>
</file>