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93" r:id="rId7"/>
    <p:sldId id="264" r:id="rId8"/>
    <p:sldId id="271" r:id="rId9"/>
    <p:sldId id="263" r:id="rId10"/>
    <p:sldId id="274" r:id="rId11"/>
  </p:sldIdLst>
  <p:sldSz cx="9144000" cy="5143500" type="screen16x9"/>
  <p:notesSz cx="6858000" cy="9144000"/>
  <p:embeddedFontLst>
    <p:embeddedFont>
      <p:font typeface="Roboto Thin" charset="0"/>
      <p:regular r:id="rId13"/>
      <p:bold r:id="rId14"/>
      <p:italic r:id="rId15"/>
      <p:boldItalic r:id="rId16"/>
    </p:embeddedFont>
    <p:embeddedFont>
      <p:font typeface="Roboto Mono Regular" charset="0"/>
      <p:regular r:id="rId17"/>
      <p:bold r:id="rId18"/>
      <p:italic r:id="rId19"/>
      <p:boldItalic r:id="rId20"/>
    </p:embeddedFont>
    <p:embeddedFont>
      <p:font typeface="Roboto Black" charset="0"/>
      <p:bold r:id="rId21"/>
      <p:boldItalic r:id="rId22"/>
    </p:embeddedFont>
    <p:embeddedFont>
      <p:font typeface="Roboto Light" charset="0"/>
      <p:regular r:id="rId23"/>
      <p:bold r:id="rId24"/>
      <p:italic r:id="rId25"/>
      <p:boldItalic r:id="rId26"/>
    </p:embeddedFont>
    <p:embeddedFont>
      <p:font typeface="Bree Serif" charset="0"/>
      <p:regular r:id="rId27"/>
    </p:embeddedFont>
    <p:embeddedFont>
      <p:font typeface="Didact Gothic" charset="0"/>
      <p:regular r:id="rId28"/>
    </p:embeddedFont>
    <p:embeddedFont>
      <p:font typeface="Impact" pitchFamily="3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72F02C9-13CF-44A6-A532-02CEDD3400A4}">
  <a:tblStyle styleId="{A72F02C9-13CF-44A6-A532-02CEDD340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4643" autoAdjust="0"/>
  </p:normalViewPr>
  <p:slideViewPr>
    <p:cSldViewPr>
      <p:cViewPr>
        <p:scale>
          <a:sx n="100" d="100"/>
          <a:sy n="100" d="100"/>
        </p:scale>
        <p:origin x="-420" y="-4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67450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accent1"/>
                </a:solidFill>
              </a:rPr>
              <a:t>SISTEMAS OPERACIONAIS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 que significa, seu funcionamento e tipos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3403518" y="4545906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4635158" y="1272340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4723795" y="1399922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4789494" y="1517209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543473" y="1139384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938680" y="959470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1201521" y="2715232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2819768" y="2782490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196306" y="2611021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364776" y="2029119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89065" y="1983288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159009" y="202453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159009" y="215595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159009" y="228737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159009" y="2551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159009" y="2683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159009" y="294599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159009" y="307741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159009" y="33402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222925" y="2024536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222925" y="2155956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222925" y="2420309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273609" y="1758647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1725668" y="1758647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375478" y="3045307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45403" y="4095112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189284" y="452143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770258" y="156837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22188" y="2330160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550200" y="1475650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503737" y="2531070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907502" y="4566542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075250" y="812332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385795" y="4269292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457340" y="2567015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222678" y="884581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493035" y="3028510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4924442" y="2977209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067596" y="3048234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523605" y="2858890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787958" y="2933082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356184" y="3392875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749848" y="2044332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577804" y="2637464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632201" y="2497453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613868" y="1902449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482448" y="1575277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545099" y="1774748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494157" y="2762814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335854" y="4594472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96342" y="4966299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46328" y="4305452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276994" y="4454125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186869" y="4096648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655299" y="4909503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955501" y="4947799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2495812" y="1700579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550200" y="646191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127832" y="646191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671280" y="4124146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66012" y="422195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66012" y="4295302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766012" y="4368631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503466" y="211210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648636" y="290153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2245" y="2487567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675863" y="1503460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101213" y="323770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2245" y="2756503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334454" y="1492758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014472" y="1511091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16754" y="215265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610707" y="589659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91257" y="539221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732395" y="3655020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90601" y="539221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732395" y="1998573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373852" y="4593272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333398" y="4723157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92108" y="2622035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52373" y="1673081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4853680" y="3438033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040097" y="3436497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943829" y="3525135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032467" y="367488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815480" y="3387596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815480" y="3887292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937711" y="1940505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5070667" y="1940505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234169" y="1940505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642246" y="539221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749192" y="536174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49986" y="1058785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98231" y="1058785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34235" y="1058785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75673" y="1058785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177070" y="4541323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357393" y="4441984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4966750" y="4143991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95936" y="893487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OBRIGADO!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3909169" y="-58402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126;p40"/>
          <p:cNvSpPr txBox="1">
            <a:spLocks/>
          </p:cNvSpPr>
          <p:nvPr/>
        </p:nvSpPr>
        <p:spPr>
          <a:xfrm>
            <a:off x="4077444" y="2589059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800" dirty="0" smtClean="0"/>
              <a:t>Gustavo </a:t>
            </a:r>
            <a:r>
              <a:rPr lang="pt-BR" sz="1800" dirty="0" err="1" smtClean="0"/>
              <a:t>Barretto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Andressa Dantas</a:t>
            </a:r>
            <a:br>
              <a:rPr lang="pt-BR" sz="1800" dirty="0" smtClean="0"/>
            </a:br>
            <a:r>
              <a:rPr lang="pt-BR" sz="1800" dirty="0" smtClean="0"/>
              <a:t>Eduardo de Araújo</a:t>
            </a:r>
            <a:br>
              <a:rPr lang="pt-BR" sz="1800" dirty="0" smtClean="0"/>
            </a:br>
            <a:r>
              <a:rPr lang="pt-BR" sz="1800" dirty="0" smtClean="0"/>
              <a:t>Gabriela Lima</a:t>
            </a:r>
            <a:br>
              <a:rPr lang="pt-BR" sz="1800" dirty="0" smtClean="0"/>
            </a:br>
            <a:r>
              <a:rPr lang="pt-BR" sz="1800" dirty="0" smtClean="0"/>
              <a:t>Marcelo Miyoshi</a:t>
            </a:r>
            <a:endParaRPr lang="pt-BR" sz="1800" dirty="0"/>
          </a:p>
        </p:txBody>
      </p:sp>
      <p:sp>
        <p:nvSpPr>
          <p:cNvPr id="155" name="Google Shape;226;p23"/>
          <p:cNvSpPr txBox="1">
            <a:spLocks/>
          </p:cNvSpPr>
          <p:nvPr/>
        </p:nvSpPr>
        <p:spPr>
          <a:xfrm>
            <a:off x="7967100" y="-720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/>
            <a:r>
              <a:rPr lang="es" sz="2800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06</a:t>
            </a:r>
            <a:endParaRPr lang="es" sz="2800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SUMÁRIO DA APRESENTAÇÃO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solidFill>
                  <a:schemeClr val="accent1"/>
                </a:solidFill>
              </a:rPr>
              <a:t>Trata-se das gerações de sistemas operacionais existentes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solidFill>
                  <a:schemeClr val="accent1"/>
                </a:solidFill>
              </a:rPr>
              <a:t>Quais são os principais sistemas presentes no mercado.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accent1"/>
                </a:solidFill>
              </a:rPr>
              <a:t>Conceitos de sistemas operacionais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accent1"/>
                </a:solidFill>
              </a:rPr>
              <a:t>Funcionamento dos sistemas operacionais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solidFill>
                  <a:schemeClr val="accent1"/>
                </a:solidFill>
              </a:rPr>
              <a:t>Funcionamento do “cérebro” do SO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CONCEITOS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FUNÇÕES BÁSICAS DO SO</a:t>
            </a: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8356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KERNEL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GERAÇÃO DOS SO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2" y="2787774"/>
            <a:ext cx="2407787" cy="3833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MODALIDADES E TIPOS DOS SISTEMAS OPERACIONAIS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372200" y="40743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COMPONENTES DO GRUPO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5113531" y="2021309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3832138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996180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282;p25"/>
          <p:cNvSpPr/>
          <p:nvPr/>
        </p:nvSpPr>
        <p:spPr>
          <a:xfrm>
            <a:off x="3563569" y="2021309"/>
            <a:ext cx="497486" cy="41522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SISTEMAS OPERACIONAIS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Os sistemas operacionais têm o propósito de gerenciar recursos, processadores, armazenamentos, dispositivos de entrada e saída e dados da máquina e seus periféricos.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CONCEITO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" name="Google Shape;226;p23"/>
          <p:cNvSpPr txBox="1">
            <a:spLocks/>
          </p:cNvSpPr>
          <p:nvPr/>
        </p:nvSpPr>
        <p:spPr>
          <a:xfrm>
            <a:off x="107504" y="12347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s" sz="2800" dirty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3003" y="1639047"/>
            <a:ext cx="3457500" cy="1868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161234"/>
                </a:solidFill>
              </a:rPr>
              <a:t>Em síntese: o sistema operacional é sotfware que atua como intermediário entre usuário e dispositivo, administrando os recursos do hardware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235466" y="298768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235441" y="241225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35441" y="181341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FUNÇÕES BÁSICAS DO SO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57172" y="207877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dk1"/>
                </a:solidFill>
              </a:rPr>
              <a:t>Definição de interface com o usuário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57172" y="325281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1"/>
                </a:solidFill>
              </a:rPr>
              <a:t>Compartilhamento de hardware entre usuários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457172" y="267302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dk1"/>
                </a:solidFill>
              </a:rPr>
              <a:t>Tratamento e recuperação de erros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8"/>
          <p:cNvSpPr/>
          <p:nvPr/>
        </p:nvSpPr>
        <p:spPr>
          <a:xfrm>
            <a:off x="719166" y="296623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6" name="Google Shape;416;p28"/>
          <p:cNvGrpSpPr/>
          <p:nvPr/>
        </p:nvGrpSpPr>
        <p:grpSpPr>
          <a:xfrm>
            <a:off x="797972" y="3096317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00;p28"/>
          <p:cNvSpPr/>
          <p:nvPr/>
        </p:nvSpPr>
        <p:spPr>
          <a:xfrm>
            <a:off x="1235466" y="353557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1" name="Google Shape;405;p28"/>
          <p:cNvSpPr txBox="1">
            <a:spLocks/>
          </p:cNvSpPr>
          <p:nvPr/>
        </p:nvSpPr>
        <p:spPr>
          <a:xfrm>
            <a:off x="1360691" y="376432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 smtClean="0">
                <a:solidFill>
                  <a:schemeClr val="dk1"/>
                </a:solidFill>
              </a:rPr>
              <a:t>Gerenciamento de dispositivo de entrada e saída</a:t>
            </a:r>
          </a:p>
        </p:txBody>
      </p:sp>
      <p:sp>
        <p:nvSpPr>
          <p:cNvPr id="52" name="Google Shape;411;p28"/>
          <p:cNvSpPr/>
          <p:nvPr/>
        </p:nvSpPr>
        <p:spPr>
          <a:xfrm>
            <a:off x="719166" y="35141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53" name="Google Shape;416;p28"/>
          <p:cNvGrpSpPr/>
          <p:nvPr/>
        </p:nvGrpSpPr>
        <p:grpSpPr>
          <a:xfrm>
            <a:off x="797972" y="3644212"/>
            <a:ext cx="265768" cy="163730"/>
            <a:chOff x="1319675" y="2389025"/>
            <a:chExt cx="2224000" cy="1370125"/>
          </a:xfrm>
        </p:grpSpPr>
        <p:sp>
          <p:nvSpPr>
            <p:cNvPr id="54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" name="Google Shape;411;p28"/>
          <p:cNvSpPr/>
          <p:nvPr/>
        </p:nvSpPr>
        <p:spPr>
          <a:xfrm>
            <a:off x="719166" y="179196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66" name="Google Shape;416;p28"/>
          <p:cNvGrpSpPr/>
          <p:nvPr/>
        </p:nvGrpSpPr>
        <p:grpSpPr>
          <a:xfrm>
            <a:off x="797972" y="1922053"/>
            <a:ext cx="265768" cy="163730"/>
            <a:chOff x="1319675" y="2389025"/>
            <a:chExt cx="2224000" cy="1370125"/>
          </a:xfrm>
        </p:grpSpPr>
        <p:sp>
          <p:nvSpPr>
            <p:cNvPr id="6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" name="Google Shape;411;p28"/>
          <p:cNvSpPr/>
          <p:nvPr/>
        </p:nvSpPr>
        <p:spPr>
          <a:xfrm>
            <a:off x="719166" y="236935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70" name="Google Shape;416;p28"/>
          <p:cNvGrpSpPr/>
          <p:nvPr/>
        </p:nvGrpSpPr>
        <p:grpSpPr>
          <a:xfrm>
            <a:off x="797972" y="2499441"/>
            <a:ext cx="265768" cy="163730"/>
            <a:chOff x="1319675" y="2389025"/>
            <a:chExt cx="2224000" cy="1370125"/>
          </a:xfrm>
        </p:grpSpPr>
        <p:sp>
          <p:nvSpPr>
            <p:cNvPr id="71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" name="Google Shape;226;p23"/>
          <p:cNvSpPr txBox="1">
            <a:spLocks/>
          </p:cNvSpPr>
          <p:nvPr/>
        </p:nvSpPr>
        <p:spPr>
          <a:xfrm>
            <a:off x="0" y="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s" sz="2800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02</a:t>
            </a:r>
            <a:endParaRPr lang="es" sz="2800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12347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KERNEL DO SO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755576" y="771550"/>
            <a:ext cx="7128792" cy="437194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69954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9582"/>
            <a:ext cx="640871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226;p23"/>
          <p:cNvSpPr txBox="1">
            <a:spLocks/>
          </p:cNvSpPr>
          <p:nvPr/>
        </p:nvSpPr>
        <p:spPr>
          <a:xfrm>
            <a:off x="0" y="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s" sz="2800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03</a:t>
            </a:r>
            <a:endParaRPr lang="es" sz="2800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37621" y="12347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ESTRUTURA DO SO E MODELOS DE KERNEL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2490676" y="3330481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lt1"/>
                </a:solidFill>
              </a:rPr>
              <a:t>As chamadas são métodos que tem nas aplicações para solicitar um serviço ou um recurso, como, por exemplo, solicitar que a </a:t>
            </a:r>
            <a:r>
              <a:rPr lang="es" dirty="0" smtClean="0">
                <a:solidFill>
                  <a:schemeClr val="lt1"/>
                </a:solidFill>
              </a:rPr>
              <a:t>impressora </a:t>
            </a:r>
            <a:r>
              <a:rPr lang="es" dirty="0" smtClean="0">
                <a:solidFill>
                  <a:schemeClr val="lt1"/>
                </a:solidFill>
              </a:rPr>
              <a:t>imprima um documento.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550550" y="3345086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 nome vem do inglês núcleo. Trata-se do cérebro do computador, sendo responsável pelo elo do hardware (parte física) com o software (parte lógica) do computador.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129797" y="320729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 smtClean="0"/>
              <a:t>CHAMADAS DE SISTEMA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91233" y="322483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 smtClean="0"/>
              <a:t>KERNEL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512297" y="3087041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714141" y="18267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1209192" y="2211100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864739" y="1959081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773433" y="1938796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2653477" y="18267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2450806" y="308704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3147720" y="2211100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2803267" y="1959118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2711960" y="1938796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4158907" y="308703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4355976" y="182670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4855821" y="221109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4512966" y="195910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4421660" y="193878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37621" y="67062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51;p29"/>
          <p:cNvSpPr/>
          <p:nvPr/>
        </p:nvSpPr>
        <p:spPr>
          <a:xfrm>
            <a:off x="1017283" y="20676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51;p29"/>
          <p:cNvSpPr/>
          <p:nvPr/>
        </p:nvSpPr>
        <p:spPr>
          <a:xfrm>
            <a:off x="2955847" y="205497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51;p29"/>
          <p:cNvSpPr/>
          <p:nvPr/>
        </p:nvSpPr>
        <p:spPr>
          <a:xfrm>
            <a:off x="4663942" y="205496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7822;p56"/>
          <p:cNvGrpSpPr/>
          <p:nvPr/>
        </p:nvGrpSpPr>
        <p:grpSpPr>
          <a:xfrm>
            <a:off x="1080044" y="2102587"/>
            <a:ext cx="298377" cy="354519"/>
            <a:chOff x="-48233050" y="3569725"/>
            <a:chExt cx="252050" cy="299475"/>
          </a:xfrm>
        </p:grpSpPr>
        <p:sp>
          <p:nvSpPr>
            <p:cNvPr id="50" name="Google Shape;7823;p56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824;p56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25;p56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7852;p56"/>
          <p:cNvGrpSpPr/>
          <p:nvPr/>
        </p:nvGrpSpPr>
        <p:grpSpPr>
          <a:xfrm>
            <a:off x="4698736" y="2055139"/>
            <a:ext cx="354311" cy="354104"/>
            <a:chOff x="-49764975" y="3183375"/>
            <a:chExt cx="299300" cy="299125"/>
          </a:xfrm>
        </p:grpSpPr>
        <p:sp>
          <p:nvSpPr>
            <p:cNvPr id="54" name="Google Shape;7853;p56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54;p56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55;p56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856;p56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57;p56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858;p56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859;p56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860;p56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861;p56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8041;p56"/>
          <p:cNvGrpSpPr/>
          <p:nvPr/>
        </p:nvGrpSpPr>
        <p:grpSpPr>
          <a:xfrm>
            <a:off x="2989816" y="2103683"/>
            <a:ext cx="354311" cy="353423"/>
            <a:chOff x="-47154000" y="3939275"/>
            <a:chExt cx="299300" cy="298550"/>
          </a:xfrm>
        </p:grpSpPr>
        <p:sp>
          <p:nvSpPr>
            <p:cNvPr id="64" name="Google Shape;8042;p56"/>
            <p:cNvSpPr/>
            <p:nvPr/>
          </p:nvSpPr>
          <p:spPr>
            <a:xfrm>
              <a:off x="-47084700" y="4131475"/>
              <a:ext cx="159125" cy="106350"/>
            </a:xfrm>
            <a:custGeom>
              <a:avLst/>
              <a:gdLst/>
              <a:ahLst/>
              <a:cxnLst/>
              <a:rect l="l" t="t" r="r" b="b"/>
              <a:pathLst>
                <a:path w="6365" h="4254" extrusionOk="0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043;p56"/>
            <p:cNvSpPr/>
            <p:nvPr/>
          </p:nvSpPr>
          <p:spPr>
            <a:xfrm>
              <a:off x="-46979150" y="3943225"/>
              <a:ext cx="48050" cy="47275"/>
            </a:xfrm>
            <a:custGeom>
              <a:avLst/>
              <a:gdLst/>
              <a:ahLst/>
              <a:cxnLst/>
              <a:rect l="l" t="t" r="r" b="b"/>
              <a:pathLst>
                <a:path w="1922" h="1891" extrusionOk="0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044;p56"/>
            <p:cNvSpPr/>
            <p:nvPr/>
          </p:nvSpPr>
          <p:spPr>
            <a:xfrm>
              <a:off x="-47154000" y="4026700"/>
              <a:ext cx="299300" cy="141025"/>
            </a:xfrm>
            <a:custGeom>
              <a:avLst/>
              <a:gdLst/>
              <a:ahLst/>
              <a:cxnLst/>
              <a:rect l="l" t="t" r="r" b="b"/>
              <a:pathLst>
                <a:path w="11972" h="5641" extrusionOk="0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045;p56"/>
            <p:cNvSpPr/>
            <p:nvPr/>
          </p:nvSpPr>
          <p:spPr>
            <a:xfrm>
              <a:off x="-47083125" y="3939275"/>
              <a:ext cx="158325" cy="106350"/>
            </a:xfrm>
            <a:custGeom>
              <a:avLst/>
              <a:gdLst/>
              <a:ahLst/>
              <a:cxnLst/>
              <a:rect l="l" t="t" r="r" b="b"/>
              <a:pathLst>
                <a:path w="6333" h="425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580;p30"/>
          <p:cNvSpPr/>
          <p:nvPr/>
        </p:nvSpPr>
        <p:spPr>
          <a:xfrm rot="16200000">
            <a:off x="4990633" y="2325942"/>
            <a:ext cx="252028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82;p30"/>
          <p:cNvSpPr/>
          <p:nvPr/>
        </p:nvSpPr>
        <p:spPr>
          <a:xfrm rot="5400000">
            <a:off x="5769877" y="1691993"/>
            <a:ext cx="45719" cy="119165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67;p30"/>
          <p:cNvSpPr txBox="1">
            <a:spLocks noGrp="1"/>
          </p:cNvSpPr>
          <p:nvPr>
            <p:ph type="ctrTitle"/>
          </p:nvPr>
        </p:nvSpPr>
        <p:spPr>
          <a:xfrm>
            <a:off x="3837892" y="321826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 smtClean="0"/>
              <a:t>MODELOS DE KERNEL</a:t>
            </a:r>
            <a:endParaRPr sz="900" dirty="0"/>
          </a:p>
        </p:txBody>
      </p:sp>
      <p:sp>
        <p:nvSpPr>
          <p:cNvPr id="7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6444208" y="771550"/>
            <a:ext cx="2316084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lt1"/>
                </a:solidFill>
              </a:rPr>
              <a:t>O monolítico é produzido em um único código com muitas linhas em um único espaço de memória. A pesar de desperdiçar espaço, o kernel agiliza a resposta do sistema na comunicação do hardware para o software</a:t>
            </a:r>
            <a:endParaRPr sz="900" dirty="0"/>
          </a:p>
        </p:txBody>
      </p:sp>
      <p:sp>
        <p:nvSpPr>
          <p:cNvPr id="75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4167655" y="3435846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lt1"/>
                </a:solidFill>
              </a:rPr>
              <a:t>Existem os modelos monolítico ou monobloco, microkernel ou client-server e o kernel híbrido</a:t>
            </a:r>
            <a:endParaRPr sz="900" dirty="0"/>
          </a:p>
        </p:txBody>
      </p:sp>
      <p:sp>
        <p:nvSpPr>
          <p:cNvPr id="76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6444208" y="2007828"/>
            <a:ext cx="2316084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lt1"/>
                </a:solidFill>
              </a:rPr>
              <a:t>O microkernel realiza diversas operações de forma isolada e modular, a fim de evitar a execução de todo o código lógico necessário para a execução do software. A pesar de economizar memória e diminuir chances de haver pane no sistema, o microkernel tende a ser mais lento que o monolítico.</a:t>
            </a:r>
            <a:endParaRPr sz="900" dirty="0"/>
          </a:p>
        </p:txBody>
      </p:sp>
      <p:sp>
        <p:nvSpPr>
          <p:cNvPr id="77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6444208" y="3579862"/>
            <a:ext cx="2316084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lt1"/>
                </a:solidFill>
              </a:rPr>
              <a:t>O kernel híbrido é a junção das duas modalidades anteriores, buscando o desempenho do monolítico e a esatbilidade do microkernel, a exemplo do Mac OSX.</a:t>
            </a:r>
            <a:endParaRPr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GERAÇÃO DE SISTEMAS OPERACIONAIS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1942551" y="2655834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357129" y="2729102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613534" y="2677480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608538" y="2012322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636855" y="2040624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2673473" y="2132201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442879" y="28148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442879" y="28148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4681476" y="2012322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430067" y="2729102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4686472" y="2677480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4747242" y="2077242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4710608" y="2040624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516647" y="28148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516647" y="28148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645015" y="3947871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393590" y="2729102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648335" y="3355136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3709950" y="3260223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674147" y="3977019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480170" y="28148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480170" y="28148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717937" y="3947871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466528" y="2729102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5722103" y="3355136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5783719" y="3171982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5747085" y="3976173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553108" y="28148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553108" y="281483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1768763" y="1547618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/>
              <a:t>GERAÇÃO ZERO</a:t>
            </a:r>
            <a:r>
              <a:rPr lang="es" sz="1000" dirty="0"/>
              <a:t/>
            </a:r>
            <a:br>
              <a:rPr lang="es" sz="1000" dirty="0"/>
            </a:br>
            <a:r>
              <a:rPr lang="es" sz="1000" dirty="0" smtClean="0"/>
              <a:t>(década de 40)</a:t>
            </a: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1045;p37"/>
          <p:cNvSpPr txBox="1">
            <a:spLocks/>
          </p:cNvSpPr>
          <p:nvPr/>
        </p:nvSpPr>
        <p:spPr>
          <a:xfrm>
            <a:off x="3874229" y="1515148"/>
            <a:ext cx="1859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 smtClean="0"/>
              <a:t>SEGUNDA GERAÇÃO</a:t>
            </a:r>
            <a:br>
              <a:rPr lang="es" sz="1000" dirty="0" smtClean="0"/>
            </a:br>
            <a:r>
              <a:rPr lang="es" sz="1000" dirty="0" smtClean="0"/>
              <a:t>(de 1955-1965)</a:t>
            </a:r>
          </a:p>
        </p:txBody>
      </p:sp>
      <p:sp>
        <p:nvSpPr>
          <p:cNvPr id="62" name="Google Shape;1045;p37"/>
          <p:cNvSpPr txBox="1">
            <a:spLocks/>
          </p:cNvSpPr>
          <p:nvPr/>
        </p:nvSpPr>
        <p:spPr>
          <a:xfrm>
            <a:off x="2796832" y="4093920"/>
            <a:ext cx="1859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 smtClean="0"/>
              <a:t>PRIMEIRA GERAÇÃO</a:t>
            </a:r>
            <a:br>
              <a:rPr lang="es" sz="1000" dirty="0" smtClean="0"/>
            </a:br>
            <a:r>
              <a:rPr lang="es" sz="1000" dirty="0" smtClean="0"/>
              <a:t>(de 1945-1955)</a:t>
            </a:r>
          </a:p>
        </p:txBody>
      </p:sp>
      <p:sp>
        <p:nvSpPr>
          <p:cNvPr id="63" name="Google Shape;1045;p37"/>
          <p:cNvSpPr txBox="1">
            <a:spLocks/>
          </p:cNvSpPr>
          <p:nvPr/>
        </p:nvSpPr>
        <p:spPr>
          <a:xfrm>
            <a:off x="4852350" y="4093920"/>
            <a:ext cx="1859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 smtClean="0"/>
              <a:t>TERCEIRA GERAÇÃO</a:t>
            </a:r>
            <a:br>
              <a:rPr lang="es" sz="1000" dirty="0" smtClean="0"/>
            </a:br>
            <a:r>
              <a:rPr lang="es" sz="1000" dirty="0" smtClean="0"/>
              <a:t>(de 1965-1970)</a:t>
            </a:r>
          </a:p>
        </p:txBody>
      </p:sp>
      <p:sp>
        <p:nvSpPr>
          <p:cNvPr id="64" name="Google Shape;1018;p37"/>
          <p:cNvSpPr/>
          <p:nvPr/>
        </p:nvSpPr>
        <p:spPr>
          <a:xfrm>
            <a:off x="6515118" y="2677480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019;p37"/>
          <p:cNvSpPr/>
          <p:nvPr/>
        </p:nvSpPr>
        <p:spPr>
          <a:xfrm>
            <a:off x="6771532" y="2625676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20;p37"/>
          <p:cNvSpPr/>
          <p:nvPr/>
        </p:nvSpPr>
        <p:spPr>
          <a:xfrm>
            <a:off x="6832302" y="2025438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021;p37"/>
          <p:cNvSpPr/>
          <p:nvPr/>
        </p:nvSpPr>
        <p:spPr>
          <a:xfrm>
            <a:off x="6795668" y="1988820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022;p37"/>
          <p:cNvSpPr/>
          <p:nvPr/>
        </p:nvSpPr>
        <p:spPr>
          <a:xfrm>
            <a:off x="6606642" y="276234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023;p37"/>
          <p:cNvSpPr/>
          <p:nvPr/>
        </p:nvSpPr>
        <p:spPr>
          <a:xfrm>
            <a:off x="6600236" y="276138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045;p37"/>
          <p:cNvSpPr txBox="1">
            <a:spLocks/>
          </p:cNvSpPr>
          <p:nvPr/>
        </p:nvSpPr>
        <p:spPr>
          <a:xfrm>
            <a:off x="5900731" y="1515148"/>
            <a:ext cx="1859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" sz="1000" dirty="0" smtClean="0"/>
              <a:t>QUARTA GERAÇÃO</a:t>
            </a:r>
            <a:br>
              <a:rPr lang="es" sz="1000" dirty="0" smtClean="0"/>
            </a:br>
            <a:r>
              <a:rPr lang="es" sz="1000" dirty="0" smtClean="0"/>
              <a:t>(de 1980 até os dias atuais)</a:t>
            </a:r>
          </a:p>
        </p:txBody>
      </p:sp>
      <p:sp>
        <p:nvSpPr>
          <p:cNvPr id="80" name="Google Shape;282;p25"/>
          <p:cNvSpPr/>
          <p:nvPr/>
        </p:nvSpPr>
        <p:spPr>
          <a:xfrm>
            <a:off x="2549893" y="2895831"/>
            <a:ext cx="246362" cy="27614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282;p25"/>
          <p:cNvSpPr/>
          <p:nvPr/>
        </p:nvSpPr>
        <p:spPr>
          <a:xfrm>
            <a:off x="3586769" y="2895832"/>
            <a:ext cx="246362" cy="27614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82;p25"/>
          <p:cNvSpPr/>
          <p:nvPr/>
        </p:nvSpPr>
        <p:spPr>
          <a:xfrm>
            <a:off x="4624077" y="2895833"/>
            <a:ext cx="246362" cy="27614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82;p25"/>
          <p:cNvSpPr/>
          <p:nvPr/>
        </p:nvSpPr>
        <p:spPr>
          <a:xfrm>
            <a:off x="5658869" y="2895830"/>
            <a:ext cx="246362" cy="27614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282;p25"/>
          <p:cNvSpPr/>
          <p:nvPr/>
        </p:nvSpPr>
        <p:spPr>
          <a:xfrm>
            <a:off x="6713656" y="2853506"/>
            <a:ext cx="246362" cy="27614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26;p23"/>
          <p:cNvSpPr txBox="1">
            <a:spLocks/>
          </p:cNvSpPr>
          <p:nvPr/>
        </p:nvSpPr>
        <p:spPr>
          <a:xfrm>
            <a:off x="0" y="917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s" sz="2800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04</a:t>
            </a:r>
            <a:endParaRPr lang="es" sz="2800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77450" y="131037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77450" y="201376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77450" y="271712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MODALIDADES</a:t>
            </a:r>
            <a:r>
              <a:rPr lang="es" dirty="0" smtClean="0">
                <a:solidFill>
                  <a:srgbClr val="FFFFFF"/>
                </a:solidFill>
              </a:rPr>
              <a:t> DO SO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70350" y="125691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70350" y="195826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70350" y="265961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567849" y="158271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0E2A47"/>
                </a:solidFill>
              </a:rPr>
              <a:t>TIPO DE GESTÃO DE USUÁRIO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457577" y="2961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0E2A47"/>
                </a:solidFill>
              </a:rPr>
              <a:t>TIPO DE GESTÃO DE RECURSOS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573182" y="22572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0E2A47"/>
                </a:solidFill>
              </a:rPr>
              <a:t>TIPO DE GESTÃO DE TAREFAS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15" name="Google Shape;446;p29"/>
          <p:cNvSpPr/>
          <p:nvPr/>
        </p:nvSpPr>
        <p:spPr>
          <a:xfrm rot="10800000">
            <a:off x="5574746" y="33528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50;p29"/>
          <p:cNvSpPr/>
          <p:nvPr/>
        </p:nvSpPr>
        <p:spPr>
          <a:xfrm>
            <a:off x="7967646" y="329938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556;p29"/>
          <p:cNvSpPr txBox="1">
            <a:spLocks/>
          </p:cNvSpPr>
          <p:nvPr/>
        </p:nvSpPr>
        <p:spPr>
          <a:xfrm>
            <a:off x="5457577" y="35218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 smtClean="0">
                <a:solidFill>
                  <a:srgbClr val="0E2A47"/>
                </a:solidFill>
              </a:rPr>
              <a:t>ESTRUTURA INTERNA</a:t>
            </a:r>
            <a:endParaRPr lang="pt-BR" dirty="0">
              <a:solidFill>
                <a:srgbClr val="0E2A47"/>
              </a:solidFill>
            </a:endParaRPr>
          </a:p>
        </p:txBody>
      </p:sp>
      <p:grpSp>
        <p:nvGrpSpPr>
          <p:cNvPr id="129" name="Google Shape;6198;p52"/>
          <p:cNvGrpSpPr/>
          <p:nvPr/>
        </p:nvGrpSpPr>
        <p:grpSpPr>
          <a:xfrm>
            <a:off x="8100076" y="1294957"/>
            <a:ext cx="159039" cy="356343"/>
            <a:chOff x="4584850" y="4399275"/>
            <a:chExt cx="225875" cy="481825"/>
          </a:xfrm>
        </p:grpSpPr>
        <p:sp>
          <p:nvSpPr>
            <p:cNvPr id="130" name="Google Shape;6199;p52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" name="Google Shape;6200;p52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" name="Google Shape;5872;p52"/>
          <p:cNvGrpSpPr/>
          <p:nvPr/>
        </p:nvGrpSpPr>
        <p:grpSpPr>
          <a:xfrm>
            <a:off x="8059079" y="2050825"/>
            <a:ext cx="246442" cy="238779"/>
            <a:chOff x="5660400" y="238125"/>
            <a:chExt cx="481825" cy="481825"/>
          </a:xfrm>
        </p:grpSpPr>
        <p:sp>
          <p:nvSpPr>
            <p:cNvPr id="133" name="Google Shape;5873;p5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5874;p5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5" name="Google Shape;5996;p52"/>
          <p:cNvGrpSpPr/>
          <p:nvPr/>
        </p:nvGrpSpPr>
        <p:grpSpPr>
          <a:xfrm>
            <a:off x="8069923" y="2748299"/>
            <a:ext cx="219345" cy="227301"/>
            <a:chOff x="3357325" y="2093500"/>
            <a:chExt cx="311525" cy="322825"/>
          </a:xfrm>
        </p:grpSpPr>
        <p:sp>
          <p:nvSpPr>
            <p:cNvPr id="136" name="Google Shape;5997;p52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" name="Google Shape;5998;p52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" name="Google Shape;5999;p52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9" name="Google Shape;6024;p52"/>
          <p:cNvGrpSpPr/>
          <p:nvPr/>
        </p:nvGrpSpPr>
        <p:grpSpPr>
          <a:xfrm>
            <a:off x="8046342" y="3409393"/>
            <a:ext cx="267209" cy="239183"/>
            <a:chOff x="1492675" y="2027925"/>
            <a:chExt cx="481825" cy="481825"/>
          </a:xfrm>
        </p:grpSpPr>
        <p:sp>
          <p:nvSpPr>
            <p:cNvPr id="140" name="Google Shape;6025;p52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" name="Google Shape;6026;p52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" name="Google Shape;6027;p52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" name="Google Shape;6028;p52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6029;p52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6" name="Google Shape;226;p23"/>
          <p:cNvSpPr txBox="1">
            <a:spLocks/>
          </p:cNvSpPr>
          <p:nvPr/>
        </p:nvSpPr>
        <p:spPr>
          <a:xfrm>
            <a:off x="-3373" y="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s" sz="2800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05</a:t>
            </a:r>
            <a:endParaRPr lang="es" sz="2800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404</Words>
  <Application>Microsoft Office PowerPoint</Application>
  <PresentationFormat>Apresentação na tela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Roboto Thin</vt:lpstr>
      <vt:lpstr>Roboto Mono Regular</vt:lpstr>
      <vt:lpstr>Roboto Black</vt:lpstr>
      <vt:lpstr>Roboto Light</vt:lpstr>
      <vt:lpstr>Bree Serif</vt:lpstr>
      <vt:lpstr>Didact Gothic</vt:lpstr>
      <vt:lpstr>Impact</vt:lpstr>
      <vt:lpstr>WEB PROPOSAL</vt:lpstr>
      <vt:lpstr>SISTEMAS OPERACIONAIS</vt:lpstr>
      <vt:lpstr>SUMÁRIO DA APRESENTAÇÃO</vt:lpstr>
      <vt:lpstr>SISTEMAS OPERACIONAIS</vt:lpstr>
      <vt:lpstr>Apresentação do PowerPoint</vt:lpstr>
      <vt:lpstr>FUNÇÕES BÁSICAS DO SO</vt:lpstr>
      <vt:lpstr>KERNEL DO SO</vt:lpstr>
      <vt:lpstr>ESTRUTURA DO SO E MODELOS DE KERNEL</vt:lpstr>
      <vt:lpstr>GERAÇÃO DE SISTEMAS OPERACIONAIS</vt:lpstr>
      <vt:lpstr>MODALIDADES DO SO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Gustavo Barretto</dc:creator>
  <cp:lastModifiedBy>Gustavo</cp:lastModifiedBy>
  <cp:revision>20</cp:revision>
  <dcterms:modified xsi:type="dcterms:W3CDTF">2021-06-24T14:46:48Z</dcterms:modified>
</cp:coreProperties>
</file>