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3"/>
  </p:notesMasterIdLst>
  <p:sldIdLst>
    <p:sldId id="356" r:id="rId2"/>
    <p:sldId id="371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265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21" r:id="rId36"/>
    <p:sldId id="420" r:id="rId37"/>
    <p:sldId id="422" r:id="rId38"/>
    <p:sldId id="408" r:id="rId39"/>
    <p:sldId id="410" r:id="rId40"/>
    <p:sldId id="411" r:id="rId41"/>
    <p:sldId id="424" r:id="rId42"/>
    <p:sldId id="423" r:id="rId43"/>
    <p:sldId id="425" r:id="rId44"/>
    <p:sldId id="412" r:id="rId45"/>
    <p:sldId id="299" r:id="rId46"/>
    <p:sldId id="413" r:id="rId47"/>
    <p:sldId id="414" r:id="rId48"/>
    <p:sldId id="415" r:id="rId49"/>
    <p:sldId id="416" r:id="rId50"/>
    <p:sldId id="417" r:id="rId51"/>
    <p:sldId id="41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0" autoAdjust="0"/>
    <p:restoredTop sz="85068" autoAdjust="0"/>
  </p:normalViewPr>
  <p:slideViewPr>
    <p:cSldViewPr snapToGrid="0">
      <p:cViewPr varScale="1">
        <p:scale>
          <a:sx n="73" d="100"/>
          <a:sy n="73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01B13-F492-491F-AA79-263DAC8BB0F3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5C323-2C0F-481F-AFAC-D5379406E1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3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5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9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C68E0-0BA9-4F98-B698-12B88E6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ACD97-05AB-4B70-A9BA-535E19B8D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5CB7E-7469-4433-9935-E7B9DFB6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3F9E-2A2F-4172-8115-FECBE5A6DBE2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A56DD-2C35-4124-B051-E6105445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D6A9E-5032-4D68-8AF9-BC705D44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82E1-7E1D-4D3E-B1B7-A27094F00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47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5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82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9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4B558B2-A1CA-4433-98A7-AE589CC7C759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6E1BC598-A8BC-452D-B0DC-4B2FC03B6C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495" y="281131"/>
            <a:ext cx="113634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1757779"/>
            <a:ext cx="11363417" cy="474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" indent="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None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None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54864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None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82296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None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None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login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@endauth" TargetMode="External"/><Relationship Id="rId2" Type="http://schemas.openxmlformats.org/officeDocument/2006/relationships/hyperlink" Target="mailto:@auth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@endguest" TargetMode="External"/><Relationship Id="rId4" Type="http://schemas.openxmlformats.org/officeDocument/2006/relationships/hyperlink" Target="mailto:@gu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@else" TargetMode="External"/><Relationship Id="rId2" Type="http://schemas.openxmlformats.org/officeDocument/2006/relationships/hyperlink" Target="mailto:@auth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@endaut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@else" TargetMode="External"/><Relationship Id="rId2" Type="http://schemas.openxmlformats.org/officeDocument/2006/relationships/hyperlink" Target="mailto:@gues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@endgue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@endauth" TargetMode="External"/><Relationship Id="rId2" Type="http://schemas.openxmlformats.org/officeDocument/2006/relationships/hyperlink" Target="mailto:@auth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@endauth" TargetMode="External"/><Relationship Id="rId2" Type="http://schemas.openxmlformats.org/officeDocument/2006/relationships/hyperlink" Target="mailto:@auth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@section" TargetMode="External"/><Relationship Id="rId2" Type="http://schemas.openxmlformats.org/officeDocument/2006/relationships/hyperlink" Target="mailto:@extend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@csr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@endsection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ProfileController@update" TargetMode="External"/><Relationship Id="rId2" Type="http://schemas.openxmlformats.org/officeDocument/2006/relationships/hyperlink" Target="mailto:ProfileController@index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ProfileController@update" TargetMode="External"/><Relationship Id="rId2" Type="http://schemas.openxmlformats.org/officeDocument/2006/relationships/hyperlink" Target="mailto:ProfileController@index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HomeController@index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127.0.0.1:8000/admin/profile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CCD743-E5A0-429C-B422-8C02CD222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964D-A3EC-4111-8BF7-38336008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5F002-7984-4D12-818E-C9D041054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72437-F8F2-4409-B793-472EDFBE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5400" dirty="0" err="1">
                <a:solidFill>
                  <a:srgbClr val="FFFFFF"/>
                </a:solidFill>
                <a:latin typeface="+mj-lt"/>
              </a:rPr>
              <a:t>Autenticação</a:t>
            </a:r>
            <a:endParaRPr kumimoji="0" lang="en-US" sz="5400" b="1" i="0" u="none" strike="noStrike" kern="1200" cap="all" spc="0" normalizeH="0" baseline="0" dirty="0">
              <a:ln w="15875">
                <a:solidFill>
                  <a:sysClr val="window" lastClr="FFFFFF"/>
                </a:solidFill>
              </a:ln>
              <a:solidFill>
                <a:srgbClr val="FFFFFF"/>
              </a:solidFill>
              <a:effectLst>
                <a:outerShdw dist="38100" dir="2700000" algn="tl" rotWithShape="0">
                  <a:srgbClr val="DF5327"/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7879-5938-4CD2-95A8-6A217200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EAFF9-6CE0-4F43-A4A5-7FC1540E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O sucesso da geração destes builds você pode ver abaixo: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O comando anterior lerá os arquivos </a:t>
            </a:r>
            <a:r>
              <a:rPr lang="pt-BR" dirty="0" err="1"/>
              <a:t>resources</a:t>
            </a:r>
            <a:r>
              <a:rPr lang="pt-BR" dirty="0"/>
              <a:t>/</a:t>
            </a:r>
            <a:r>
              <a:rPr lang="pt-BR" dirty="0" err="1"/>
              <a:t>js</a:t>
            </a:r>
            <a:r>
              <a:rPr lang="pt-BR" dirty="0"/>
              <a:t>/app.js e </a:t>
            </a:r>
            <a:r>
              <a:rPr lang="pt-BR" dirty="0" err="1"/>
              <a:t>resources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/</a:t>
            </a:r>
            <a:r>
              <a:rPr lang="pt-BR" dirty="0" err="1"/>
              <a:t>app.scss</a:t>
            </a:r>
            <a:r>
              <a:rPr lang="pt-BR" dirty="0"/>
              <a:t> e criará o build para cada um dentro do </a:t>
            </a:r>
            <a:r>
              <a:rPr lang="pt-BR" dirty="0" err="1"/>
              <a:t>public</a:t>
            </a:r>
            <a:r>
              <a:rPr lang="pt-BR" dirty="0"/>
              <a:t> para podermos utilizar em nosso projeto. Todo esse processo que feito pelo pacote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larave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/mix </a:t>
            </a:r>
            <a:r>
              <a:rPr lang="pt-BR" dirty="0"/>
              <a:t>que usa 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WebPack</a:t>
            </a:r>
            <a:r>
              <a:rPr lang="pt-BR" dirty="0"/>
              <a:t> para realizar dos builds do </a:t>
            </a:r>
            <a:r>
              <a:rPr lang="pt-BR" dirty="0" err="1"/>
              <a:t>frontend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40C053-DDA5-4711-B48F-F0A8DC4987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93" y="2530233"/>
            <a:ext cx="8873897" cy="179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65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98EA-8D16-4DC1-94DF-786D4D29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rotas de 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A6E41-6F0C-4F70-ACE4-744BFAD7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Um dos pontos que comentei foi a adição das rotas para autenticação por meio da chamada, lá no arquivo </a:t>
            </a:r>
            <a:r>
              <a:rPr lang="pt-BR" dirty="0" err="1"/>
              <a:t>web.php</a:t>
            </a:r>
            <a:r>
              <a:rPr lang="pt-BR" dirty="0"/>
              <a:t>,  do trecho abaixo: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\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As rotas adicionadas, por meio da chamada acima, são:</a:t>
            </a:r>
          </a:p>
          <a:p>
            <a:pPr lvl="0"/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/login: GET exibe 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form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POST para submissão do login;</a:t>
            </a:r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/logout: POST para encerrar sessão;</a:t>
            </a:r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Registro do Usuário (GET e POST);</a:t>
            </a:r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POST envia 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para reset de senha;</a:t>
            </a:r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/reset: POST atualiza a senha;</a:t>
            </a:r>
          </a:p>
          <a:p>
            <a:pPr lvl="1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/reset/{token}: GET tela para atualização da senha e verificação do token de reset de senha.</a:t>
            </a:r>
          </a:p>
        </p:txBody>
      </p:sp>
    </p:spTree>
    <p:extLst>
      <p:ext uri="{BB962C8B-B14F-4D97-AF65-F5344CB8AC3E}">
        <p14:creationId xmlns:p14="http://schemas.microsoft.com/office/powerpoint/2010/main" val="199658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2B1E-6CBA-4E82-AB45-46907BF8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rotas de 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E25075-1151-410A-A22D-C042C0068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Por exemplos se iniciarmos nosso servidor e acessarmos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http://127.0.0.1:8000/login </a:t>
            </a:r>
            <a:r>
              <a:rPr lang="pt-BR" dirty="0"/>
              <a:t>teremos o resultado abaixo:</a:t>
            </a:r>
            <a:endParaRPr lang="pt-BR" dirty="0">
              <a:hlinkClick r:id="rId2"/>
            </a:endParaRP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Teremos nossa tela de login que foi gerada anteriormente.</a:t>
            </a:r>
          </a:p>
          <a:p>
            <a:pPr lvl="0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986B91-95AA-48F2-8A2C-A118517BEA6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99"/>
          <a:stretch/>
        </p:blipFill>
        <p:spPr bwMode="auto">
          <a:xfrm>
            <a:off x="776368" y="2878916"/>
            <a:ext cx="10452653" cy="253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54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0692B-7BBB-4E1A-AFE2-936EBD1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rotas de 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279A5-5D82-4023-A81D-6F06EFD1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Agora temos um detalhe, nossas rotas ainda não estão sobre a autenticação.  Se tentarmos acessá-las vamos conseguir mesmo não estando logados. O que precisamos fazer para colocar nossa rota sob autenticação?</a:t>
            </a:r>
          </a:p>
          <a:p>
            <a:pPr lvl="0"/>
            <a:endParaRPr lang="pt-BR"/>
          </a:p>
          <a:p>
            <a:pPr lvl="0"/>
            <a:r>
              <a:rPr lang="pt-BR"/>
              <a:t>Neste caso precisamos usar o middleware auth que faz o controle nas rotas que usarem ele, e permitirá que somente usuários autenticados tenham acesso as mesmas. Tranquilo! Mas o que são middlewares?</a:t>
            </a:r>
          </a:p>
          <a:p>
            <a:pPr lvl="0"/>
            <a:endParaRPr lang="pt-BR"/>
          </a:p>
          <a:p>
            <a:pPr lvl="0"/>
            <a:r>
              <a:rPr lang="pt-BR"/>
              <a:t>Vamos lá!</a:t>
            </a:r>
          </a:p>
          <a:p>
            <a:pPr lvl="0"/>
            <a:endParaRPr lang="pt-BR"/>
          </a:p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1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BFD9-BF94-4A4D-AE2E-7F340BAB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Middlewares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6013B-F60C-40D4-802A-4E606D11A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Antes de usarmos o middleware </a:t>
            </a:r>
            <a:r>
              <a:rPr lang="pt-BR" dirty="0" err="1"/>
              <a:t>auth</a:t>
            </a:r>
            <a:r>
              <a:rPr lang="pt-BR" dirty="0"/>
              <a:t> para bloquear o acesso ao nosso painel vamos entender o conceito de middlewares.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Middlewares são aplicações de controle que são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executados entre a requisição do usuário e o código específico para aquela rota</a:t>
            </a:r>
            <a:r>
              <a:rPr lang="pt-BR" dirty="0"/>
              <a:t>. Dentro do Laravel nós temos middlewares para a aplicação como um todo e middlewares específicos para rotas.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Como middlewares estão entre a requisição do usuário e a execução para a rota solicitada podemos realizar diversos controles como por exemplo verificar se o usuário está logado, via middleware </a:t>
            </a:r>
            <a:r>
              <a:rPr lang="pt-BR" dirty="0" err="1"/>
              <a:t>auth</a:t>
            </a:r>
            <a:r>
              <a:rPr lang="pt-BR" dirty="0"/>
              <a:t> ou até mesmo validar papéis do usuário em relação à aquele acesso. As possibilidades com middlewares são imensas e vai da necessidade de cada aplicação.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09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C11E1-0BDC-4E83-8732-361009A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middleware AUTH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70981-F543-40BD-A03F-CD11301E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Para colocarmos nossas rotas do admin sob autenticação, precisamos fazer algumas alterações em nosso arquivo de rotas web. O trecho abaixo, que está assim: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Route::prefix('admin')-&gt;namespace('Admin')-&gt;group(function(){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('posts',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});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43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BC9BE-00A6-4820-9D33-DCA23533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middleware AUTH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38AE89-908E-471C-B769-7AE09F1A5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Passará a ser utilizado da seguinte maneira:</a:t>
            </a:r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Route::group(['middleware'  =&gt; ['auth']],  function(){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Route::prefix('admin')-&gt;namespace('Admin')-&gt;group(function(){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('posts',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        });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});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29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D93E5-AEDD-442F-BAF0-C7EF55AD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Usando o middleware AUTH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DC4F6-FF97-46EC-9C08-734A34506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Agora aplicamos o middleware </a:t>
            </a:r>
            <a:r>
              <a:rPr lang="pt-BR" dirty="0" err="1"/>
              <a:t>auth</a:t>
            </a:r>
            <a:r>
              <a:rPr lang="pt-BR" dirty="0"/>
              <a:t> para o nosso grupo de rotas do admin existentes. Perceba a chamada do método </a:t>
            </a:r>
            <a:r>
              <a:rPr lang="pt-BR" dirty="0" err="1"/>
              <a:t>group</a:t>
            </a:r>
            <a:r>
              <a:rPr lang="pt-BR" dirty="0"/>
              <a:t> e a utilização do primeiro parâmetro com o </a:t>
            </a:r>
            <a:r>
              <a:rPr lang="pt-BR" dirty="0" err="1"/>
              <a:t>array</a:t>
            </a:r>
            <a:r>
              <a:rPr lang="pt-BR" dirty="0"/>
              <a:t> passado, informando nossa chave middleware e dentro o </a:t>
            </a:r>
            <a:r>
              <a:rPr lang="pt-BR" dirty="0" err="1"/>
              <a:t>array</a:t>
            </a:r>
            <a:r>
              <a:rPr lang="pt-BR" dirty="0"/>
              <a:t> de middlewares para estas rotas, as rotas do admin.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Se você tentar acessar por exemplo: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http://127.0.0.1/admin/posts</a:t>
            </a:r>
            <a:r>
              <a:rPr lang="pt-BR" dirty="0"/>
              <a:t>, você será redirecionado para a tela de login, a simples adição deste middleware já nos permite este controle. Agora você precisar se autenticar no </a:t>
            </a:r>
            <a:r>
              <a:rPr lang="pt-BR" dirty="0" err="1"/>
              <a:t>form</a:t>
            </a:r>
            <a:r>
              <a:rPr lang="pt-BR" dirty="0"/>
              <a:t> de login para ter acesso ao administrativo.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PS.: Para testar você pode ir no seu banco e pegar algum usuário para teste e usar a senha lá da </a:t>
            </a:r>
            <a:r>
              <a:rPr lang="pt-BR" dirty="0" err="1"/>
              <a:t>factory</a:t>
            </a:r>
            <a:r>
              <a:rPr lang="pt-BR" dirty="0"/>
              <a:t>: </a:t>
            </a:r>
            <a:r>
              <a:rPr lang="pt-BR" dirty="0" err="1"/>
              <a:t>password</a:t>
            </a:r>
            <a:r>
              <a:rPr lang="pt-BR" dirty="0"/>
              <a:t>, combinada com o </a:t>
            </a:r>
            <a:r>
              <a:rPr lang="pt-BR" dirty="0" err="1"/>
              <a:t>email</a:t>
            </a:r>
            <a:r>
              <a:rPr lang="pt-BR" dirty="0"/>
              <a:t> que você escolheu.</a:t>
            </a:r>
          </a:p>
        </p:txBody>
      </p:sp>
    </p:spTree>
    <p:extLst>
      <p:ext uri="{BB962C8B-B14F-4D97-AF65-F5344CB8AC3E}">
        <p14:creationId xmlns:p14="http://schemas.microsoft.com/office/powerpoint/2010/main" val="235784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BE4B-3465-4887-9B8F-30B67E6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Blade, controles para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AA90F-08CE-47D2-B42B-90C29854D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Se você analisou a tela de login vai perceber que nossos menus Posts e Categorias estão sendo exibidos no menu mesmo não estando autenticados.</a:t>
            </a:r>
          </a:p>
          <a:p>
            <a:pPr lvl="0"/>
            <a:endParaRPr lang="pt-BR"/>
          </a:p>
          <a:p>
            <a:pPr lvl="0"/>
            <a:r>
              <a:rPr lang="pt-BR"/>
              <a:t>Veja:</a:t>
            </a:r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4EAC11-5947-47C8-B356-B00080BE9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43" y="2916095"/>
            <a:ext cx="9816865" cy="3221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86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EE0AE-FEB8-4140-A063-B527409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Blade, controles para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DE4A0C-344E-4A65-80BF-BC5846E57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Como fazer para exibirmos estes menus apenas quando estivermos logados? Simples, o </a:t>
            </a:r>
            <a:r>
              <a:rPr lang="pt-BR" dirty="0" err="1"/>
              <a:t>blade</a:t>
            </a:r>
            <a:r>
              <a:rPr lang="pt-BR" dirty="0"/>
              <a:t> têm duas diretivas para isto, uma para verificação de usuários autenticado: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1     </a:t>
            </a:r>
            <a:r>
              <a:rPr lang="pt-BR" dirty="0">
                <a:hlinkClick r:id="rId2"/>
              </a:rPr>
              <a:t>@</a:t>
            </a:r>
            <a:r>
              <a:rPr lang="pt-BR" dirty="0" err="1">
                <a:hlinkClick r:id="rId2"/>
              </a:rPr>
              <a:t>auth</a:t>
            </a:r>
            <a:endParaRPr lang="pt-BR" dirty="0">
              <a:hlinkClick r:id="rId2"/>
            </a:endParaRPr>
          </a:p>
          <a:p>
            <a:pPr lvl="0"/>
            <a:r>
              <a:rPr lang="pt-BR" dirty="0"/>
              <a:t>2</a:t>
            </a:r>
          </a:p>
          <a:p>
            <a:pPr lvl="0"/>
            <a:r>
              <a:rPr lang="pt-BR" dirty="0"/>
              <a:t>3     </a:t>
            </a:r>
            <a:r>
              <a:rPr lang="pt-BR" dirty="0">
                <a:hlinkClick r:id="rId3"/>
              </a:rPr>
              <a:t>@</a:t>
            </a:r>
            <a:r>
              <a:rPr lang="pt-BR" dirty="0" err="1">
                <a:hlinkClick r:id="rId3"/>
              </a:rPr>
              <a:t>endauth</a:t>
            </a:r>
            <a:endParaRPr lang="pt-BR" dirty="0">
              <a:hlinkClick r:id="rId3"/>
            </a:endParaRPr>
          </a:p>
          <a:p>
            <a:pPr lvl="0"/>
            <a:endParaRPr lang="pt-BR" dirty="0"/>
          </a:p>
          <a:p>
            <a:pPr lvl="0"/>
            <a:r>
              <a:rPr lang="pt-BR" dirty="0"/>
              <a:t>e uma para verificação de usuários não autenticados ou anônimos ou mesmo convidados: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1     </a:t>
            </a:r>
            <a:r>
              <a:rPr lang="pt-BR" dirty="0">
                <a:hlinkClick r:id="rId4"/>
              </a:rPr>
              <a:t>@</a:t>
            </a:r>
            <a:r>
              <a:rPr lang="pt-BR" dirty="0" err="1">
                <a:hlinkClick r:id="rId4"/>
              </a:rPr>
              <a:t>guest</a:t>
            </a:r>
            <a:endParaRPr lang="pt-BR" dirty="0">
              <a:hlinkClick r:id="rId4"/>
            </a:endParaRPr>
          </a:p>
          <a:p>
            <a:pPr lvl="0"/>
            <a:r>
              <a:rPr lang="pt-BR" dirty="0"/>
              <a:t>2</a:t>
            </a:r>
          </a:p>
          <a:p>
            <a:pPr lvl="0"/>
            <a:r>
              <a:rPr lang="pt-BR" dirty="0"/>
              <a:t>3     </a:t>
            </a:r>
            <a:r>
              <a:rPr lang="pt-BR" dirty="0">
                <a:hlinkClick r:id="rId5"/>
              </a:rPr>
              <a:t>@</a:t>
            </a:r>
            <a:r>
              <a:rPr lang="pt-BR" dirty="0" err="1">
                <a:hlinkClick r:id="rId5"/>
              </a:rPr>
              <a:t>endguest</a:t>
            </a:r>
            <a:endParaRPr lang="pt-BR" dirty="0">
              <a:hlinkClick r:id="rId5"/>
            </a:endParaRP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5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5582-8228-469A-9E9B-55D5939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B7C88-DE41-4279-B785-F7EC31B73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Agora vamos criar nossa autenticação para acesso ao nosso painel administrativo. O mais interessante é que o Laravel já vêm com praticamente tudo pronto para criarmos esta autenticação de forma rápida e produtiva.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Esta dinamização e coisas prontas são o essencial para que possamos levantar nosso controle para o acesso ao nosso painel.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Então vamos lá, vamos implementar a autenticação e conhecer alguns conceitos dentro do framework, além de criarmos o perfil do usuário logado e conhecer de quebra a relação 1 para 1 (1:1).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54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1898-D113-4937-BDE2-22D7CC7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Blade, controles para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990A5-8C99-411E-9FA1-AFDF4EF4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Ambas podem ter um senão, caso você necessite de um resultado default, se o usuário não está autenticado ou caso ele esteja autenticado. Veja:</a:t>
            </a:r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r>
              <a:rPr lang="pt-BR"/>
              <a:t>1     </a:t>
            </a:r>
            <a:r>
              <a:rPr lang="pt-BR">
                <a:hlinkClick r:id="rId2"/>
              </a:rPr>
              <a:t>@auth</a:t>
            </a:r>
          </a:p>
          <a:p>
            <a:pPr lvl="0"/>
            <a:r>
              <a:rPr lang="pt-BR"/>
              <a:t>2                        Usuário autenticado...</a:t>
            </a:r>
          </a:p>
          <a:p>
            <a:pPr lvl="0"/>
            <a:r>
              <a:rPr lang="pt-BR"/>
              <a:t>3     </a:t>
            </a:r>
            <a:r>
              <a:rPr lang="pt-BR">
                <a:hlinkClick r:id="rId3"/>
              </a:rPr>
              <a:t>@else</a:t>
            </a:r>
          </a:p>
          <a:p>
            <a:pPr lvl="0"/>
            <a:r>
              <a:rPr lang="pt-BR"/>
              <a:t>4               Usuário não  autenticado...</a:t>
            </a:r>
          </a:p>
          <a:p>
            <a:pPr lvl="0"/>
            <a:r>
              <a:rPr lang="pt-BR"/>
              <a:t>5     </a:t>
            </a:r>
            <a:r>
              <a:rPr lang="pt-BR">
                <a:hlinkClick r:id="rId4"/>
              </a:rPr>
              <a:t>@endauth</a:t>
            </a:r>
          </a:p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8768-846C-469D-BDA8-C00B97E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Blade, controles para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8BA96-CB39-472D-9D36-48E8D4EF7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1     </a:t>
            </a:r>
            <a:r>
              <a:rPr lang="pt-BR" dirty="0">
                <a:hlinkClick r:id="rId2"/>
              </a:rPr>
              <a:t>@</a:t>
            </a:r>
            <a:r>
              <a:rPr lang="pt-BR" dirty="0" err="1">
                <a:hlinkClick r:id="rId2"/>
              </a:rPr>
              <a:t>guest</a:t>
            </a:r>
            <a:endParaRPr lang="pt-BR" dirty="0">
              <a:hlinkClick r:id="rId2"/>
            </a:endParaRPr>
          </a:p>
          <a:p>
            <a:pPr lvl="0"/>
            <a:r>
              <a:rPr lang="pt-BR" dirty="0"/>
              <a:t>2            Usuário não  autenticado...</a:t>
            </a:r>
          </a:p>
          <a:p>
            <a:pPr lvl="0"/>
            <a:r>
              <a:rPr lang="pt-BR" dirty="0"/>
              <a:t>3     </a:t>
            </a:r>
            <a:r>
              <a:rPr lang="pt-BR" dirty="0">
                <a:hlinkClick r:id="rId3"/>
              </a:rPr>
              <a:t>@</a:t>
            </a:r>
            <a:r>
              <a:rPr lang="pt-BR" dirty="0" err="1">
                <a:hlinkClick r:id="rId3"/>
              </a:rPr>
              <a:t>else</a:t>
            </a:r>
            <a:endParaRPr lang="pt-BR" dirty="0">
              <a:hlinkClick r:id="rId3"/>
            </a:endParaRPr>
          </a:p>
          <a:p>
            <a:pPr lvl="0"/>
            <a:r>
              <a:rPr lang="pt-BR" dirty="0"/>
              <a:t>4                        Usuário autenticado...</a:t>
            </a:r>
          </a:p>
          <a:p>
            <a:pPr lvl="0"/>
            <a:r>
              <a:rPr lang="pt-BR" dirty="0"/>
              <a:t>5     </a:t>
            </a:r>
            <a:r>
              <a:rPr lang="pt-BR" dirty="0">
                <a:hlinkClick r:id="rId4"/>
              </a:rPr>
              <a:t>@</a:t>
            </a:r>
            <a:r>
              <a:rPr lang="pt-BR" dirty="0" err="1">
                <a:hlinkClick r:id="rId4"/>
              </a:rPr>
              <a:t>endguest</a:t>
            </a:r>
            <a:endParaRPr lang="pt-BR" dirty="0">
              <a:hlinkClick r:id="rId4"/>
            </a:endParaRP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7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C0EFA-7D5E-4ECF-89ED-5EA90006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Blade, controles para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B076E6-1CA7-4727-9A4F-A1D7153DE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Vamos usar  @</a:t>
            </a:r>
            <a:r>
              <a:rPr lang="pt-BR" dirty="0" err="1"/>
              <a:t>auth</a:t>
            </a:r>
            <a:r>
              <a:rPr lang="pt-BR" dirty="0"/>
              <a:t> em nosso menu, envolva o menu lá no </a:t>
            </a:r>
            <a:r>
              <a:rPr lang="pt-BR" dirty="0" err="1"/>
              <a:t>app.blade.php</a:t>
            </a:r>
            <a:r>
              <a:rPr lang="pt-BR" dirty="0"/>
              <a:t> como abaixo: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       </a:t>
            </a:r>
            <a:r>
              <a:rPr lang="pt-BR" dirty="0">
                <a:hlinkClick r:id="rId2"/>
              </a:rPr>
              <a:t>@</a:t>
            </a:r>
            <a:r>
              <a:rPr lang="pt-BR" dirty="0" err="1">
                <a:hlinkClick r:id="rId2"/>
              </a:rPr>
              <a:t>auth</a:t>
            </a:r>
            <a:endParaRPr lang="pt-BR" dirty="0">
              <a:hlinkClick r:id="rId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          &lt;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navbar-nav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         &lt;li  class="nav-item  active"&gt;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                             &lt;a  class="nav-link"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="{{  route('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posts.index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 }}"&gt;Posts&lt;/a&gt;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                   &lt;/li&gt;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                   &lt;li  class="nav-item  active"&gt;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                           &lt;a  class="nav-link"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="{{  route('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categories.index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 }}"&gt;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Categorias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&lt;/a&gt;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                 &lt;/li&gt;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        &lt;/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10     </a:t>
            </a:r>
            <a:r>
              <a:rPr lang="pt-BR" dirty="0">
                <a:hlinkClick r:id="rId3"/>
              </a:rPr>
              <a:t>@</a:t>
            </a:r>
            <a:r>
              <a:rPr lang="pt-BR" dirty="0" err="1">
                <a:hlinkClick r:id="rId3"/>
              </a:rPr>
              <a:t>endauth</a:t>
            </a:r>
            <a:endParaRPr lang="pt-BR" dirty="0">
              <a:hlinkClick r:id="rId3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Se voltar a tela de login e atualizar, você perceberá que nosso menu já não aparece mais entretanto se </a:t>
            </a:r>
            <a:r>
              <a:rPr lang="pt-BR" dirty="0" err="1"/>
              <a:t>logarmos</a:t>
            </a:r>
            <a:r>
              <a:rPr lang="pt-BR" dirty="0"/>
              <a:t> ele estará lá!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68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CF83-B1B2-4E0D-90C6-0CD71A7C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o usuário autenticado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BBCF2-2023-43F0-A765-F8678911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95" y="1637491"/>
            <a:ext cx="11363417" cy="486984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100" dirty="0"/>
              <a:t>Lembra, lá no </a:t>
            </a:r>
            <a:r>
              <a:rPr lang="pt-BR" sz="2100" dirty="0" err="1"/>
              <a:t>controller</a:t>
            </a:r>
            <a:r>
              <a:rPr lang="pt-BR" sz="2100" dirty="0"/>
              <a:t>, das postagens onde nós buscamos o usuário e criarmos a referência dele diretamente e que depois iríamos substituir pelo usuário logado? Então, vamos realizar esta alteração e verificar como podemos ter acesso aos dados do usuário que está autenticado/logado no momento.</a:t>
            </a:r>
          </a:p>
          <a:p>
            <a:pPr lvl="0"/>
            <a:r>
              <a:rPr lang="pt-BR" sz="2100" dirty="0"/>
              <a:t>Na verdade isso é tão simples quanto adicionar o controle do tópico anterior. Primeiramente vamos mão na massa, lá no </a:t>
            </a:r>
            <a:r>
              <a:rPr lang="pt-BR" sz="2100" dirty="0" err="1"/>
              <a:t>PostController</a:t>
            </a:r>
            <a:r>
              <a:rPr lang="pt-BR" sz="2100" dirty="0"/>
              <a:t> a linha no método store que está assim:</a:t>
            </a:r>
          </a:p>
          <a:p>
            <a:pPr lvl="0"/>
            <a:endParaRPr lang="pt-BR" dirty="0"/>
          </a:p>
          <a:p>
            <a:pPr lvl="0"/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$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find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Ficará assim:      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$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()-&gt;</a:t>
            </a:r>
            <a:r>
              <a:rPr lang="pt-BR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/>
            <a:endParaRPr lang="pt-BR" dirty="0"/>
          </a:p>
          <a:p>
            <a:pPr lvl="0"/>
            <a:r>
              <a:rPr lang="pt-BR" sz="2300" dirty="0"/>
              <a:t>A função </a:t>
            </a:r>
            <a:r>
              <a:rPr lang="pt-BR" sz="2300" dirty="0" err="1"/>
              <a:t>helper</a:t>
            </a:r>
            <a:r>
              <a:rPr lang="pt-BR" sz="2300" dirty="0"/>
              <a:t> </a:t>
            </a:r>
            <a:r>
              <a:rPr lang="pt-BR" sz="2300" dirty="0" err="1"/>
              <a:t>auth</a:t>
            </a:r>
            <a:r>
              <a:rPr lang="pt-BR" sz="2300" dirty="0"/>
              <a:t>() retornará uma instância do gerenciador de sessão do pacote de </a:t>
            </a:r>
            <a:r>
              <a:rPr lang="pt-BR" sz="2300" dirty="0" err="1"/>
              <a:t>auth</a:t>
            </a:r>
            <a:r>
              <a:rPr lang="pt-BR" sz="2300" dirty="0"/>
              <a:t> do Laravel, e por meio do método </a:t>
            </a:r>
            <a:r>
              <a:rPr lang="pt-BR" sz="2300" dirty="0" err="1"/>
              <a:t>user</a:t>
            </a:r>
            <a:r>
              <a:rPr lang="pt-BR" sz="2300" dirty="0"/>
              <a:t>() teremos acesso ao objeto do usuário logado, onde poderemos acessar diversas informações do mesmo bem como as ligações e relações via </a:t>
            </a:r>
            <a:r>
              <a:rPr lang="pt-BR" sz="2300" dirty="0" err="1"/>
              <a:t>model</a:t>
            </a:r>
            <a:r>
              <a:rPr lang="pt-BR" sz="2300" dirty="0"/>
              <a:t> deste. Essa simples alteração já adicionará os posts criados para o usuário que está autenticado.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49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E4B2E-E69B-4E90-9DAA-CA09BFF1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o usuário autenticado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BA20CC-B0E0-4A5F-985A-092107A26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Caso queira exibir lá na </a:t>
            </a:r>
            <a:r>
              <a:rPr lang="pt-BR" dirty="0" err="1"/>
              <a:t>view</a:t>
            </a:r>
            <a:r>
              <a:rPr lang="pt-BR" dirty="0"/>
              <a:t> do layout o nome do usuário autenticado é bem simples também, veja o trecho e depois a </a:t>
            </a:r>
            <a:r>
              <a:rPr lang="pt-BR" dirty="0" err="1"/>
              <a:t>view</a:t>
            </a:r>
            <a:r>
              <a:rPr lang="pt-BR" dirty="0"/>
              <a:t> completa e atualizada:</a:t>
            </a:r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resources/views/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layotus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app.blade.php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Trecho adicionado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nav</a:t>
            </a:r>
            <a:r>
              <a:rPr lang="pt-BR" dirty="0"/>
              <a:t>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                   &lt;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div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float-right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"&gt;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                   &lt;strong&gt;{{auth()-&gt;user()-&gt;name}}&lt;/strong&gt;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                   &lt;/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div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endauth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12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3F65-13A2-4FA7-B7EC-C1149C91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Relação 1:1 (Autor e Perfil)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6295F-E31B-489B-B9CB-9A1DA97C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495" y="1757779"/>
            <a:ext cx="11363417" cy="5100221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pt-BR" dirty="0"/>
              <a:t>Primeiramente vamos criar nosso </a:t>
            </a:r>
            <a:r>
              <a:rPr lang="pt-BR" dirty="0" err="1"/>
              <a:t>model</a:t>
            </a:r>
            <a:r>
              <a:rPr lang="pt-BR" dirty="0"/>
              <a:t> e todo o aparato de uma vez só! Execute o comando abaixo em seu terminal e na raiz do projeto:</a:t>
            </a:r>
          </a:p>
          <a:p>
            <a:pPr lvl="0">
              <a:lnSpc>
                <a:spcPct val="120000"/>
              </a:lnSpc>
            </a:pPr>
            <a:r>
              <a:rPr lang="pt-BR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sz="3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r>
              <a:rPr lang="pt-BR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sz="3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artisan</a:t>
            </a:r>
            <a:r>
              <a:rPr lang="pt-BR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make:model</a:t>
            </a:r>
            <a:r>
              <a:rPr lang="pt-BR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 -m  -c</a:t>
            </a:r>
          </a:p>
          <a:p>
            <a:pPr lvl="0">
              <a:lnSpc>
                <a:spcPct val="120000"/>
              </a:lnSpc>
            </a:pPr>
            <a:r>
              <a:rPr lang="pt-BR" dirty="0"/>
              <a:t>Não esqueça de mover seu </a:t>
            </a:r>
            <a:r>
              <a:rPr lang="pt-BR" dirty="0" err="1"/>
              <a:t>controller</a:t>
            </a:r>
            <a:r>
              <a:rPr lang="pt-BR" dirty="0"/>
              <a:t> para a pasta Admin e corrigir o </a:t>
            </a:r>
            <a:r>
              <a:rPr lang="pt-BR" dirty="0" err="1"/>
              <a:t>namespace</a:t>
            </a:r>
            <a:r>
              <a:rPr lang="pt-BR" dirty="0"/>
              <a:t>. O conteúdo do </a:t>
            </a:r>
            <a:r>
              <a:rPr lang="pt-BR" dirty="0" err="1"/>
              <a:t>controller</a:t>
            </a:r>
            <a:r>
              <a:rPr lang="pt-BR" dirty="0"/>
              <a:t> gerado está abaixo:</a:t>
            </a:r>
          </a:p>
          <a:p>
            <a:pPr lvl="0">
              <a:lnSpc>
                <a:spcPct val="120000"/>
              </a:lnSpc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&lt;?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App\Http\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\Admin;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use   Illuminate\Http\Request;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use   App\Http\Controllers\Controller;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class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ProfileController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extends Controller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              //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    }</a:t>
            </a:r>
          </a:p>
        </p:txBody>
      </p:sp>
    </p:spTree>
    <p:extLst>
      <p:ext uri="{BB962C8B-B14F-4D97-AF65-F5344CB8AC3E}">
        <p14:creationId xmlns:p14="http://schemas.microsoft.com/office/powerpoint/2010/main" val="163956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CA3F-3ED8-41F8-82A2-808B37B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Relação 1:1 (Autor e Perfil)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A5373-3A4C-4824-9DEE-48C852B4B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Não gerei ele como recurso pois vamos precisar só do método para exibição do </a:t>
            </a:r>
            <a:r>
              <a:rPr lang="pt-BR" dirty="0" err="1"/>
              <a:t>form</a:t>
            </a:r>
            <a:r>
              <a:rPr lang="pt-BR" dirty="0"/>
              <a:t> do perfil e um para atualização do perfil.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Mas, primeiro vamos lá na nossa </a:t>
            </a:r>
            <a:r>
              <a:rPr lang="pt-BR" dirty="0" err="1"/>
              <a:t>migration</a:t>
            </a:r>
            <a:r>
              <a:rPr lang="pt-BR" dirty="0"/>
              <a:t> para criarmos nossa tabela. Abra o seu arquivo de </a:t>
            </a:r>
            <a:r>
              <a:rPr lang="pt-BR" dirty="0" err="1"/>
              <a:t>migration</a:t>
            </a:r>
            <a:r>
              <a:rPr lang="pt-BR" dirty="0"/>
              <a:t>, no meu caso *_create_profiles_table.php, e adicione o conteúdo do método </a:t>
            </a:r>
            <a:r>
              <a:rPr lang="pt-BR" dirty="0" err="1"/>
              <a:t>up</a:t>
            </a:r>
            <a:r>
              <a:rPr lang="pt-BR" dirty="0"/>
              <a:t> abaixo: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bigIncrements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('id');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unsignedBigInteger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user_id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('avatar')-&gt;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about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$table-&gt;string('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facebook_link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instagram_link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site_link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timestamps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     $table-&gt;foreign('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')-&gt;references('id')-&gt;on('users');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632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AEBF-8836-4814-8439-9078FCEC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Relação 1:1 (Autor e Perfil)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64F69-8898-4C1A-A979-927EBFDD9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Após isso, basta executar a </a:t>
            </a:r>
            <a:r>
              <a:rPr lang="pt-BR" dirty="0" err="1"/>
              <a:t>migration</a:t>
            </a:r>
            <a:r>
              <a:rPr lang="pt-BR" dirty="0"/>
              <a:t> com o comando já conhecido: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artisan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migrate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209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AFC8E-2393-457D-B5DD-79D96A8F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Relação 1:1 (Autor e Perfil)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B8635-3E04-4D28-A340-0E671E49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Perceba que a  tabela profiles recebe a  referência do usuário  ao qual pertencerá. Coloquei praticamente todos os campos como </a:t>
            </a:r>
            <a:r>
              <a:rPr lang="pt-BR" dirty="0" err="1"/>
              <a:t>nullable</a:t>
            </a:r>
            <a:r>
              <a:rPr lang="pt-BR" dirty="0"/>
              <a:t>, para que o usuário possa ter o perfil sem necessitar no primeiro momento de ter as informações completas nele. Obrigatoriamente mesmo, somente a referência </a:t>
            </a:r>
            <a:r>
              <a:rPr lang="pt-BR" dirty="0" err="1"/>
              <a:t>user_id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Nesta tabela também teremos alguns links de redes sociais.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Agora vamos partir para as relações.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23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6DCD8-8CD8-4169-BE4E-AFAFBFBF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81F0D-F4A3-4149-A3F3-2F12FF22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O método para mapeamento da relação 1 para 1 é bem simples, o dono da relação, neste caso </a:t>
            </a:r>
            <a:r>
              <a:rPr lang="pt-BR" dirty="0" err="1"/>
              <a:t>User</a:t>
            </a:r>
            <a:r>
              <a:rPr lang="pt-BR" dirty="0"/>
              <a:t> terá a definição chamando o método </a:t>
            </a:r>
            <a:r>
              <a:rPr lang="pt-BR" dirty="0" err="1"/>
              <a:t>hasOne</a:t>
            </a:r>
            <a:r>
              <a:rPr lang="pt-BR" dirty="0"/>
              <a:t> (Têm ou Possui Um) já o inverso, Profile, terá o método, que já vimos, o </a:t>
            </a:r>
            <a:r>
              <a:rPr lang="pt-BR" dirty="0" err="1"/>
              <a:t>belongsTo</a:t>
            </a:r>
            <a:r>
              <a:rPr lang="pt-BR" dirty="0"/>
              <a:t> (Pertence a).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Lá no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 adicione o seguinte método: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profile()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{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return 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hasOne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(Profile::class);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}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9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EDA9-01CA-4FE9-89D0-A65655AF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0A3A3D-96B0-423C-B801-223000DED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Primeiramente vamos instalar o pacote UI, o Laravel UI. Este pacote vai adicionar para nós a possibilidade de manipulação dos </a:t>
            </a:r>
            <a:r>
              <a:rPr lang="pt-BR" dirty="0" err="1"/>
              <a:t>assets</a:t>
            </a:r>
            <a:r>
              <a:rPr lang="pt-BR" dirty="0"/>
              <a:t> do </a:t>
            </a:r>
            <a:r>
              <a:rPr lang="pt-BR" dirty="0" err="1"/>
              <a:t>frontend</a:t>
            </a:r>
            <a:r>
              <a:rPr lang="pt-BR" dirty="0"/>
              <a:t> e também vai nos permitir a geração das </a:t>
            </a:r>
            <a:r>
              <a:rPr lang="pt-BR" dirty="0" err="1"/>
              <a:t>views</a:t>
            </a:r>
            <a:r>
              <a:rPr lang="pt-BR" dirty="0"/>
              <a:t> de login, resete de senha, registro de usuário e adicionará as rotas necessárias para este processo via comandos no </a:t>
            </a:r>
            <a:r>
              <a:rPr lang="pt-BR" dirty="0" err="1"/>
              <a:t>artisan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Para instalarmos basta executarmos na raiz do projeto o comando abaixo: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composer require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laravel/ui:1.*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“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6722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DB460-C9FC-47CD-BD65-6E97B882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64F0B-7341-4E97-9BF6-762CEE8B7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e lá no </a:t>
            </a:r>
            <a:r>
              <a:rPr lang="pt-BR" dirty="0" err="1"/>
              <a:t>model</a:t>
            </a:r>
            <a:r>
              <a:rPr lang="pt-BR" dirty="0"/>
              <a:t> profile, adicione: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{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return  $this-&gt;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belongsTo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(User::class);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}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523E-FC93-4BDE-A6A9-C0714286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FEDAA-1D38-4192-9473-3E7DBF1E2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Agora precisamos criar os métodos do nosso controller e depois adicionar as rotas para acesso. Vamos ao controller primeiramente.</a:t>
            </a:r>
          </a:p>
          <a:p>
            <a:pPr lvl="0"/>
            <a:endParaRPr lang="pt-BR"/>
          </a:p>
          <a:p>
            <a:pPr lvl="0"/>
            <a:r>
              <a:rPr lang="pt-BR"/>
              <a:t>Nosso controller terá apenas dois métodos, um método index e outro update. O método index exibirá um form com os dados do usuário logado e seu perfil e o update será para atualizarmos o perfil deste usuário.</a:t>
            </a:r>
          </a:p>
        </p:txBody>
      </p:sp>
    </p:spTree>
    <p:extLst>
      <p:ext uri="{BB962C8B-B14F-4D97-AF65-F5344CB8AC3E}">
        <p14:creationId xmlns:p14="http://schemas.microsoft.com/office/powerpoint/2010/main" val="4123481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F9816-E4A7-4F48-BBC9-57DBE9A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BD5DB-A043-4A0D-B92C-736614BAD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O método index é mais simples então vamos primeiro a ele: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index()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          if(!$user-&gt;profile()-&gt;count())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              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-&gt;profile()-&gt;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        }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        return view('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profile.index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 compact('user'));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}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227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7833B-75B9-40FA-9A6E-1DFF358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A676B-44AC-4F9E-98D1-48129EA3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Recupero o usuário da sessão, como já conhecemos, verifico se ele possui um profile chamando o método da ligação e depois chamando o método </a:t>
            </a:r>
            <a:r>
              <a:rPr lang="pt-BR" dirty="0" err="1"/>
              <a:t>count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Este método vai retornar o valor 0 caso o usuário não tenha um perfil criado, ao negar este zero o PHP irá comparar e retornará </a:t>
            </a:r>
            <a:r>
              <a:rPr lang="pt-BR" dirty="0" err="1"/>
              <a:t>true</a:t>
            </a:r>
            <a:r>
              <a:rPr lang="pt-BR" dirty="0"/>
              <a:t>, fazendo com que entremos na condição onde simplesmente criamos um perfil sem </a:t>
            </a:r>
            <a:r>
              <a:rPr lang="pt-BR" dirty="0" err="1"/>
              <a:t>nehum</a:t>
            </a:r>
            <a:r>
              <a:rPr lang="pt-BR" dirty="0"/>
              <a:t> dado, apenas a referência do usuário será adicionada pelo </a:t>
            </a:r>
            <a:r>
              <a:rPr lang="pt-BR" dirty="0" err="1"/>
              <a:t>model</a:t>
            </a:r>
            <a:r>
              <a:rPr lang="pt-BR" dirty="0"/>
              <a:t> e chamar o </a:t>
            </a:r>
            <a:r>
              <a:rPr lang="pt-BR" dirty="0" err="1"/>
              <a:t>create</a:t>
            </a:r>
            <a:r>
              <a:rPr lang="pt-BR" dirty="0"/>
              <a:t>, já basta para termos um perfil para este usuário.</a:t>
            </a:r>
          </a:p>
        </p:txBody>
      </p:sp>
    </p:spTree>
    <p:extLst>
      <p:ext uri="{BB962C8B-B14F-4D97-AF65-F5344CB8AC3E}">
        <p14:creationId xmlns:p14="http://schemas.microsoft.com/office/powerpoint/2010/main" val="281385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7455-8731-4D16-ADA3-23C99FF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CDAF-BC88-4A7E-9C99-434666B4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Logo abaixo, chamo nossa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index.blade.php</a:t>
            </a:r>
            <a:r>
              <a:rPr lang="pt-BR" dirty="0"/>
              <a:t> mandando este usuário logado na sessão para ela. Veja 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PS.: Crie a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index.blade.php</a:t>
            </a:r>
            <a:r>
              <a:rPr lang="pt-BR" dirty="0"/>
              <a:t> dentro da pastas </a:t>
            </a:r>
            <a:r>
              <a:rPr lang="pt-BR" dirty="0" err="1"/>
              <a:t>views</a:t>
            </a:r>
            <a:r>
              <a:rPr lang="pt-BR" dirty="0"/>
              <a:t> na pasta profile que também precisa ser criada.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     </a:t>
            </a:r>
            <a:r>
              <a:rPr lang="pt-BR" dirty="0">
                <a:hlinkClick r:id="rId2"/>
              </a:rPr>
              <a:t>@</a:t>
            </a:r>
            <a:r>
              <a:rPr lang="pt-BR" dirty="0" err="1">
                <a:hlinkClick r:id="rId2"/>
              </a:rPr>
              <a:t>extends</a:t>
            </a:r>
            <a:r>
              <a:rPr lang="pt-BR" dirty="0">
                <a:hlinkClick r:id="rId2"/>
              </a:rPr>
              <a:t>('</a:t>
            </a:r>
            <a:r>
              <a:rPr lang="pt-BR" dirty="0" err="1">
                <a:hlinkClick r:id="rId2"/>
              </a:rPr>
              <a:t>layouts.app</a:t>
            </a:r>
            <a:r>
              <a:rPr lang="pt-BR" dirty="0">
                <a:hlinkClick r:id="rId2"/>
              </a:rPr>
              <a:t>')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     </a:t>
            </a:r>
            <a:r>
              <a:rPr lang="pt-BR" dirty="0">
                <a:hlinkClick r:id="rId3"/>
              </a:rPr>
              <a:t>@</a:t>
            </a:r>
            <a:r>
              <a:rPr lang="pt-BR" dirty="0" err="1">
                <a:hlinkClick r:id="rId3"/>
              </a:rPr>
              <a:t>section</a:t>
            </a:r>
            <a:r>
              <a:rPr lang="pt-BR" dirty="0">
                <a:hlinkClick r:id="rId3"/>
              </a:rPr>
              <a:t>('</a:t>
            </a:r>
            <a:r>
              <a:rPr lang="pt-BR" dirty="0" err="1">
                <a:hlinkClick r:id="rId3"/>
              </a:rPr>
              <a:t>content</a:t>
            </a:r>
            <a:r>
              <a:rPr lang="pt-BR" dirty="0">
                <a:hlinkClick r:id="rId3"/>
              </a:rPr>
              <a:t>')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               &lt;form  action="{{route('</a:t>
            </a:r>
            <a:r>
              <a:rPr lang="en-US" dirty="0" err="1"/>
              <a:t>profile.update</a:t>
            </a:r>
            <a:r>
              <a:rPr lang="en-US" dirty="0"/>
              <a:t>')}}"  method="post"&gt;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6                        </a:t>
            </a:r>
            <a:r>
              <a:rPr lang="pt-BR" dirty="0">
                <a:hlinkClick r:id="rId4"/>
              </a:rPr>
              <a:t>@</a:t>
            </a:r>
            <a:r>
              <a:rPr lang="pt-BR" dirty="0" err="1">
                <a:hlinkClick r:id="rId4"/>
              </a:rPr>
              <a:t>csrf</a:t>
            </a:r>
            <a:endParaRPr lang="pt-BR" dirty="0">
              <a:hlinkClick r:id="rId4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7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8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9                                  &lt;</a:t>
            </a:r>
            <a:r>
              <a:rPr lang="pt-BR" dirty="0" err="1"/>
              <a:t>label</a:t>
            </a:r>
            <a:r>
              <a:rPr lang="pt-BR" dirty="0"/>
              <a:t>&gt;Nome&lt;/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10                                  &lt;input  type="text"  name="user[name]"  class="form-control"  value="{{$user\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11     -&gt;</a:t>
            </a:r>
            <a:r>
              <a:rPr lang="pt-BR" dirty="0" err="1"/>
              <a:t>name</a:t>
            </a:r>
            <a:r>
              <a:rPr lang="pt-BR" dirty="0"/>
              <a:t>}}"&gt;</a:t>
            </a:r>
          </a:p>
        </p:txBody>
      </p:sp>
    </p:spTree>
    <p:extLst>
      <p:ext uri="{BB962C8B-B14F-4D97-AF65-F5344CB8AC3E}">
        <p14:creationId xmlns:p14="http://schemas.microsoft.com/office/powerpoint/2010/main" val="390774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7455-8731-4D16-ADA3-23C99FF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CDAF-BC88-4A7E-9C99-434666B4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/>
              <a:t>12                        </a:t>
            </a: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13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14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15                                  &lt;</a:t>
            </a:r>
            <a:r>
              <a:rPr lang="pt-BR" dirty="0" err="1"/>
              <a:t>label</a:t>
            </a:r>
            <a:r>
              <a:rPr lang="pt-BR" dirty="0"/>
              <a:t>&gt;E-mail&lt;/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16                                  &lt;input  type="text"  name="user[email]"  class="form-control"  value="{{$use\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17     r-&gt;</a:t>
            </a:r>
            <a:r>
              <a:rPr lang="pt-BR" dirty="0" err="1"/>
              <a:t>email</a:t>
            </a:r>
            <a:r>
              <a:rPr lang="pt-BR" dirty="0"/>
              <a:t>}}"&gt;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18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19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20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21                                  &lt;</a:t>
            </a:r>
            <a:r>
              <a:rPr lang="pt-BR" dirty="0" err="1"/>
              <a:t>label</a:t>
            </a:r>
            <a:r>
              <a:rPr lang="pt-BR" dirty="0"/>
              <a:t>&gt;Senha&lt;/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22                                  &lt;input  type="password"  name="user[password]"  class="form-control"  </a:t>
            </a:r>
            <a:r>
              <a:rPr lang="en-US" dirty="0" err="1"/>
              <a:t>placeh</a:t>
            </a:r>
            <a:r>
              <a:rPr lang="en-US" dirty="0"/>
              <a:t>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23     </a:t>
            </a:r>
            <a:r>
              <a:rPr lang="pt-BR" dirty="0" err="1"/>
              <a:t>older</a:t>
            </a:r>
            <a:r>
              <a:rPr lang="pt-BR" dirty="0"/>
              <a:t>="Se  deseja atualizar  sua   senha </a:t>
            </a:r>
            <a:r>
              <a:rPr lang="pt-BR" dirty="0" err="1"/>
              <a:t>digitie</a:t>
            </a:r>
            <a:r>
              <a:rPr lang="pt-BR" dirty="0"/>
              <a:t>  aqui a  senha nova..."&gt;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24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25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26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9499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7455-8731-4D16-ADA3-23C99FF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CDAF-BC88-4A7E-9C99-434666B4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27                                  &lt;</a:t>
            </a:r>
            <a:r>
              <a:rPr lang="pt-BR" dirty="0" err="1"/>
              <a:t>label</a:t>
            </a:r>
            <a:r>
              <a:rPr lang="pt-BR" dirty="0"/>
              <a:t>&gt;Sobre&lt;/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28                                  &lt;</a:t>
            </a:r>
            <a:r>
              <a:rPr lang="en-US" dirty="0" err="1"/>
              <a:t>textarea</a:t>
            </a:r>
            <a:r>
              <a:rPr lang="en-US" dirty="0"/>
              <a:t>  name="profile[about]"  id=""  cols="30"  rows="10"  class="form-co\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29     </a:t>
            </a:r>
            <a:r>
              <a:rPr lang="pt-BR" dirty="0" err="1"/>
              <a:t>ntrol</a:t>
            </a:r>
            <a:r>
              <a:rPr lang="pt-BR" dirty="0"/>
              <a:t>"&gt;{{$</a:t>
            </a:r>
            <a:r>
              <a:rPr lang="pt-BR" dirty="0" err="1"/>
              <a:t>user</a:t>
            </a:r>
            <a:r>
              <a:rPr lang="pt-BR" dirty="0"/>
              <a:t>-&gt;profile-&gt;</a:t>
            </a:r>
            <a:r>
              <a:rPr lang="pt-BR" dirty="0" err="1"/>
              <a:t>about</a:t>
            </a:r>
            <a:r>
              <a:rPr lang="pt-BR" dirty="0"/>
              <a:t>}}&lt;/</a:t>
            </a:r>
            <a:r>
              <a:rPr lang="pt-BR" dirty="0" err="1"/>
              <a:t>textarea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30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31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33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34                                  &lt;</a:t>
            </a:r>
            <a:r>
              <a:rPr lang="pt-BR" dirty="0" err="1"/>
              <a:t>label</a:t>
            </a:r>
            <a:r>
              <a:rPr lang="pt-BR" dirty="0"/>
              <a:t>&gt;Facebook&lt;/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35                                  &lt;input  type="</a:t>
            </a:r>
            <a:r>
              <a:rPr lang="en-US" dirty="0" err="1"/>
              <a:t>url</a:t>
            </a:r>
            <a:r>
              <a:rPr lang="en-US" dirty="0"/>
              <a:t>"  name="profile[</a:t>
            </a:r>
            <a:r>
              <a:rPr lang="en-US" dirty="0" err="1"/>
              <a:t>facebook_link</a:t>
            </a:r>
            <a:r>
              <a:rPr lang="en-US" dirty="0"/>
              <a:t>]"  class="form-control"  </a:t>
            </a:r>
            <a:r>
              <a:rPr lang="en-US" dirty="0" err="1"/>
              <a:t>val</a:t>
            </a:r>
            <a:r>
              <a:rPr lang="en-US" dirty="0"/>
              <a:t>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36     </a:t>
            </a:r>
            <a:r>
              <a:rPr lang="pt-BR" dirty="0" err="1"/>
              <a:t>ue</a:t>
            </a:r>
            <a:r>
              <a:rPr lang="pt-BR" dirty="0"/>
              <a:t>="{{$</a:t>
            </a:r>
            <a:r>
              <a:rPr lang="pt-BR" dirty="0" err="1"/>
              <a:t>user</a:t>
            </a:r>
            <a:r>
              <a:rPr lang="pt-BR" dirty="0"/>
              <a:t>-&gt;profile-&gt;</a:t>
            </a:r>
            <a:r>
              <a:rPr lang="pt-BR" dirty="0" err="1"/>
              <a:t>facebook_link</a:t>
            </a:r>
            <a:r>
              <a:rPr lang="pt-BR" dirty="0"/>
              <a:t>}}"&gt;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37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38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39                                  &lt;</a:t>
            </a:r>
            <a:r>
              <a:rPr lang="pt-BR" dirty="0" err="1"/>
              <a:t>label</a:t>
            </a:r>
            <a:r>
              <a:rPr lang="pt-BR" dirty="0"/>
              <a:t>&gt;Instagram&lt;/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40                                  &lt;input  type="</a:t>
            </a:r>
            <a:r>
              <a:rPr lang="en-US" dirty="0" err="1"/>
              <a:t>url</a:t>
            </a:r>
            <a:r>
              <a:rPr lang="en-US" dirty="0"/>
              <a:t>"  name="profile[</a:t>
            </a:r>
            <a:r>
              <a:rPr lang="en-US" dirty="0" err="1"/>
              <a:t>instagram_link</a:t>
            </a:r>
            <a:r>
              <a:rPr lang="en-US" dirty="0"/>
              <a:t>]"  class="form-control"  </a:t>
            </a:r>
            <a:r>
              <a:rPr lang="en-US" dirty="0" err="1"/>
              <a:t>va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92238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7455-8731-4D16-ADA3-23C99FF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ECDAF-BC88-4A7E-9C99-434666B41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/>
              <a:t>41     </a:t>
            </a:r>
            <a:r>
              <a:rPr lang="pt-BR" dirty="0" err="1"/>
              <a:t>lue</a:t>
            </a:r>
            <a:r>
              <a:rPr lang="pt-BR" dirty="0"/>
              <a:t>="{{$</a:t>
            </a:r>
            <a:r>
              <a:rPr lang="pt-BR" dirty="0" err="1"/>
              <a:t>user</a:t>
            </a:r>
            <a:r>
              <a:rPr lang="pt-BR" dirty="0"/>
              <a:t>-&gt;profile-&gt;</a:t>
            </a:r>
            <a:r>
              <a:rPr lang="pt-BR" dirty="0" err="1"/>
              <a:t>instagram_link</a:t>
            </a:r>
            <a:r>
              <a:rPr lang="pt-BR" dirty="0"/>
              <a:t>}}"&gt;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42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43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44                                  &lt;</a:t>
            </a:r>
            <a:r>
              <a:rPr lang="pt-BR" dirty="0" err="1"/>
              <a:t>label</a:t>
            </a:r>
            <a:r>
              <a:rPr lang="pt-BR" dirty="0"/>
              <a:t>&gt;Site&lt;/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45                                  &lt;input  type="</a:t>
            </a:r>
            <a:r>
              <a:rPr lang="en-US" dirty="0" err="1"/>
              <a:t>url</a:t>
            </a:r>
            <a:r>
              <a:rPr lang="en-US" dirty="0"/>
              <a:t>"  name="profile[</a:t>
            </a:r>
            <a:r>
              <a:rPr lang="en-US" dirty="0" err="1"/>
              <a:t>site_link</a:t>
            </a:r>
            <a:r>
              <a:rPr lang="en-US" dirty="0"/>
              <a:t>]"  class="form-control"  value="\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46     {{$</a:t>
            </a:r>
            <a:r>
              <a:rPr lang="pt-BR" dirty="0" err="1"/>
              <a:t>user</a:t>
            </a:r>
            <a:r>
              <a:rPr lang="pt-BR" dirty="0"/>
              <a:t>-&gt;profile-&gt;</a:t>
            </a:r>
            <a:r>
              <a:rPr lang="pt-BR" dirty="0" err="1"/>
              <a:t>site_link</a:t>
            </a:r>
            <a:r>
              <a:rPr lang="pt-BR" dirty="0"/>
              <a:t>}}"&gt;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47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48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49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50                        &lt;</a:t>
            </a:r>
            <a:r>
              <a:rPr lang="pt-BR" dirty="0" err="1"/>
              <a:t>div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form-group</a:t>
            </a:r>
            <a:r>
              <a:rPr lang="pt-BR" dirty="0"/>
              <a:t>"&gt;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51                                  &lt;</a:t>
            </a:r>
            <a:r>
              <a:rPr lang="pt-BR" dirty="0" err="1"/>
              <a:t>button</a:t>
            </a:r>
            <a:r>
              <a:rPr lang="pt-BR" dirty="0"/>
              <a:t>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  </a:t>
            </a:r>
            <a:r>
              <a:rPr lang="pt-BR" dirty="0" err="1"/>
              <a:t>btn-lg</a:t>
            </a:r>
            <a:r>
              <a:rPr lang="pt-BR" dirty="0"/>
              <a:t> </a:t>
            </a:r>
            <a:r>
              <a:rPr lang="pt-BR" dirty="0" err="1"/>
              <a:t>btn-success</a:t>
            </a:r>
            <a:r>
              <a:rPr lang="pt-BR" dirty="0"/>
              <a:t>"&gt;Atualizar  Meu Perfil&lt;/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52                    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53           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54     </a:t>
            </a:r>
            <a:r>
              <a:rPr lang="pt-BR" dirty="0">
                <a:hlinkClick r:id="rId2"/>
              </a:rPr>
              <a:t>@</a:t>
            </a:r>
            <a:r>
              <a:rPr lang="pt-BR" dirty="0" err="1">
                <a:hlinkClick r:id="rId2"/>
              </a:rPr>
              <a:t>endsection</a:t>
            </a:r>
            <a:endParaRPr lang="pt-BR" dirty="0">
              <a:hlinkClick r:id="rId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08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CE24-5D60-490C-B125-727BD088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7EE83-E05C-472A-891A-4E1B369E6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/>
              <a:t>Temos três campos para os dados do usuário: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email</a:t>
            </a:r>
            <a:r>
              <a:rPr lang="pt-BR" dirty="0"/>
              <a:t> e </a:t>
            </a:r>
            <a:r>
              <a:rPr lang="pt-BR" dirty="0" err="1"/>
              <a:t>password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E para o perfil chamo os campos: </a:t>
            </a:r>
            <a:r>
              <a:rPr lang="pt-BR" dirty="0" err="1"/>
              <a:t>about</a:t>
            </a:r>
            <a:r>
              <a:rPr lang="pt-BR" dirty="0"/>
              <a:t>, </a:t>
            </a:r>
            <a:r>
              <a:rPr lang="pt-BR" dirty="0" err="1"/>
              <a:t>facebook_link</a:t>
            </a:r>
            <a:r>
              <a:rPr lang="pt-BR" dirty="0"/>
              <a:t>, </a:t>
            </a:r>
            <a:r>
              <a:rPr lang="pt-BR" dirty="0" err="1"/>
              <a:t>instagram_link</a:t>
            </a:r>
            <a:r>
              <a:rPr lang="pt-BR" dirty="0"/>
              <a:t> e </a:t>
            </a:r>
            <a:r>
              <a:rPr lang="pt-BR" dirty="0" err="1"/>
              <a:t>site_link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Perceba que usei uma notação de </a:t>
            </a:r>
            <a:r>
              <a:rPr lang="pt-BR" dirty="0" err="1"/>
              <a:t>array</a:t>
            </a:r>
            <a:r>
              <a:rPr lang="pt-BR" dirty="0"/>
              <a:t> nos nomes dos inputs, colocando os campos de </a:t>
            </a:r>
            <a:r>
              <a:rPr lang="pt-BR" dirty="0" err="1"/>
              <a:t>user</a:t>
            </a:r>
            <a:r>
              <a:rPr lang="pt-BR" dirty="0"/>
              <a:t>, da seguinte maneira:</a:t>
            </a:r>
          </a:p>
          <a:p>
            <a:pPr lvl="0"/>
            <a:endParaRPr lang="pt-BR" dirty="0"/>
          </a:p>
          <a:p>
            <a:pPr lvl="0"/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E de profile: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about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facebook_link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instagram_link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profile[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site_link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38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EC9D-12AA-4F3D-8878-B6FFBA86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0F51FF-567B-4583-9F80-7820F636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Quando eu recuperar o campo user e o campo profile lá na request, já terei um array com os campos informados e seus valores de forma simples e direta, no update você vai entender melhor essa necessidade.</a:t>
            </a:r>
          </a:p>
          <a:p>
            <a:pPr lvl="0"/>
            <a:endParaRPr lang="pt-BR"/>
          </a:p>
          <a:p>
            <a:pPr lvl="0"/>
            <a:r>
              <a:rPr lang="pt-BR"/>
              <a:t>Para o campo de senha, não exibir a senha para só atualizarmos a mesma caso o usuário preecha algum valor no campo, basta lê o atributo placeholder do campo de senha do formulário.</a:t>
            </a:r>
          </a:p>
        </p:txBody>
      </p:sp>
    </p:spTree>
    <p:extLst>
      <p:ext uri="{BB962C8B-B14F-4D97-AF65-F5344CB8AC3E}">
        <p14:creationId xmlns:p14="http://schemas.microsoft.com/office/powerpoint/2010/main" val="103522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13380-ADD6-4A67-8946-222445F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34EC4D-83AF-476F-AA13-8A765390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Com pacote instalado poderemos executar o comando abaixo, para gerarmos nossas </a:t>
            </a:r>
            <a:r>
              <a:rPr lang="pt-BR" dirty="0" err="1"/>
              <a:t>views</a:t>
            </a:r>
            <a:r>
              <a:rPr lang="pt-BR" dirty="0"/>
              <a:t> de autenticação, bem como suas rotas e ainda ambientarmos nossos </a:t>
            </a:r>
            <a:r>
              <a:rPr lang="pt-BR" dirty="0" err="1"/>
              <a:t>assets</a:t>
            </a:r>
            <a:r>
              <a:rPr lang="pt-BR" dirty="0"/>
              <a:t> </a:t>
            </a:r>
            <a:r>
              <a:rPr lang="pt-BR" dirty="0" err="1"/>
              <a:t>frontend</a:t>
            </a:r>
            <a:r>
              <a:rPr lang="pt-BR" dirty="0"/>
              <a:t> com o Twitter </a:t>
            </a:r>
            <a:r>
              <a:rPr lang="pt-BR" dirty="0" err="1"/>
              <a:t>Bootstrap</a:t>
            </a:r>
            <a:r>
              <a:rPr lang="pt-BR" dirty="0"/>
              <a:t>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Ainda na raiz do seu projeto execute o comando abaixo: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php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artisan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ui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--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420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7044-2955-4969-A7E2-07AC1F5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D01EE-2DDF-490B-A93C-18C819FC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Nosso formulário vai apontar para a rota de apelido </a:t>
            </a:r>
            <a:r>
              <a:rPr lang="pt-BR" dirty="0" err="1"/>
              <a:t>profile.update</a:t>
            </a:r>
            <a:r>
              <a:rPr lang="pt-BR" dirty="0"/>
              <a:t> que ainda não criamos, vamos criar </a:t>
            </a:r>
            <a:r>
              <a:rPr lang="pt-BR" dirty="0" err="1"/>
              <a:t>jájá</a:t>
            </a:r>
            <a:r>
              <a:rPr lang="pt-BR" dirty="0"/>
              <a:t> mas antes vamos para o método update lá no </a:t>
            </a:r>
            <a:r>
              <a:rPr lang="pt-BR" dirty="0" err="1"/>
              <a:t>ProfileController</a:t>
            </a:r>
            <a:r>
              <a:rPr lang="pt-BR" dirty="0"/>
              <a:t>, vamos lá.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Veja abaixo o método update e logo após realizo os comentários: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 update(</a:t>
            </a:r>
            <a:r>
              <a:rPr lang="pt-BR" dirty="0" err="1"/>
              <a:t>Request</a:t>
            </a:r>
            <a:r>
              <a:rPr lang="pt-BR" dirty="0"/>
              <a:t> $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2    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               $</a:t>
            </a:r>
            <a:r>
              <a:rPr lang="en-US" dirty="0" err="1"/>
              <a:t>userData</a:t>
            </a:r>
            <a:r>
              <a:rPr lang="en-US" dirty="0"/>
              <a:t> =  $request-&gt;get('user');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               $</a:t>
            </a:r>
            <a:r>
              <a:rPr lang="en-US" dirty="0" err="1"/>
              <a:t>profileData</a:t>
            </a:r>
            <a:r>
              <a:rPr lang="en-US" dirty="0"/>
              <a:t> =  $request-&gt;get('profile');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976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7044-2955-4969-A7E2-07AC1F5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D01EE-2DDF-490B-A93C-18C819FC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6               </a:t>
            </a:r>
            <a:r>
              <a:rPr lang="pt-BR" dirty="0" err="1"/>
              <a:t>try</a:t>
            </a:r>
            <a:r>
              <a:rPr lang="pt-BR" dirty="0"/>
              <a:t>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7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8                        </a:t>
            </a:r>
            <a:r>
              <a:rPr lang="pt-BR" dirty="0" err="1"/>
              <a:t>if</a:t>
            </a:r>
            <a:r>
              <a:rPr lang="pt-BR" dirty="0"/>
              <a:t>($</a:t>
            </a:r>
            <a:r>
              <a:rPr lang="pt-BR" dirty="0" err="1"/>
              <a:t>userData</a:t>
            </a:r>
            <a:r>
              <a:rPr lang="pt-BR" dirty="0"/>
              <a:t>['</a:t>
            </a:r>
            <a:r>
              <a:rPr lang="pt-BR" dirty="0" err="1"/>
              <a:t>password</a:t>
            </a:r>
            <a:r>
              <a:rPr lang="pt-BR" dirty="0"/>
              <a:t>']) 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it-IT" dirty="0"/>
              <a:t>9                                  $userData['password'] =  bcrypt($userData['password']);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10                        }  </a:t>
            </a:r>
            <a:r>
              <a:rPr lang="pt-BR" dirty="0" err="1"/>
              <a:t>else</a:t>
            </a:r>
            <a:r>
              <a:rPr lang="pt-BR" dirty="0"/>
              <a:t>  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11                                  </a:t>
            </a:r>
            <a:r>
              <a:rPr lang="pt-BR" dirty="0" err="1"/>
              <a:t>unset</a:t>
            </a:r>
            <a:r>
              <a:rPr lang="pt-BR" dirty="0"/>
              <a:t>($</a:t>
            </a:r>
            <a:r>
              <a:rPr lang="pt-BR" dirty="0" err="1"/>
              <a:t>userData</a:t>
            </a:r>
            <a:r>
              <a:rPr lang="pt-BR" dirty="0"/>
              <a:t>['</a:t>
            </a:r>
            <a:r>
              <a:rPr lang="pt-BR" dirty="0" err="1"/>
              <a:t>password</a:t>
            </a:r>
            <a:r>
              <a:rPr lang="pt-BR" dirty="0"/>
              <a:t>']);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12                        }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13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14                        $</a:t>
            </a:r>
            <a:r>
              <a:rPr lang="pt-BR" dirty="0" err="1"/>
              <a:t>user</a:t>
            </a:r>
            <a:r>
              <a:rPr lang="pt-BR" dirty="0"/>
              <a:t> =  </a:t>
            </a:r>
            <a:r>
              <a:rPr lang="pt-BR" dirty="0" err="1"/>
              <a:t>auth</a:t>
            </a:r>
            <a:r>
              <a:rPr lang="pt-BR" dirty="0"/>
              <a:t>()-&gt;</a:t>
            </a:r>
            <a:r>
              <a:rPr lang="pt-BR" dirty="0" err="1"/>
              <a:t>user</a:t>
            </a:r>
            <a:r>
              <a:rPr lang="pt-BR" dirty="0"/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15                        $</a:t>
            </a:r>
            <a:r>
              <a:rPr lang="pt-BR" dirty="0" err="1"/>
              <a:t>user</a:t>
            </a:r>
            <a:r>
              <a:rPr lang="pt-BR" dirty="0"/>
              <a:t>-&gt;update($</a:t>
            </a:r>
            <a:r>
              <a:rPr lang="pt-BR" dirty="0" err="1"/>
              <a:t>userData</a:t>
            </a:r>
            <a:r>
              <a:rPr lang="pt-BR" dirty="0"/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2914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7044-2955-4969-A7E2-07AC1F5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D01EE-2DDF-490B-A93C-18C819FC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       $</a:t>
            </a:r>
            <a:r>
              <a:rPr lang="pt-BR" dirty="0" err="1"/>
              <a:t>user</a:t>
            </a:r>
            <a:r>
              <a:rPr lang="pt-BR" dirty="0"/>
              <a:t>-&gt;profile()-&gt;update($</a:t>
            </a:r>
            <a:r>
              <a:rPr lang="pt-BR" dirty="0" err="1"/>
              <a:t>profileData</a:t>
            </a:r>
            <a:r>
              <a:rPr lang="pt-BR" dirty="0"/>
              <a:t>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flash('Perfil atualizado com sucesso!')-&gt;</a:t>
            </a:r>
            <a:r>
              <a:rPr lang="pt-BR" dirty="0" err="1"/>
              <a:t>success</a:t>
            </a:r>
            <a:r>
              <a:rPr lang="pt-BR" dirty="0"/>
              <a:t>();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()-&gt;</a:t>
            </a:r>
            <a:r>
              <a:rPr lang="pt-BR" dirty="0" err="1"/>
              <a:t>route</a:t>
            </a:r>
            <a:r>
              <a:rPr lang="pt-BR" dirty="0"/>
              <a:t>('</a:t>
            </a:r>
            <a:r>
              <a:rPr lang="pt-BR" dirty="0" err="1"/>
              <a:t>profile.index</a:t>
            </a:r>
            <a:r>
              <a:rPr lang="pt-BR" dirty="0"/>
              <a:t>’);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}  catch(\</a:t>
            </a:r>
            <a:r>
              <a:rPr lang="pt-BR" dirty="0" err="1"/>
              <a:t>Exception</a:t>
            </a:r>
            <a:r>
              <a:rPr lang="pt-BR" dirty="0"/>
              <a:t>  $e) {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$</a:t>
            </a:r>
            <a:r>
              <a:rPr lang="pt-BR" dirty="0" err="1"/>
              <a:t>message</a:t>
            </a:r>
            <a:r>
              <a:rPr lang="pt-BR" dirty="0"/>
              <a:t> =  'Erro ao  remover categoria!’;	</a:t>
            </a:r>
          </a:p>
        </p:txBody>
      </p:sp>
    </p:spTree>
    <p:extLst>
      <p:ext uri="{BB962C8B-B14F-4D97-AF65-F5344CB8AC3E}">
        <p14:creationId xmlns:p14="http://schemas.microsoft.com/office/powerpoint/2010/main" val="3761381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7044-2955-4969-A7E2-07AC1F5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D01EE-2DDF-490B-A93C-18C819FC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env</a:t>
            </a:r>
            <a:r>
              <a:rPr lang="pt-BR" dirty="0"/>
              <a:t>('APP_DEBUG'))  {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$</a:t>
            </a:r>
            <a:r>
              <a:rPr lang="pt-BR" dirty="0" err="1"/>
              <a:t>message</a:t>
            </a:r>
            <a:r>
              <a:rPr lang="pt-BR" dirty="0"/>
              <a:t> =  $e-&gt;</a:t>
            </a:r>
            <a:r>
              <a:rPr lang="pt-BR" dirty="0" err="1"/>
              <a:t>getMessage</a:t>
            </a:r>
            <a:r>
              <a:rPr lang="pt-BR" dirty="0"/>
              <a:t>();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}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flash($</a:t>
            </a:r>
            <a:r>
              <a:rPr lang="pt-BR" dirty="0" err="1"/>
              <a:t>message</a:t>
            </a:r>
            <a:r>
              <a:rPr lang="pt-BR" dirty="0"/>
              <a:t>)-&gt;</a:t>
            </a:r>
            <a:r>
              <a:rPr lang="pt-BR" dirty="0" err="1"/>
              <a:t>warning</a:t>
            </a:r>
            <a:r>
              <a:rPr lang="pt-BR" dirty="0"/>
              <a:t>();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()-&gt;</a:t>
            </a:r>
            <a:r>
              <a:rPr lang="pt-BR" dirty="0" err="1"/>
              <a:t>back</a:t>
            </a:r>
            <a:r>
              <a:rPr lang="pt-BR" dirty="0"/>
              <a:t>();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		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 }	</a:t>
            </a:r>
          </a:p>
          <a:p>
            <a:pPr marL="502920" lvl="0" indent="-457200">
              <a:lnSpc>
                <a:spcPct val="120000"/>
              </a:lnSpc>
              <a:spcBef>
                <a:spcPts val="0"/>
              </a:spcBef>
              <a:buAutoNum type="arabicPlain" startAt="16"/>
            </a:pP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96900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7DEA-0C63-4AD3-A81A-3EE22C90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76EED-8D0E-42F8-A7E1-946D45112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Vamos comentar ponto a ponto.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Primeiramente perceba como recupero os </a:t>
            </a:r>
            <a:r>
              <a:rPr lang="pt-BR" dirty="0" err="1"/>
              <a:t>arrays</a:t>
            </a:r>
            <a:r>
              <a:rPr lang="pt-BR" dirty="0"/>
              <a:t> referentes aos dados do usuário e referentes ao seu perfil(profile) de forma simples e sem muito esforço por conta das notações que usei no atributo </a:t>
            </a:r>
            <a:r>
              <a:rPr lang="pt-BR" dirty="0" err="1"/>
              <a:t>name</a:t>
            </a:r>
            <a:r>
              <a:rPr lang="pt-BR" dirty="0"/>
              <a:t> dos input lá do form. Veja:</a:t>
            </a:r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userData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$request-&gt;get('user');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$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profileData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$request-&gt;get('profile');</a:t>
            </a:r>
          </a:p>
        </p:txBody>
      </p:sp>
    </p:spTree>
    <p:extLst>
      <p:ext uri="{BB962C8B-B14F-4D97-AF65-F5344CB8AC3E}">
        <p14:creationId xmlns:p14="http://schemas.microsoft.com/office/powerpoint/2010/main" val="341513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B1B0A-EB21-4B56-83FA-3AA61AB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E90F9-767F-47F9-B105-DA69DFB59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Agora entramos no bloco </a:t>
            </a:r>
            <a:r>
              <a:rPr lang="pt-BR" dirty="0" err="1"/>
              <a:t>try</a:t>
            </a:r>
            <a:r>
              <a:rPr lang="pt-BR" dirty="0"/>
              <a:t> onde verifico se o campo </a:t>
            </a:r>
            <a:r>
              <a:rPr lang="pt-BR" dirty="0" err="1"/>
              <a:t>password</a:t>
            </a:r>
            <a:r>
              <a:rPr lang="pt-BR" dirty="0"/>
              <a:t> possui algum valor, se sim, nós alteramos a senha e já encriptamos usando um método </a:t>
            </a:r>
            <a:r>
              <a:rPr lang="pt-BR" dirty="0" err="1"/>
              <a:t>helper</a:t>
            </a:r>
            <a:r>
              <a:rPr lang="pt-BR" dirty="0"/>
              <a:t> do Laravel chamado </a:t>
            </a:r>
            <a:r>
              <a:rPr lang="pt-BR" dirty="0" err="1"/>
              <a:t>bcrypt</a:t>
            </a:r>
            <a:r>
              <a:rPr lang="pt-BR" dirty="0"/>
              <a:t> reescrevendo o valor da chave </a:t>
            </a:r>
            <a:r>
              <a:rPr lang="pt-BR" dirty="0" err="1"/>
              <a:t>password</a:t>
            </a:r>
            <a:r>
              <a:rPr lang="pt-BR" dirty="0"/>
              <a:t> dentro do </a:t>
            </a:r>
            <a:r>
              <a:rPr lang="pt-BR" dirty="0" err="1"/>
              <a:t>array</a:t>
            </a:r>
            <a:r>
              <a:rPr lang="pt-BR" dirty="0"/>
              <a:t> em $</a:t>
            </a:r>
            <a:r>
              <a:rPr lang="pt-BR" dirty="0" err="1"/>
              <a:t>userData</a:t>
            </a:r>
            <a:r>
              <a:rPr lang="pt-BR" dirty="0"/>
              <a:t>, bem simples não!?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Se a senha não possui valor, ou seja, o usuário não quis mudar a senha eu simplesmente removo ela do </a:t>
            </a:r>
            <a:r>
              <a:rPr lang="pt-BR" dirty="0" err="1"/>
              <a:t>array</a:t>
            </a:r>
            <a:r>
              <a:rPr lang="pt-BR" dirty="0"/>
              <a:t> usando o método </a:t>
            </a:r>
            <a:r>
              <a:rPr lang="pt-BR" dirty="0" err="1"/>
              <a:t>unset</a:t>
            </a:r>
            <a:r>
              <a:rPr lang="pt-BR" dirty="0"/>
              <a:t> do PHP. Veja o trecho: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userData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'])  {</a:t>
            </a:r>
          </a:p>
          <a:p>
            <a:pPr lvl="0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              $userData['password'] =  bcrypt($userData['password']);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}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{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unset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userData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password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}</a:t>
            </a:r>
          </a:p>
        </p:txBody>
      </p:sp>
    </p:spTree>
    <p:extLst>
      <p:ext uri="{BB962C8B-B14F-4D97-AF65-F5344CB8AC3E}">
        <p14:creationId xmlns:p14="http://schemas.microsoft.com/office/powerpoint/2010/main" val="2658141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97998-CB18-457D-A636-4C1F105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18264-94D8-4A8D-99CB-3B14E51B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Logo após isso, já recupero o usuário logado, e já chamo em seguida o método update que atualizará os dados deste usuário: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()-&gt;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-&gt;update($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userData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1707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380C-C413-4AAD-A5EC-41335CBF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5F062-835B-4BF2-B6F6-BAC9A6C3F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Em seguida acesso a ligação profile() e uso o método update, que atualizará o perfil do usuário, com os dados do $</a:t>
            </a:r>
            <a:r>
              <a:rPr lang="pt-BR" dirty="0" err="1"/>
              <a:t>profileData</a:t>
            </a:r>
            <a:r>
              <a:rPr lang="pt-BR" dirty="0"/>
              <a:t>. Veja:</a:t>
            </a:r>
          </a:p>
          <a:p>
            <a:pPr lvl="0"/>
            <a:endParaRPr lang="pt-BR" dirty="0"/>
          </a:p>
          <a:p>
            <a:pPr lvl="0"/>
            <a:r>
              <a:rPr lang="nn-NO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$user-&gt;profile()-&gt;update($profileData);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O restante já conhecemos e vimos, sobre as mensagens e os redirecionamentos, do sucesso mando para a rota de apelido: </a:t>
            </a:r>
            <a:r>
              <a:rPr lang="pt-BR" dirty="0" err="1"/>
              <a:t>profile.index</a:t>
            </a:r>
            <a:r>
              <a:rPr lang="pt-BR" dirty="0"/>
              <a:t> (que ainda não existe mas será nosso próximo passo, expor estas rotas). </a:t>
            </a:r>
          </a:p>
          <a:p>
            <a:pPr lvl="0"/>
            <a:r>
              <a:rPr lang="pt-BR" dirty="0"/>
              <a:t>Se erro fazemos o mesmo controle retornando pro momento anterior com a mensagem do erro real se em desenvolvimento ou a mensagem genérica se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40819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F8E1-B3CD-4A79-B2A0-41310F5F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E1C5A-60C8-4C20-B8EB-0DC8CF27F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Agora para testarmos, precisamos acessar nosso arquivo </a:t>
            </a:r>
            <a:r>
              <a:rPr lang="pt-BR" dirty="0" err="1"/>
              <a:t>web.php</a:t>
            </a:r>
            <a:r>
              <a:rPr lang="pt-BR" dirty="0"/>
              <a:t> lá na pasta </a:t>
            </a:r>
            <a:r>
              <a:rPr lang="pt-BR" dirty="0" err="1"/>
              <a:t>routes</a:t>
            </a:r>
            <a:r>
              <a:rPr lang="pt-BR" dirty="0"/>
              <a:t> e adicionar as rotas abaixo:</a:t>
            </a:r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Route::prefix('profile')-&gt;name('profile.')-&gt;group(function(){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Route::get('/',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ProfileController@index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')-&gt;name('index');</a:t>
            </a:r>
          </a:p>
          <a:p>
            <a:pPr lvl="0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              Route::post('/', 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'ProfileController@update')-&gt;name('update');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});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As rotas recebem o prefixo profile e o apelido base profile., neste grupo temos duas rotas uma </a:t>
            </a:r>
            <a:r>
              <a:rPr lang="pt-BR" dirty="0" err="1"/>
              <a:t>get</a:t>
            </a:r>
            <a:r>
              <a:rPr lang="pt-BR" dirty="0"/>
              <a:t>, e outra post. Apontando para o método index e </a:t>
            </a:r>
            <a:r>
              <a:rPr lang="pt-BR" dirty="0" err="1"/>
              <a:t>updaterespectivamente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935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ACBA5-ACA5-4EA9-BE67-9C776D97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65798-0A9A-4F5D-8267-62DB4C5B5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Veja as rotas do admin na íntegra agora: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Route::group(['middleware'  =&gt; ['auth']],  function(){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              Route::prefix('admin')-&gt;namespace('Admin')-&gt;group(function(){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('posts',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                   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 '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CategoryController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                 Route::prefix('profile')-&gt;name('profile.')-&gt;group(function(){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                             Route::get('/',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ProfileController@index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')-&gt;name('index');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                                 Route::post('/', 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'ProfileController@update')-&gt;name('update');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13                        });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15               });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     });</a:t>
            </a:r>
          </a:p>
        </p:txBody>
      </p:sp>
    </p:spTree>
    <p:extLst>
      <p:ext uri="{BB962C8B-B14F-4D97-AF65-F5344CB8AC3E}">
        <p14:creationId xmlns:p14="http://schemas.microsoft.com/office/powerpoint/2010/main" val="144906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D935-B0FE-4E6D-9444-E8E83F4F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398E9-44A1-4A3A-A057-61416D355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O comando anterior gera para nós o </a:t>
            </a:r>
            <a:r>
              <a:rPr lang="pt-BR" dirty="0" err="1"/>
              <a:t>app.blade.php</a:t>
            </a:r>
            <a:r>
              <a:rPr lang="pt-BR" dirty="0"/>
              <a:t> dentro de uma pasta layouts, em nossa pasta de </a:t>
            </a:r>
            <a:r>
              <a:rPr lang="pt-BR" dirty="0" err="1"/>
              <a:t>views</a:t>
            </a:r>
            <a:r>
              <a:rPr lang="pt-BR" dirty="0"/>
              <a:t> mas como já temos esse arquivo ele vai pergunta se eu quero sobrescrever, coloquei que não: no. Após isso ele continua a geração das </a:t>
            </a:r>
            <a:r>
              <a:rPr lang="pt-BR" dirty="0" err="1"/>
              <a:t>views</a:t>
            </a:r>
            <a:r>
              <a:rPr lang="pt-BR" dirty="0"/>
              <a:t> da autenticação, que fica na pasta </a:t>
            </a:r>
            <a:r>
              <a:rPr lang="pt-BR" dirty="0" err="1"/>
              <a:t>views</a:t>
            </a:r>
            <a:r>
              <a:rPr lang="pt-BR" dirty="0"/>
              <a:t> dentro da pasta </a:t>
            </a:r>
            <a:r>
              <a:rPr lang="pt-BR" dirty="0" err="1"/>
              <a:t>auth</a:t>
            </a:r>
            <a:r>
              <a:rPr lang="pt-BR" dirty="0"/>
              <a:t> e adiciona também lá no nosso arquivo de rotas </a:t>
            </a:r>
            <a:r>
              <a:rPr lang="pt-BR" dirty="0" err="1"/>
              <a:t>web.php</a:t>
            </a:r>
            <a:r>
              <a:rPr lang="pt-BR" dirty="0"/>
              <a:t> as rotas da </a:t>
            </a:r>
            <a:r>
              <a:rPr lang="pt-BR" dirty="0" err="1"/>
              <a:t>autentição</a:t>
            </a:r>
            <a:r>
              <a:rPr lang="pt-BR" dirty="0"/>
              <a:t> por meio do trecho: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\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::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routes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Ele vai adicionar também o trecho abaixo e criar o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HomeController</a:t>
            </a:r>
            <a:r>
              <a:rPr lang="pt-BR" dirty="0"/>
              <a:t>:</a:t>
            </a:r>
          </a:p>
          <a:p>
            <a:pPr lvl="0"/>
            <a:endParaRPr lang="pt-BR" dirty="0"/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Route::get('/home',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HomeController@index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')-&gt;name('home');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Que você pode descartar, ambos, por hora. Eles não vão ser necessários para nós, tanto o trecho da rota home como o </a:t>
            </a:r>
            <a:r>
              <a:rPr lang="pt-BR" dirty="0" err="1"/>
              <a:t>HomeController</a:t>
            </a:r>
            <a:r>
              <a:rPr lang="pt-BR" dirty="0"/>
              <a:t>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941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C393-ACAF-4F69-933D-3B8BEBD8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F8D3B1-7276-428B-BE53-55654AFF3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Agora podemos acessar em nosso browser o link http://127.0.0.1:8000/admin/profile, chegando no formulário abaixo:</a:t>
            </a:r>
            <a:endParaRPr lang="pt-BR" dirty="0">
              <a:hlinkClick r:id="rId2"/>
            </a:endParaRP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C95C1B-8028-4873-9EF2-B4E4D68D7D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76" y="2594047"/>
            <a:ext cx="7610493" cy="3785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82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7ADC-9800-4745-8CE3-4F55A06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Relação 1:1 nos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027F8-1129-43E4-8FEF-D195C7AED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Preencha os campos e atualize os dados e submeta, veja o </a:t>
            </a:r>
            <a:r>
              <a:rPr lang="pt-BR" dirty="0" err="1"/>
              <a:t>resltado</a:t>
            </a:r>
            <a:r>
              <a:rPr lang="pt-BR" dirty="0"/>
              <a:t>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Perfil funcionando com sucesso!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8B4143-2DC1-44DF-9D27-A2A54A5D74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48" y="2240410"/>
            <a:ext cx="7136948" cy="36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9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9E5D8-6F19-41BB-AA76-ACF58623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D7976-62EC-4675-82BC-755D6A50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O comando gerou os pontos acima por conta do parâmetro --</a:t>
            </a:r>
            <a:r>
              <a:rPr lang="pt-BR" dirty="0" err="1"/>
              <a:t>auth</a:t>
            </a:r>
            <a:r>
              <a:rPr lang="pt-BR" dirty="0"/>
              <a:t> e o tipo </a:t>
            </a:r>
            <a:r>
              <a:rPr lang="pt-BR" dirty="0" err="1"/>
              <a:t>pasando</a:t>
            </a:r>
            <a:r>
              <a:rPr lang="pt-BR" dirty="0"/>
              <a:t> para o comando ui, o </a:t>
            </a:r>
            <a:r>
              <a:rPr lang="pt-BR" dirty="0" err="1"/>
              <a:t>bootstrap</a:t>
            </a:r>
            <a:r>
              <a:rPr lang="pt-BR" dirty="0"/>
              <a:t>, fez com que o Laravel criasse as configurações necessárias para que possamos usar o </a:t>
            </a:r>
            <a:r>
              <a:rPr lang="pt-BR" dirty="0" err="1"/>
              <a:t>bootstrap</a:t>
            </a:r>
            <a:r>
              <a:rPr lang="pt-BR" dirty="0"/>
              <a:t> a partir dos </a:t>
            </a:r>
            <a:r>
              <a:rPr lang="pt-BR" dirty="0" err="1"/>
              <a:t>assets</a:t>
            </a:r>
            <a:r>
              <a:rPr lang="pt-BR" dirty="0"/>
              <a:t> dentro do projeto.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Você pode da uma olhada nos arquivos: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app.scss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/_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variables.scss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1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3F26-9489-47ED-A690-E410B8E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6E6C39-C9DC-4E5E-9E05-09874BD71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Também foi adicionado as dependências dentro do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pt-BR" dirty="0"/>
              <a:t>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^4.0.0;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^3.2;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popper.js: ^1.12.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1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B4F8-05A1-4068-A8BA-6AF5E2E9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CC02D-9656-4A64-A10A-2F4DC2CC1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Para podermos usar estes </a:t>
            </a:r>
            <a:r>
              <a:rPr lang="pt-BR" dirty="0" err="1"/>
              <a:t>assets</a:t>
            </a:r>
            <a:r>
              <a:rPr lang="pt-BR" dirty="0"/>
              <a:t> no projeto, precisamos instalar essas dependências via </a:t>
            </a:r>
            <a:r>
              <a:rPr lang="pt-BR" dirty="0" err="1"/>
              <a:t>npm</a:t>
            </a:r>
            <a:r>
              <a:rPr lang="pt-BR" dirty="0"/>
              <a:t> (Node </a:t>
            </a:r>
            <a:r>
              <a:rPr lang="pt-BR" dirty="0" err="1"/>
              <a:t>Package</a:t>
            </a:r>
            <a:r>
              <a:rPr lang="pt-BR" dirty="0"/>
              <a:t> Manager). Neste caso será necessário ter 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</a:t>
            </a:r>
            <a:r>
              <a:rPr lang="pt-BR" dirty="0"/>
              <a:t> em sua máquina junto com 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pt-BR" dirty="0"/>
              <a:t>(em alguns Linux ele vêm separado).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Tendo ambos, execute na raiz do projeto o comando abaixo: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dirty="0"/>
              <a:t>O i aqui é de </a:t>
            </a:r>
            <a:r>
              <a:rPr lang="pt-BR" dirty="0" err="1"/>
              <a:t>install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99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DD839-DFD4-437C-93BA-82C27EAB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Começando com a geração da 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1A4E88-431B-4EB3-88A6-19530E39E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/>
              <a:t>Após o termino, precisamos gerar um build com todos os </a:t>
            </a:r>
            <a:r>
              <a:rPr lang="pt-BR" dirty="0" err="1"/>
              <a:t>assets</a:t>
            </a:r>
            <a:r>
              <a:rPr lang="pt-BR" dirty="0"/>
              <a:t>, tanto o </a:t>
            </a:r>
            <a:r>
              <a:rPr lang="pt-BR" dirty="0" err="1"/>
              <a:t>css</a:t>
            </a:r>
            <a:r>
              <a:rPr lang="pt-BR" dirty="0"/>
              <a:t> quanto o </a:t>
            </a:r>
            <a:r>
              <a:rPr lang="pt-BR" dirty="0" err="1"/>
              <a:t>js</a:t>
            </a:r>
            <a:r>
              <a:rPr lang="pt-BR" dirty="0"/>
              <a:t>, que serão gerados dentro das pastas </a:t>
            </a:r>
            <a:r>
              <a:rPr lang="pt-BR" dirty="0" err="1"/>
              <a:t>css</a:t>
            </a:r>
            <a:r>
              <a:rPr lang="pt-BR" dirty="0"/>
              <a:t> e </a:t>
            </a:r>
            <a:r>
              <a:rPr lang="pt-BR" dirty="0" err="1"/>
              <a:t>js</a:t>
            </a:r>
            <a:r>
              <a:rPr lang="pt-BR" dirty="0"/>
              <a:t> na pasta </a:t>
            </a:r>
            <a:r>
              <a:rPr lang="pt-BR" dirty="0" err="1"/>
              <a:t>public</a:t>
            </a:r>
            <a:r>
              <a:rPr lang="pt-BR" dirty="0"/>
              <a:t> do projeto. Os arquivos gerados e prontos para uso são: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/app.js;</a:t>
            </a:r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/app.css.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Para termos este dois arquivos gerados, precisamos rodar o seguinte comando na raiz do projeto:</a:t>
            </a:r>
          </a:p>
          <a:p>
            <a:pPr lvl="0"/>
            <a:endParaRPr lang="pt-BR" dirty="0"/>
          </a:p>
          <a:p>
            <a:pPr lvl="0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 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endParaRPr lang="pt-BR" dirty="0"/>
          </a:p>
          <a:p>
            <a:pPr lvl="0"/>
            <a:r>
              <a:rPr lang="pt-BR" dirty="0"/>
              <a:t>Este comando vai gerar os builds dos </a:t>
            </a:r>
            <a:r>
              <a:rPr lang="pt-BR" dirty="0" err="1"/>
              <a:t>assets</a:t>
            </a:r>
            <a:r>
              <a:rPr lang="pt-BR" dirty="0"/>
              <a:t> para podermos utilizar os pacotes instalados via </a:t>
            </a:r>
            <a:r>
              <a:rPr lang="pt-BR" dirty="0" err="1"/>
              <a:t>npm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32531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Mark Zegulberg Green Team">
      <a:dk1>
        <a:srgbClr val="F6F8F8"/>
      </a:dk1>
      <a:lt1>
        <a:srgbClr val="2B2B2B"/>
      </a:lt1>
      <a:dk2>
        <a:srgbClr val="FFFFFF"/>
      </a:dk2>
      <a:lt2>
        <a:srgbClr val="2B2B2B"/>
      </a:lt2>
      <a:accent1>
        <a:srgbClr val="B0C615"/>
      </a:accent1>
      <a:accent2>
        <a:srgbClr val="99B332"/>
      </a:accent2>
      <a:accent3>
        <a:srgbClr val="7AAE3B"/>
      </a:accent3>
      <a:accent4>
        <a:srgbClr val="5CA944"/>
      </a:accent4>
      <a:accent5>
        <a:srgbClr val="31A050"/>
      </a:accent5>
      <a:accent6>
        <a:srgbClr val="06975B"/>
      </a:accent6>
      <a:hlink>
        <a:srgbClr val="5B9BD5"/>
      </a:hlink>
      <a:folHlink>
        <a:srgbClr val="70AD47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4262</Words>
  <Application>Microsoft Office PowerPoint</Application>
  <PresentationFormat>Widescreen</PresentationFormat>
  <Paragraphs>493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4" baseType="lpstr">
      <vt:lpstr>Calibri</vt:lpstr>
      <vt:lpstr>Corbel</vt:lpstr>
      <vt:lpstr>Base</vt:lpstr>
      <vt:lpstr>Autenticação</vt:lpstr>
      <vt:lpstr>Autenticação</vt:lpstr>
      <vt:lpstr>Começando com a geração da autenticação</vt:lpstr>
      <vt:lpstr>Começando com a geração da autenticação</vt:lpstr>
      <vt:lpstr>Começando com a geração da autenticação</vt:lpstr>
      <vt:lpstr>Começando com a geração da autenticação</vt:lpstr>
      <vt:lpstr>Começando com a geração da autenticação</vt:lpstr>
      <vt:lpstr>Começando com a geração da autenticação</vt:lpstr>
      <vt:lpstr>Começando com a geração da autenticação</vt:lpstr>
      <vt:lpstr>Começando com a geração da autenticação</vt:lpstr>
      <vt:lpstr>As rotas de  autenticação</vt:lpstr>
      <vt:lpstr>As rotas de  autenticação</vt:lpstr>
      <vt:lpstr>As rotas de  autenticação</vt:lpstr>
      <vt:lpstr>Middlewares</vt:lpstr>
      <vt:lpstr>Usando o middleware AUTH</vt:lpstr>
      <vt:lpstr>Usando o middleware AUTH</vt:lpstr>
      <vt:lpstr>Usando o middleware AUTH</vt:lpstr>
      <vt:lpstr>Blade, controles para autenticação</vt:lpstr>
      <vt:lpstr>Blade, controles para autenticação</vt:lpstr>
      <vt:lpstr>Blade, controles para autenticação</vt:lpstr>
      <vt:lpstr>Blade, controles para autenticação</vt:lpstr>
      <vt:lpstr>Blade, controles para autenticação</vt:lpstr>
      <vt:lpstr>Recuperando o usuário autenticado</vt:lpstr>
      <vt:lpstr>Recuperando o usuário autenticado</vt:lpstr>
      <vt:lpstr>Relação 1:1 (Autor e Perfil)</vt:lpstr>
      <vt:lpstr>Relação 1:1 (Autor e Perfil)</vt:lpstr>
      <vt:lpstr>Relação 1:1 (Autor e Perfil)</vt:lpstr>
      <vt:lpstr>Relação 1:1 (Autor e Perfil)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  <vt:lpstr>Criando Relação 1:1 nos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BLADE: TEMPLATE ENGINE</dc:title>
  <dc:creator>Gildo Leonel</dc:creator>
  <cp:lastModifiedBy>Gildo Leonel</cp:lastModifiedBy>
  <cp:revision>28</cp:revision>
  <dcterms:created xsi:type="dcterms:W3CDTF">2020-06-18T21:27:48Z</dcterms:created>
  <dcterms:modified xsi:type="dcterms:W3CDTF">2020-06-26T03:44:07Z</dcterms:modified>
</cp:coreProperties>
</file>