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8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ro Gregory Fagundes Ortiz (GOVBR - Porto Alegre)" initials="JGFO(-PA" lastIdx="1" clrIdx="0">
    <p:extLst>
      <p:ext uri="{19B8F6BF-5375-455C-9EA6-DF929625EA0E}">
        <p15:presenceInfo xmlns:p15="http://schemas.microsoft.com/office/powerpoint/2012/main" userId="S-1-5-21-1801674531-789336058-1202660629-60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35495E"/>
    <a:srgbClr val="3076A4"/>
    <a:srgbClr val="1976D2"/>
    <a:srgbClr val="286D9F"/>
    <a:srgbClr val="31B9E7"/>
    <a:srgbClr val="2F9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sar-framework.org/components/card.html" TargetMode="External"/><Relationship Id="rId2" Type="http://schemas.openxmlformats.org/officeDocument/2006/relationships/hyperlink" Target="https://pastebin.com/SU9RWLq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sar-framework.org/components/button.html" TargetMode="External"/><Relationship Id="rId5" Type="http://schemas.openxmlformats.org/officeDocument/2006/relationships/hyperlink" Target="https://quasar-framework.org/components/input-textfield.html" TargetMode="External"/><Relationship Id="rId4" Type="http://schemas.openxmlformats.org/officeDocument/2006/relationships/hyperlink" Target="https://quasar-framework.org/components/field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oopback.io/doc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quasar-framework.org/components/datatable.html" TargetMode="External"/><Relationship Id="rId2" Type="http://schemas.openxmlformats.org/officeDocument/2006/relationships/hyperlink" Target="https://pastebin.com/JnQUT6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asar-framework.org/components/lists-and-list-items.html" TargetMode="External"/><Relationship Id="rId5" Type="http://schemas.openxmlformats.org/officeDocument/2006/relationships/hyperlink" Target="https://quasar-framework.org/components/layout-drawer.html" TargetMode="External"/><Relationship Id="rId4" Type="http://schemas.openxmlformats.org/officeDocument/2006/relationships/hyperlink" Target="https://pastebin.com/SjgjCeGu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quasar-framework.org/guide/app-routing.html" TargetMode="External"/><Relationship Id="rId2" Type="http://schemas.openxmlformats.org/officeDocument/2006/relationships/hyperlink" Target="https://pastebin.com/Kf2zUWJ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uter.vuejs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asar-framework.org/guide/introduction-to-quasa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r.vuejs.org/v2/guide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mon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399" y="1117737"/>
            <a:ext cx="1775096" cy="177509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48" y="1117737"/>
            <a:ext cx="1775096" cy="177509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1063" y="3734878"/>
            <a:ext cx="924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35495E"/>
                </a:solidFill>
              </a:rPr>
              <a:t>Aplicação com Node.js e Vue.js/Quasar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1064" y="4481401"/>
            <a:ext cx="8989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1B883"/>
                </a:solidFill>
              </a:rPr>
              <a:t>Gestão de clientes (CRUD)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72" y="1117737"/>
            <a:ext cx="1558621" cy="17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5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5337100" cy="2731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Após a criação da </a:t>
            </a:r>
            <a:r>
              <a:rPr lang="pt-BR" sz="1600" dirty="0" err="1">
                <a:solidFill>
                  <a:srgbClr val="35495E"/>
                </a:solidFill>
              </a:rPr>
              <a:t>model</a:t>
            </a:r>
            <a:r>
              <a:rPr lang="pt-BR" sz="1600" dirty="0">
                <a:solidFill>
                  <a:srgbClr val="35495E"/>
                </a:solidFill>
              </a:rPr>
              <a:t>, vamos efetuar mais algumas configurações no nosso código fonte: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Por padrão, quando criamos uma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 usando a classe base “</a:t>
            </a:r>
            <a:r>
              <a:rPr lang="pt-BR" sz="1400" dirty="0" err="1">
                <a:solidFill>
                  <a:srgbClr val="41B883"/>
                </a:solidFill>
              </a:rPr>
              <a:t>PersistedModel</a:t>
            </a:r>
            <a:r>
              <a:rPr lang="pt-BR" sz="1400" dirty="0">
                <a:solidFill>
                  <a:srgbClr val="41B883"/>
                </a:solidFill>
              </a:rPr>
              <a:t>”, o </a:t>
            </a:r>
            <a:r>
              <a:rPr lang="pt-BR" sz="1400" dirty="0" err="1">
                <a:solidFill>
                  <a:srgbClr val="41B883"/>
                </a:solidFill>
              </a:rPr>
              <a:t>LoopBack</a:t>
            </a:r>
            <a:r>
              <a:rPr lang="pt-BR" sz="1400" dirty="0">
                <a:solidFill>
                  <a:srgbClr val="41B883"/>
                </a:solidFill>
              </a:rPr>
              <a:t> exibe na interface da API a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 “</a:t>
            </a:r>
            <a:r>
              <a:rPr lang="pt-BR" sz="1400" dirty="0" err="1">
                <a:solidFill>
                  <a:srgbClr val="41B883"/>
                </a:solidFill>
              </a:rPr>
              <a:t>User</a:t>
            </a:r>
            <a:r>
              <a:rPr lang="pt-BR" sz="1400" dirty="0">
                <a:solidFill>
                  <a:srgbClr val="41B883"/>
                </a:solidFill>
              </a:rPr>
              <a:t>”. Como neste projeto não vamos usar esta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, vamos ocultá-la da API: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Na pasta do projeto, acesse “server/</a:t>
            </a:r>
            <a:r>
              <a:rPr lang="pt-BR" sz="1200" dirty="0" err="1">
                <a:solidFill>
                  <a:srgbClr val="41B883"/>
                </a:solidFill>
              </a:rPr>
              <a:t>model-config.json</a:t>
            </a:r>
            <a:r>
              <a:rPr lang="pt-BR" sz="1200" dirty="0">
                <a:solidFill>
                  <a:srgbClr val="41B883"/>
                </a:solidFill>
              </a:rPr>
              <a:t>” e na linha 16, onde temos a </a:t>
            </a:r>
            <a:r>
              <a:rPr lang="pt-BR" sz="1200" dirty="0" err="1">
                <a:solidFill>
                  <a:srgbClr val="41B883"/>
                </a:solidFill>
              </a:rPr>
              <a:t>model</a:t>
            </a:r>
            <a:r>
              <a:rPr lang="pt-BR" sz="1200" dirty="0">
                <a:solidFill>
                  <a:srgbClr val="41B883"/>
                </a:solidFill>
              </a:rPr>
              <a:t> “</a:t>
            </a:r>
            <a:r>
              <a:rPr lang="pt-BR" sz="1200" dirty="0" err="1">
                <a:solidFill>
                  <a:srgbClr val="41B883"/>
                </a:solidFill>
              </a:rPr>
              <a:t>User</a:t>
            </a:r>
            <a:r>
              <a:rPr lang="pt-BR" sz="1200" dirty="0">
                <a:solidFill>
                  <a:srgbClr val="41B883"/>
                </a:solidFill>
              </a:rPr>
              <a:t>”, vamos adicionar a propriedade “</a:t>
            </a:r>
            <a:r>
              <a:rPr lang="pt-BR" sz="1200" dirty="0" err="1">
                <a:solidFill>
                  <a:srgbClr val="41B883"/>
                </a:solidFill>
              </a:rPr>
              <a:t>public</a:t>
            </a:r>
            <a:r>
              <a:rPr lang="pt-BR" sz="1200" dirty="0">
                <a:solidFill>
                  <a:srgbClr val="41B883"/>
                </a:solidFill>
              </a:rPr>
              <a:t>”: false.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34" y="2939588"/>
            <a:ext cx="3324225" cy="2325372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4" y="4662152"/>
            <a:ext cx="5337100" cy="219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1B883"/>
                </a:solidFill>
              </a:rPr>
              <a:t>Logo após, vamos utilizar a </a:t>
            </a:r>
            <a:r>
              <a:rPr lang="pt-BR" sz="1400" dirty="0" err="1">
                <a:solidFill>
                  <a:srgbClr val="41B883"/>
                </a:solidFill>
              </a:rPr>
              <a:t>datasource</a:t>
            </a:r>
            <a:r>
              <a:rPr lang="pt-BR" sz="1400" dirty="0">
                <a:solidFill>
                  <a:srgbClr val="41B883"/>
                </a:solidFill>
              </a:rPr>
              <a:t> criada nas nossas </a:t>
            </a:r>
            <a:r>
              <a:rPr lang="pt-BR" sz="1400" dirty="0" err="1">
                <a:solidFill>
                  <a:srgbClr val="41B883"/>
                </a:solidFill>
              </a:rPr>
              <a:t>models</a:t>
            </a:r>
            <a:r>
              <a:rPr lang="pt-BR" sz="1400" dirty="0">
                <a:solidFill>
                  <a:srgbClr val="41B883"/>
                </a:solidFill>
              </a:rPr>
              <a:t>: 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No mesmo arquivo “</a:t>
            </a:r>
            <a:r>
              <a:rPr lang="pt-BR" sz="1200" dirty="0" err="1">
                <a:solidFill>
                  <a:srgbClr val="41B883"/>
                </a:solidFill>
              </a:rPr>
              <a:t>model-config.json</a:t>
            </a:r>
            <a:r>
              <a:rPr lang="pt-BR" sz="1200" dirty="0">
                <a:solidFill>
                  <a:srgbClr val="41B883"/>
                </a:solidFill>
              </a:rPr>
              <a:t>”, vamos editar o nome da </a:t>
            </a:r>
            <a:r>
              <a:rPr lang="pt-BR" sz="1200" dirty="0" err="1">
                <a:solidFill>
                  <a:srgbClr val="41B883"/>
                </a:solidFill>
              </a:rPr>
              <a:t>datasource</a:t>
            </a:r>
            <a:r>
              <a:rPr lang="pt-BR" sz="1200" dirty="0">
                <a:solidFill>
                  <a:srgbClr val="41B883"/>
                </a:solidFill>
              </a:rPr>
              <a:t> em cada </a:t>
            </a:r>
            <a:r>
              <a:rPr lang="pt-BR" sz="1200" dirty="0" err="1">
                <a:solidFill>
                  <a:srgbClr val="41B883"/>
                </a:solidFill>
              </a:rPr>
              <a:t>model</a:t>
            </a:r>
            <a:r>
              <a:rPr lang="pt-BR" sz="1200" dirty="0">
                <a:solidFill>
                  <a:srgbClr val="41B883"/>
                </a:solidFill>
              </a:rPr>
              <a:t>, mudando de “</a:t>
            </a:r>
            <a:r>
              <a:rPr lang="pt-BR" sz="1200" dirty="0" err="1">
                <a:solidFill>
                  <a:srgbClr val="41B883"/>
                </a:solidFill>
              </a:rPr>
              <a:t>db</a:t>
            </a:r>
            <a:r>
              <a:rPr lang="pt-BR" sz="1200" dirty="0">
                <a:solidFill>
                  <a:srgbClr val="41B883"/>
                </a:solidFill>
              </a:rPr>
              <a:t>” para “cliente”.</a:t>
            </a:r>
          </a:p>
        </p:txBody>
      </p:sp>
    </p:spTree>
    <p:extLst>
      <p:ext uri="{BB962C8B-B14F-4D97-AF65-F5344CB8AC3E}">
        <p14:creationId xmlns:p14="http://schemas.microsoft.com/office/powerpoint/2010/main" val="388754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adicionais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4" y="2897029"/>
            <a:ext cx="7165900" cy="171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1B883"/>
                </a:solidFill>
              </a:rPr>
              <a:t>Para facilitar, vamos criar um script para execução da API: 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Na pasta do projeto, edite o arquivo “</a:t>
            </a:r>
            <a:r>
              <a:rPr lang="pt-BR" sz="1200" dirty="0" err="1">
                <a:solidFill>
                  <a:srgbClr val="41B883"/>
                </a:solidFill>
              </a:rPr>
              <a:t>package.json</a:t>
            </a:r>
            <a:r>
              <a:rPr lang="pt-BR" sz="1200" dirty="0">
                <a:solidFill>
                  <a:srgbClr val="41B883"/>
                </a:solidFill>
              </a:rPr>
              <a:t>”, adicionando na linha 8, em “scripts”, o seguinte código: “</a:t>
            </a:r>
            <a:r>
              <a:rPr lang="pt-BR" sz="1200" dirty="0" err="1">
                <a:solidFill>
                  <a:srgbClr val="41B883"/>
                </a:solidFill>
              </a:rPr>
              <a:t>dev</a:t>
            </a:r>
            <a:r>
              <a:rPr lang="pt-BR" sz="1200" dirty="0">
                <a:solidFill>
                  <a:srgbClr val="41B883"/>
                </a:solidFill>
              </a:rPr>
              <a:t>”: “</a:t>
            </a:r>
            <a:r>
              <a:rPr lang="pt-BR" sz="1200" dirty="0" err="1">
                <a:solidFill>
                  <a:srgbClr val="41B883"/>
                </a:solidFill>
              </a:rPr>
              <a:t>nodemon</a:t>
            </a:r>
            <a:r>
              <a:rPr lang="pt-BR" sz="1200" dirty="0">
                <a:solidFill>
                  <a:srgbClr val="41B883"/>
                </a:solidFill>
              </a:rPr>
              <a:t> .”, caso você tenha instalado este pacote nas etapas anteriores.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879" y="4231425"/>
            <a:ext cx="4686810" cy="157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1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5337100" cy="954468"/>
          </a:xfrm>
        </p:spPr>
        <p:txBody>
          <a:bodyPr>
            <a:normAutofit/>
          </a:bodyPr>
          <a:lstStyle/>
          <a:p>
            <a:r>
              <a:rPr lang="pt-BR" sz="1200" dirty="0">
                <a:solidFill>
                  <a:srgbClr val="41B883"/>
                </a:solidFill>
              </a:rPr>
              <a:t>Para facilitar nossa vida, vamos criar um script para criar nossas tabelas automaticamente, utilizando as configurações das nossas </a:t>
            </a:r>
            <a:r>
              <a:rPr lang="pt-BR" sz="1200" dirty="0" err="1">
                <a:solidFill>
                  <a:srgbClr val="41B883"/>
                </a:solidFill>
              </a:rPr>
              <a:t>models</a:t>
            </a:r>
            <a:r>
              <a:rPr lang="pt-BR" sz="1200" dirty="0">
                <a:solidFill>
                  <a:srgbClr val="41B883"/>
                </a:solidFill>
              </a:rPr>
              <a:t>.</a:t>
            </a:r>
          </a:p>
          <a:p>
            <a:pPr lvl="1"/>
            <a:r>
              <a:rPr lang="pt-BR" sz="1000" dirty="0">
                <a:solidFill>
                  <a:srgbClr val="41B883"/>
                </a:solidFill>
              </a:rPr>
              <a:t>Crie o arquivo server/boot/00-migration.js, com o seguinte código:</a:t>
            </a:r>
          </a:p>
          <a:p>
            <a:pPr marL="457200" lvl="1" indent="0">
              <a:buNone/>
            </a:pPr>
            <a:endParaRPr lang="pt-BR" sz="1000" dirty="0">
              <a:solidFill>
                <a:srgbClr val="41B883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19198" y="2975020"/>
            <a:ext cx="6096000" cy="34855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'use </a:t>
            </a:r>
            <a:r>
              <a:rPr lang="pt-BR" sz="1050" dirty="0" err="1">
                <a:solidFill>
                  <a:srgbClr val="E5C07B"/>
                </a:solidFill>
                <a:latin typeface="Fira Code" panose="020B0509050000020004" pitchFamily="49" charset="0"/>
              </a:rPr>
              <a:t>strict</a:t>
            </a:r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</a:br>
            <a:r>
              <a:rPr lang="pt-BR" sz="1050" dirty="0" err="1">
                <a:solidFill>
                  <a:srgbClr val="56B6C2"/>
                </a:solidFill>
                <a:latin typeface="Fira Code" panose="020B0509050000020004" pitchFamily="49" charset="0"/>
              </a:rPr>
              <a:t>module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.</a:t>
            </a:r>
            <a:r>
              <a:rPr lang="pt-BR" sz="1050" dirty="0" err="1">
                <a:solidFill>
                  <a:srgbClr val="56B6C2"/>
                </a:solidFill>
                <a:latin typeface="Fira Code" panose="020B0509050000020004" pitchFamily="49" charset="0"/>
              </a:rPr>
              <a:t>exports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</a:t>
            </a:r>
            <a:r>
              <a:rPr lang="pt-BR" sz="1050" dirty="0">
                <a:solidFill>
                  <a:srgbClr val="E06C75"/>
                </a:solidFill>
                <a:latin typeface="Fira Code" panose="020B0509050000020004" pitchFamily="49" charset="0"/>
              </a:rPr>
              <a:t>=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</a:t>
            </a:r>
            <a:r>
              <a:rPr lang="pt-BR" sz="1050" dirty="0" err="1">
                <a:solidFill>
                  <a:srgbClr val="56B6C2"/>
                </a:solidFill>
                <a:latin typeface="Fira Code" panose="020B0509050000020004" pitchFamily="49" charset="0"/>
              </a:rPr>
              <a:t>function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(</a:t>
            </a:r>
            <a:r>
              <a:rPr lang="pt-BR" sz="1050" i="1" dirty="0">
                <a:solidFill>
                  <a:srgbClr val="D19A66"/>
                </a:solidFill>
                <a:latin typeface="Fira Code" panose="020B0509050000020004" pitchFamily="49" charset="0"/>
              </a:rPr>
              <a:t>app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, </a:t>
            </a:r>
            <a:r>
              <a:rPr lang="pt-BR" sz="1050" i="1" dirty="0" err="1">
                <a:solidFill>
                  <a:srgbClr val="D19A66"/>
                </a:solidFill>
                <a:latin typeface="Fira Code" panose="020B0509050000020004" pitchFamily="49" charset="0"/>
              </a:rPr>
              <a:t>cb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) {</a:t>
            </a:r>
          </a:p>
          <a:p>
            <a:r>
              <a:rPr lang="pt-BR" sz="1050" dirty="0" err="1">
                <a:solidFill>
                  <a:srgbClr val="56B6C2"/>
                </a:solidFill>
                <a:latin typeface="Fira Code" panose="020B0509050000020004" pitchFamily="49" charset="0"/>
              </a:rPr>
              <a:t>let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lbTables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</a:t>
            </a:r>
            <a:r>
              <a:rPr lang="pt-BR" sz="1050" dirty="0">
                <a:solidFill>
                  <a:srgbClr val="E06C75"/>
                </a:solidFill>
                <a:latin typeface="Fira Code" panose="020B0509050000020004" pitchFamily="49" charset="0"/>
              </a:rPr>
              <a:t>=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db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: [</a:t>
            </a:r>
          </a:p>
          <a:p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'ACL'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</a:t>
            </a:r>
            <a:r>
              <a:rPr lang="pt-BR" sz="1050" dirty="0" err="1">
                <a:solidFill>
                  <a:srgbClr val="E5C07B"/>
                </a:solidFill>
                <a:latin typeface="Fira Code" panose="020B0509050000020004" pitchFamily="49" charset="0"/>
              </a:rPr>
              <a:t>RoleMapping</a:t>
            </a:r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'Role'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</a:t>
            </a:r>
            <a:r>
              <a:rPr lang="pt-BR" sz="1050" dirty="0" err="1">
                <a:solidFill>
                  <a:srgbClr val="E5C07B"/>
                </a:solidFill>
                <a:latin typeface="Fira Code" panose="020B0509050000020004" pitchFamily="49" charset="0"/>
              </a:rPr>
              <a:t>AccessToken</a:t>
            </a:r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'cliente'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],</a:t>
            </a:r>
          </a:p>
          <a:p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};</a:t>
            </a:r>
          </a:p>
          <a:p>
            <a:b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</a:br>
            <a:r>
              <a:rPr lang="pt-BR" sz="1050" dirty="0">
                <a:solidFill>
                  <a:srgbClr val="61AFEF"/>
                </a:solidFill>
                <a:latin typeface="Fira Code" panose="020B0509050000020004" pitchFamily="49" charset="0"/>
              </a:rPr>
              <a:t>console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.</a:t>
            </a:r>
            <a:r>
              <a:rPr lang="pt-BR" sz="1050" dirty="0">
                <a:solidFill>
                  <a:srgbClr val="98C379"/>
                </a:solidFill>
                <a:latin typeface="Fira Code" panose="020B0509050000020004" pitchFamily="49" charset="0"/>
              </a:rPr>
              <a:t>log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(</a:t>
            </a:r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</a:t>
            </a:r>
            <a:r>
              <a:rPr lang="pt-BR" sz="1050" dirty="0">
                <a:solidFill>
                  <a:srgbClr val="56B6C2"/>
                </a:solidFill>
                <a:latin typeface="Fira Code" panose="020B0509050000020004" pitchFamily="49" charset="0"/>
              </a:rPr>
              <a:t>\x1b</a:t>
            </a:r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[35m</a:t>
            </a:r>
            <a:r>
              <a:rPr lang="pt-BR" sz="1050" dirty="0">
                <a:solidFill>
                  <a:srgbClr val="56B6C2"/>
                </a:solidFill>
                <a:latin typeface="Fira Code" panose="020B0509050000020004" pitchFamily="49" charset="0"/>
              </a:rPr>
              <a:t>\</a:t>
            </a:r>
            <a:r>
              <a:rPr lang="pt-BR" sz="1050" dirty="0" err="1">
                <a:solidFill>
                  <a:srgbClr val="56B6C2"/>
                </a:solidFill>
                <a:latin typeface="Fira Code" panose="020B0509050000020004" pitchFamily="49" charset="0"/>
              </a:rPr>
              <a:t>n</a:t>
            </a:r>
            <a:r>
              <a:rPr lang="pt-BR" sz="1050" dirty="0" err="1">
                <a:solidFill>
                  <a:srgbClr val="E5C07B"/>
                </a:solidFill>
                <a:latin typeface="Fira Code" panose="020B0509050000020004" pitchFamily="49" charset="0"/>
              </a:rPr>
              <a:t>%s</a:t>
            </a:r>
            <a:r>
              <a:rPr lang="pt-BR" sz="1050" dirty="0">
                <a:solidFill>
                  <a:srgbClr val="56B6C2"/>
                </a:solidFill>
                <a:latin typeface="Fira Code" panose="020B0509050000020004" pitchFamily="49" charset="0"/>
              </a:rPr>
              <a:t>\n\x1b</a:t>
            </a:r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[0m'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, </a:t>
            </a:r>
            <a:r>
              <a:rPr lang="pt-BR" sz="1050" dirty="0">
                <a:solidFill>
                  <a:srgbClr val="E5C07B"/>
                </a:solidFill>
                <a:latin typeface="Fira Code" panose="020B0509050000020004" pitchFamily="49" charset="0"/>
              </a:rPr>
              <a:t>'Atualizando o banco de dados...'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);</a:t>
            </a:r>
          </a:p>
          <a:p>
            <a:b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</a:br>
            <a:r>
              <a:rPr lang="pt-BR" sz="1050" dirty="0" err="1">
                <a:solidFill>
                  <a:srgbClr val="61AFEF"/>
                </a:solidFill>
                <a:latin typeface="Fira Code" panose="020B0509050000020004" pitchFamily="49" charset="0"/>
              </a:rPr>
              <a:t>app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.</a:t>
            </a:r>
            <a:r>
              <a:rPr lang="pt-BR" sz="1050" dirty="0" err="1">
                <a:solidFill>
                  <a:srgbClr val="61AFEF"/>
                </a:solidFill>
                <a:latin typeface="Fira Code" panose="020B0509050000020004" pitchFamily="49" charset="0"/>
              </a:rPr>
              <a:t>dataSources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.</a:t>
            </a:r>
            <a:r>
              <a:rPr lang="pt-BR" sz="1050" dirty="0" err="1">
                <a:solidFill>
                  <a:srgbClr val="61AFEF"/>
                </a:solidFill>
                <a:latin typeface="Fira Code" panose="020B0509050000020004" pitchFamily="49" charset="0"/>
              </a:rPr>
              <a:t>cliente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.</a:t>
            </a:r>
            <a:r>
              <a:rPr lang="pt-BR" sz="1050" dirty="0" err="1">
                <a:solidFill>
                  <a:srgbClr val="98C379"/>
                </a:solidFill>
                <a:latin typeface="Fira Code" panose="020B0509050000020004" pitchFamily="49" charset="0"/>
              </a:rPr>
              <a:t>autoupdate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(</a:t>
            </a:r>
            <a:r>
              <a:rPr lang="pt-BR" sz="1050" dirty="0" err="1">
                <a:solidFill>
                  <a:srgbClr val="61AFEF"/>
                </a:solidFill>
                <a:latin typeface="Fira Code" panose="020B0509050000020004" pitchFamily="49" charset="0"/>
              </a:rPr>
              <a:t>lbTables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.</a:t>
            </a:r>
            <a:r>
              <a:rPr lang="pt-BR" sz="1050" dirty="0" err="1">
                <a:solidFill>
                  <a:srgbClr val="ABB2BF"/>
                </a:solidFill>
                <a:latin typeface="Fira Code" panose="020B0509050000020004" pitchFamily="49" charset="0"/>
              </a:rPr>
              <a:t>db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, </a:t>
            </a:r>
            <a:r>
              <a:rPr lang="pt-BR" sz="1050" i="1" dirty="0" err="1">
                <a:solidFill>
                  <a:srgbClr val="D19A66"/>
                </a:solidFill>
                <a:latin typeface="Fira Code" panose="020B0509050000020004" pitchFamily="49" charset="0"/>
              </a:rPr>
              <a:t>err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</a:t>
            </a:r>
            <a:r>
              <a:rPr lang="pt-BR" sz="1050" dirty="0">
                <a:solidFill>
                  <a:srgbClr val="56B6C2"/>
                </a:solidFill>
                <a:latin typeface="Fira Code" panose="020B0509050000020004" pitchFamily="49" charset="0"/>
              </a:rPr>
              <a:t>=&gt;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pt-BR" sz="1050" dirty="0" err="1">
                <a:solidFill>
                  <a:srgbClr val="E06C75"/>
                </a:solidFill>
                <a:latin typeface="Fira Code" panose="020B0509050000020004" pitchFamily="49" charset="0"/>
              </a:rPr>
              <a:t>if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(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err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) </a:t>
            </a:r>
            <a:r>
              <a:rPr lang="pt-BR" sz="1050" dirty="0" err="1">
                <a:solidFill>
                  <a:srgbClr val="E06C75"/>
                </a:solidFill>
                <a:latin typeface="Fira Code" panose="020B0509050000020004" pitchFamily="49" charset="0"/>
              </a:rPr>
              <a:t>throw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 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err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});</a:t>
            </a:r>
          </a:p>
          <a:p>
            <a:b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</a:br>
            <a:r>
              <a:rPr lang="pt-BR" sz="1050" dirty="0" err="1">
                <a:solidFill>
                  <a:srgbClr val="56B6C2"/>
                </a:solidFill>
                <a:latin typeface="Fira Code" panose="020B0509050000020004" pitchFamily="49" charset="0"/>
              </a:rPr>
              <a:t>process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.</a:t>
            </a:r>
            <a:r>
              <a:rPr lang="pt-BR" sz="1050" dirty="0" err="1">
                <a:solidFill>
                  <a:srgbClr val="98C379"/>
                </a:solidFill>
                <a:latin typeface="Fira Code" panose="020B0509050000020004" pitchFamily="49" charset="0"/>
              </a:rPr>
              <a:t>nextTick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(</a:t>
            </a:r>
            <a:r>
              <a:rPr lang="pt-BR" sz="1050" dirty="0" err="1">
                <a:solidFill>
                  <a:srgbClr val="BBBBBB"/>
                </a:solidFill>
                <a:latin typeface="Fira Code" panose="020B0509050000020004" pitchFamily="49" charset="0"/>
              </a:rPr>
              <a:t>cb</a:t>
            </a:r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pt-BR" sz="1050" dirty="0">
                <a:solidFill>
                  <a:srgbClr val="BBBBBB"/>
                </a:solidFill>
                <a:latin typeface="Fira Code" panose="020B0509050000020004" pitchFamily="49" charset="0"/>
              </a:rPr>
              <a:t>};</a:t>
            </a:r>
            <a:endParaRPr lang="pt-BR" sz="1050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8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da API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4" y="1930399"/>
            <a:ext cx="8596668" cy="3156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Agora vamos testar nossa API, executando o comando </a:t>
            </a:r>
            <a:r>
              <a:rPr lang="pt-BR" sz="1600" dirty="0">
                <a:solidFill>
                  <a:srgbClr val="41B883"/>
                </a:solidFill>
              </a:rPr>
              <a:t>“</a:t>
            </a:r>
            <a:r>
              <a:rPr lang="pt-BR" sz="1600" dirty="0" err="1">
                <a:solidFill>
                  <a:srgbClr val="41B883"/>
                </a:solidFill>
              </a:rPr>
              <a:t>npm</a:t>
            </a:r>
            <a:r>
              <a:rPr lang="pt-BR" sz="1600" dirty="0">
                <a:solidFill>
                  <a:srgbClr val="41B883"/>
                </a:solidFill>
              </a:rPr>
              <a:t> </a:t>
            </a:r>
            <a:r>
              <a:rPr lang="pt-BR" sz="1600" dirty="0" err="1">
                <a:solidFill>
                  <a:srgbClr val="41B883"/>
                </a:solidFill>
              </a:rPr>
              <a:t>run</a:t>
            </a:r>
            <a:r>
              <a:rPr lang="pt-BR" sz="1600" dirty="0">
                <a:solidFill>
                  <a:srgbClr val="41B883"/>
                </a:solidFill>
              </a:rPr>
              <a:t> </a:t>
            </a:r>
            <a:r>
              <a:rPr lang="pt-BR" sz="1600" dirty="0" err="1">
                <a:solidFill>
                  <a:srgbClr val="41B883"/>
                </a:solidFill>
              </a:rPr>
              <a:t>dev</a:t>
            </a:r>
            <a:r>
              <a:rPr lang="pt-BR" sz="1600" dirty="0">
                <a:solidFill>
                  <a:srgbClr val="41B883"/>
                </a:solidFill>
              </a:rPr>
              <a:t>” </a:t>
            </a:r>
            <a:r>
              <a:rPr lang="pt-BR" sz="1600" dirty="0">
                <a:solidFill>
                  <a:srgbClr val="35495E"/>
                </a:solidFill>
              </a:rPr>
              <a:t>no </a:t>
            </a:r>
            <a:r>
              <a:rPr lang="pt-BR" sz="1600" dirty="0" err="1">
                <a:solidFill>
                  <a:srgbClr val="35495E"/>
                </a:solidFill>
              </a:rPr>
              <a:t>cmd</a:t>
            </a:r>
            <a:r>
              <a:rPr lang="pt-BR" sz="1600" dirty="0">
                <a:solidFill>
                  <a:srgbClr val="35495E"/>
                </a:solidFill>
              </a:rPr>
              <a:t>.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Se estiver tudo funcionando, no console vai aparecer as mensagens:</a:t>
            </a:r>
          </a:p>
          <a:p>
            <a:pPr marL="0" indent="0">
              <a:buNone/>
            </a:pPr>
            <a:endParaRPr lang="pt-BR" sz="1600" dirty="0">
              <a:solidFill>
                <a:srgbClr val="35495E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35495E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35495E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Indicando que o servidor está aguardando requisições na porta 3000 e que você pode acessar a interface da API em </a:t>
            </a:r>
            <a:r>
              <a:rPr lang="pt-BR" sz="1600" dirty="0"/>
              <a:t>http://localhost:3000/</a:t>
            </a:r>
            <a:r>
              <a:rPr lang="pt-BR" sz="1600" dirty="0" err="1"/>
              <a:t>explorer</a:t>
            </a:r>
            <a:r>
              <a:rPr lang="pt-BR" sz="1600" dirty="0"/>
              <a:t>.</a:t>
            </a:r>
            <a:endParaRPr lang="pt-BR" sz="1600" dirty="0">
              <a:solidFill>
                <a:srgbClr val="35495E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68437" y="2916352"/>
            <a:ext cx="536190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600" dirty="0"/>
              <a:t>Web server </a:t>
            </a:r>
            <a:r>
              <a:rPr lang="pt-BR" sz="1600" dirty="0" err="1"/>
              <a:t>listening</a:t>
            </a:r>
            <a:r>
              <a:rPr lang="pt-BR" sz="1600" dirty="0"/>
              <a:t> </a:t>
            </a:r>
            <a:r>
              <a:rPr lang="pt-BR" sz="1600" dirty="0" err="1"/>
              <a:t>at</a:t>
            </a:r>
            <a:r>
              <a:rPr lang="pt-BR" sz="1600" dirty="0"/>
              <a:t>: http://localhost:3000</a:t>
            </a:r>
          </a:p>
          <a:p>
            <a:r>
              <a:rPr lang="pt-BR" sz="1600" dirty="0" err="1"/>
              <a:t>Browse</a:t>
            </a:r>
            <a:r>
              <a:rPr lang="pt-BR" sz="1600" dirty="0"/>
              <a:t> </a:t>
            </a:r>
            <a:r>
              <a:rPr lang="pt-BR" sz="1600" dirty="0" err="1"/>
              <a:t>your</a:t>
            </a:r>
            <a:r>
              <a:rPr lang="pt-BR" sz="1600" dirty="0"/>
              <a:t> REST API </a:t>
            </a:r>
            <a:r>
              <a:rPr lang="pt-BR" sz="1600" dirty="0" err="1"/>
              <a:t>at</a:t>
            </a:r>
            <a:r>
              <a:rPr lang="pt-BR" sz="1600" dirty="0"/>
              <a:t> http://localhost:3000/explorer</a:t>
            </a:r>
          </a:p>
        </p:txBody>
      </p:sp>
    </p:spTree>
    <p:extLst>
      <p:ext uri="{BB962C8B-B14F-4D97-AF65-F5344CB8AC3E}">
        <p14:creationId xmlns:p14="http://schemas.microsoft.com/office/powerpoint/2010/main" val="383896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aplicação com Quasar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4" y="1930399"/>
            <a:ext cx="8827274" cy="492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Acessar a pasta onde ficará a aplicação e executar o comando </a:t>
            </a:r>
            <a:r>
              <a:rPr lang="pt-BR" sz="1600" dirty="0">
                <a:solidFill>
                  <a:srgbClr val="41B883"/>
                </a:solidFill>
              </a:rPr>
              <a:t>“quasar </a:t>
            </a:r>
            <a:r>
              <a:rPr lang="pt-BR" sz="1600" dirty="0" err="1">
                <a:solidFill>
                  <a:srgbClr val="41B883"/>
                </a:solidFill>
              </a:rPr>
              <a:t>init</a:t>
            </a:r>
            <a:r>
              <a:rPr lang="pt-BR" sz="1600" dirty="0">
                <a:solidFill>
                  <a:srgbClr val="41B883"/>
                </a:solidFill>
              </a:rPr>
              <a:t> </a:t>
            </a:r>
            <a:r>
              <a:rPr lang="pt-BR" sz="1600" dirty="0" err="1">
                <a:solidFill>
                  <a:srgbClr val="41B883"/>
                </a:solidFill>
              </a:rPr>
              <a:t>nome_do_projeto</a:t>
            </a:r>
            <a:r>
              <a:rPr lang="pt-BR" sz="1600" dirty="0">
                <a:solidFill>
                  <a:srgbClr val="41B883"/>
                </a:solidFill>
              </a:rPr>
              <a:t>”</a:t>
            </a:r>
            <a:r>
              <a:rPr lang="pt-BR" sz="1600" dirty="0">
                <a:solidFill>
                  <a:srgbClr val="35495E"/>
                </a:solidFill>
              </a:rPr>
              <a:t> no </a:t>
            </a:r>
            <a:r>
              <a:rPr lang="pt-BR" sz="1600" dirty="0" err="1">
                <a:solidFill>
                  <a:srgbClr val="35495E"/>
                </a:solidFill>
              </a:rPr>
              <a:t>cmd</a:t>
            </a:r>
            <a:r>
              <a:rPr lang="pt-BR" sz="1600" dirty="0">
                <a:solidFill>
                  <a:srgbClr val="35495E"/>
                </a:solidFill>
              </a:rPr>
              <a:t>, para iniciar o </a:t>
            </a:r>
            <a:r>
              <a:rPr lang="pt-BR" sz="1600" dirty="0" err="1">
                <a:solidFill>
                  <a:srgbClr val="35495E"/>
                </a:solidFill>
              </a:rPr>
              <a:t>prompt</a:t>
            </a:r>
            <a:r>
              <a:rPr lang="pt-BR" sz="1600" dirty="0">
                <a:solidFill>
                  <a:srgbClr val="35495E"/>
                </a:solidFill>
              </a:rPr>
              <a:t> com as opções disponíveis para a criação da aplicação: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Nome do projeto;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Nome do produto;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Descrição do projeto (opcional);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Autor;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Plugins;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Padrão do </a:t>
            </a:r>
            <a:r>
              <a:rPr lang="pt-BR" sz="1400" dirty="0" err="1">
                <a:solidFill>
                  <a:srgbClr val="41B883"/>
                </a:solidFill>
              </a:rPr>
              <a:t>Linter</a:t>
            </a:r>
            <a:r>
              <a:rPr lang="pt-BR" sz="1400" dirty="0">
                <a:solidFill>
                  <a:srgbClr val="41B883"/>
                </a:solidFill>
              </a:rPr>
              <a:t>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Id do Cordova (opcional);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Gerenciador de pacotes para o projeto.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57" y="2668677"/>
            <a:ext cx="61722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inicial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4" y="1928970"/>
            <a:ext cx="8827274" cy="85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Primeiramente, como este é um projeto de testes, vamos configurar o framework para utilizar todos os componentes e animações disponíveis, para evitar ter que adicionar um a um quando for necessário.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77333" y="3140843"/>
            <a:ext cx="296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5495E"/>
                </a:solidFill>
              </a:rPr>
              <a:t>Para isso, vamos editar o arquivo </a:t>
            </a:r>
            <a:r>
              <a:rPr lang="pt-BR" sz="1600" dirty="0">
                <a:solidFill>
                  <a:srgbClr val="41B883"/>
                </a:solidFill>
              </a:rPr>
              <a:t>“quasar.conf.js”</a:t>
            </a:r>
            <a:r>
              <a:rPr lang="pt-BR" sz="1600" dirty="0">
                <a:solidFill>
                  <a:srgbClr val="35495E"/>
                </a:solidFill>
              </a:rPr>
              <a:t>, conforme a imagem a seguir: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20" y="2781838"/>
            <a:ext cx="5161544" cy="38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inicial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103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Para facilitar, vamos criar um script para execução da aplicação: </a:t>
            </a:r>
          </a:p>
          <a:p>
            <a:pPr lvl="1"/>
            <a:r>
              <a:rPr lang="pt-BR" sz="1400" dirty="0">
                <a:solidFill>
                  <a:srgbClr val="41B883"/>
                </a:solidFill>
              </a:rPr>
              <a:t>Na pasta do projeto, edite o arquivo “</a:t>
            </a:r>
            <a:r>
              <a:rPr lang="pt-BR" sz="1400" dirty="0" err="1">
                <a:solidFill>
                  <a:srgbClr val="41B883"/>
                </a:solidFill>
              </a:rPr>
              <a:t>package.json</a:t>
            </a:r>
            <a:r>
              <a:rPr lang="pt-BR" sz="1400" dirty="0">
                <a:solidFill>
                  <a:srgbClr val="41B883"/>
                </a:solidFill>
              </a:rPr>
              <a:t>”, adicionando na linha 9, em “scripts”, o seguinte código: “</a:t>
            </a:r>
            <a:r>
              <a:rPr lang="pt-BR" sz="1400" dirty="0" err="1">
                <a:solidFill>
                  <a:srgbClr val="41B883"/>
                </a:solidFill>
              </a:rPr>
              <a:t>dev</a:t>
            </a:r>
            <a:r>
              <a:rPr lang="pt-BR" sz="1400" dirty="0">
                <a:solidFill>
                  <a:srgbClr val="41B883"/>
                </a:solidFill>
              </a:rPr>
              <a:t>”: “quasar </a:t>
            </a:r>
            <a:r>
              <a:rPr lang="pt-BR" sz="1400" dirty="0" err="1">
                <a:solidFill>
                  <a:srgbClr val="41B883"/>
                </a:solidFill>
              </a:rPr>
              <a:t>dev</a:t>
            </a:r>
            <a:r>
              <a:rPr lang="pt-BR" sz="1400" dirty="0">
                <a:solidFill>
                  <a:srgbClr val="41B883"/>
                </a:solidFill>
              </a:rPr>
              <a:t>”.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44" y="2962141"/>
            <a:ext cx="6623155" cy="1257233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4" y="4290096"/>
            <a:ext cx="8596668" cy="103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Também vamos configurar o </a:t>
            </a:r>
            <a:r>
              <a:rPr lang="pt-BR" sz="1600" dirty="0" err="1">
                <a:solidFill>
                  <a:srgbClr val="35495E"/>
                </a:solidFill>
              </a:rPr>
              <a:t>endpoint</a:t>
            </a:r>
            <a:r>
              <a:rPr lang="pt-BR" sz="1600" dirty="0">
                <a:solidFill>
                  <a:srgbClr val="35495E"/>
                </a:solidFill>
              </a:rPr>
              <a:t> da API na aplicação:</a:t>
            </a:r>
          </a:p>
          <a:p>
            <a:pPr lvl="1"/>
            <a:r>
              <a:rPr lang="pt-BR" sz="1400" dirty="0">
                <a:solidFill>
                  <a:srgbClr val="41B883"/>
                </a:solidFill>
              </a:rPr>
              <a:t>Editar o arquivo “quasar.conf.js”, adicionando o código a seguir nas configurações do </a:t>
            </a:r>
            <a:r>
              <a:rPr lang="pt-BR" sz="1400" dirty="0" err="1">
                <a:solidFill>
                  <a:srgbClr val="41B883"/>
                </a:solidFill>
              </a:rPr>
              <a:t>devServer</a:t>
            </a:r>
            <a:r>
              <a:rPr lang="pt-BR" sz="1400" dirty="0">
                <a:solidFill>
                  <a:srgbClr val="41B883"/>
                </a:solidFill>
              </a:rPr>
              <a:t> na linha 36 e </a:t>
            </a:r>
            <a:r>
              <a:rPr lang="pt-BR" sz="1400" dirty="0" err="1">
                <a:solidFill>
                  <a:srgbClr val="41B883"/>
                </a:solidFill>
              </a:rPr>
              <a:t>descomentar</a:t>
            </a:r>
            <a:r>
              <a:rPr lang="pt-BR" sz="1400" dirty="0">
                <a:solidFill>
                  <a:srgbClr val="41B883"/>
                </a:solidFill>
              </a:rPr>
              <a:t> o código da linha 17 e 22.</a:t>
            </a:r>
          </a:p>
        </p:txBody>
      </p:sp>
      <p:sp>
        <p:nvSpPr>
          <p:cNvPr id="8" name="Retângulo 7"/>
          <p:cNvSpPr/>
          <p:nvPr/>
        </p:nvSpPr>
        <p:spPr>
          <a:xfrm>
            <a:off x="1509544" y="5321837"/>
            <a:ext cx="3830272" cy="1105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proxy: {</a:t>
            </a:r>
          </a:p>
          <a:p>
            <a:r>
              <a:rPr lang="pt-BR" sz="1100" dirty="0">
                <a:solidFill>
                  <a:srgbClr val="E5C07B"/>
                </a:solidFill>
                <a:latin typeface="Fira Code" panose="020B0509050000020004" pitchFamily="49" charset="0"/>
              </a:rPr>
              <a:t>	'/</a:t>
            </a:r>
            <a:r>
              <a:rPr lang="pt-BR" sz="1100" dirty="0" err="1">
                <a:solidFill>
                  <a:srgbClr val="E5C07B"/>
                </a:solidFill>
                <a:latin typeface="Fira Code" panose="020B0509050000020004" pitchFamily="49" charset="0"/>
              </a:rPr>
              <a:t>api</a:t>
            </a:r>
            <a:r>
              <a:rPr lang="pt-BR" sz="1100" dirty="0">
                <a:solidFill>
                  <a:srgbClr val="E5C07B"/>
                </a:solidFill>
                <a:latin typeface="Fira Code" panose="020B0509050000020004" pitchFamily="49" charset="0"/>
              </a:rPr>
              <a:t>'</a:t>
            </a:r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: {</a:t>
            </a:r>
          </a:p>
          <a:p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		</a:t>
            </a:r>
            <a:r>
              <a:rPr lang="pt-BR" sz="1100" dirty="0" err="1">
                <a:solidFill>
                  <a:srgbClr val="BBBBBB"/>
                </a:solidFill>
                <a:latin typeface="Fira Code" panose="020B0509050000020004" pitchFamily="49" charset="0"/>
              </a:rPr>
              <a:t>target</a:t>
            </a:r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: </a:t>
            </a:r>
            <a:r>
              <a:rPr lang="pt-BR" sz="1100" dirty="0">
                <a:solidFill>
                  <a:srgbClr val="E5C07B"/>
                </a:solidFill>
                <a:latin typeface="Fira Code" panose="020B0509050000020004" pitchFamily="49" charset="0"/>
              </a:rPr>
              <a:t>'http://127.0.0.1:3000'</a:t>
            </a:r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,</a:t>
            </a:r>
          </a:p>
          <a:p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		</a:t>
            </a:r>
            <a:r>
              <a:rPr lang="pt-BR" sz="1100" dirty="0" err="1">
                <a:solidFill>
                  <a:srgbClr val="BBBBBB"/>
                </a:solidFill>
                <a:latin typeface="Fira Code" panose="020B0509050000020004" pitchFamily="49" charset="0"/>
              </a:rPr>
              <a:t>changeOrigin</a:t>
            </a:r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: </a:t>
            </a:r>
            <a:r>
              <a:rPr lang="pt-BR" sz="1100" dirty="0" err="1">
                <a:solidFill>
                  <a:srgbClr val="56B6C2"/>
                </a:solidFill>
                <a:latin typeface="Fira Code" panose="020B0509050000020004" pitchFamily="49" charset="0"/>
              </a:rPr>
              <a:t>true</a:t>
            </a:r>
            <a:endParaRPr lang="pt-BR" sz="1100" dirty="0">
              <a:solidFill>
                <a:srgbClr val="BBBBBB"/>
              </a:solidFill>
              <a:latin typeface="Fira Code" panose="020B0509050000020004" pitchFamily="49" charset="0"/>
            </a:endParaRPr>
          </a:p>
          <a:p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	}</a:t>
            </a:r>
          </a:p>
          <a:p>
            <a:r>
              <a:rPr lang="pt-BR" sz="1100" dirty="0">
                <a:solidFill>
                  <a:srgbClr val="BBBBBB"/>
                </a:solidFill>
                <a:latin typeface="Fira Code" panose="020B0509050000020004" pitchFamily="49" charset="0"/>
              </a:rPr>
              <a:t>},</a:t>
            </a:r>
            <a:endParaRPr lang="pt-BR" sz="1100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4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para cadastro de clientes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1302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Agora vamos criar nossa página que vai conter o formulário de cadastro de clientes. Para isso, vamos criar </a:t>
            </a:r>
            <a:r>
              <a:rPr lang="pt-BR" sz="1600" dirty="0">
                <a:solidFill>
                  <a:srgbClr val="41B883"/>
                </a:solidFill>
              </a:rPr>
              <a:t>“</a:t>
            </a:r>
            <a:r>
              <a:rPr lang="pt-BR" sz="1600" dirty="0" err="1">
                <a:solidFill>
                  <a:srgbClr val="41B883"/>
                </a:solidFill>
              </a:rPr>
              <a:t>src</a:t>
            </a:r>
            <a:r>
              <a:rPr lang="pt-BR" sz="1600" dirty="0">
                <a:solidFill>
                  <a:srgbClr val="41B883"/>
                </a:solidFill>
              </a:rPr>
              <a:t>/</a:t>
            </a:r>
            <a:r>
              <a:rPr lang="pt-BR" sz="1600" dirty="0" err="1">
                <a:solidFill>
                  <a:srgbClr val="41B883"/>
                </a:solidFill>
              </a:rPr>
              <a:t>pages</a:t>
            </a:r>
            <a:r>
              <a:rPr lang="pt-BR" sz="1600" dirty="0">
                <a:solidFill>
                  <a:srgbClr val="41B883"/>
                </a:solidFill>
              </a:rPr>
              <a:t>/</a:t>
            </a:r>
            <a:r>
              <a:rPr lang="pt-BR" sz="1600" dirty="0" err="1">
                <a:solidFill>
                  <a:srgbClr val="41B883"/>
                </a:solidFill>
              </a:rPr>
              <a:t>editar.vue</a:t>
            </a:r>
            <a:r>
              <a:rPr lang="pt-BR" sz="1600" dirty="0">
                <a:solidFill>
                  <a:srgbClr val="41B883"/>
                </a:solidFill>
              </a:rPr>
              <a:t>”.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Por padrão, a estrutura dos arquivos (.</a:t>
            </a:r>
            <a:r>
              <a:rPr lang="pt-BR" sz="1600" dirty="0" err="1">
                <a:solidFill>
                  <a:srgbClr val="35495E"/>
                </a:solidFill>
              </a:rPr>
              <a:t>vue</a:t>
            </a:r>
            <a:r>
              <a:rPr lang="pt-BR" sz="1600" dirty="0">
                <a:solidFill>
                  <a:srgbClr val="35495E"/>
                </a:solidFill>
              </a:rPr>
              <a:t>) utilizada em projetos do Quasar, é composta por: </a:t>
            </a:r>
            <a:r>
              <a:rPr lang="pt-BR" sz="1600" dirty="0" err="1">
                <a:solidFill>
                  <a:srgbClr val="41B883"/>
                </a:solidFill>
              </a:rPr>
              <a:t>template</a:t>
            </a:r>
            <a:r>
              <a:rPr lang="pt-BR" sz="1600" dirty="0">
                <a:solidFill>
                  <a:srgbClr val="41B883"/>
                </a:solidFill>
              </a:rPr>
              <a:t>, script e </a:t>
            </a:r>
            <a:r>
              <a:rPr lang="pt-BR" sz="1600" dirty="0" err="1">
                <a:solidFill>
                  <a:srgbClr val="41B883"/>
                </a:solidFill>
              </a:rPr>
              <a:t>style</a:t>
            </a:r>
            <a:r>
              <a:rPr lang="pt-BR" sz="1600" dirty="0">
                <a:solidFill>
                  <a:srgbClr val="35495E"/>
                </a:solidFill>
              </a:rPr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86" y="3490688"/>
            <a:ext cx="7659950" cy="29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2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para cadastro de clientes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709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Usando o conceito de </a:t>
            </a:r>
            <a:r>
              <a:rPr lang="pt-BR" sz="1600" dirty="0" err="1">
                <a:solidFill>
                  <a:srgbClr val="35495E"/>
                </a:solidFill>
              </a:rPr>
              <a:t>components</a:t>
            </a:r>
            <a:r>
              <a:rPr lang="pt-BR" sz="1600" dirty="0">
                <a:solidFill>
                  <a:srgbClr val="35495E"/>
                </a:solidFill>
              </a:rPr>
              <a:t>, vamos criar um componente para o formulário em </a:t>
            </a:r>
            <a:r>
              <a:rPr lang="pt-BR" sz="1600" dirty="0">
                <a:solidFill>
                  <a:srgbClr val="41B883"/>
                </a:solidFill>
              </a:rPr>
              <a:t>“</a:t>
            </a:r>
            <a:r>
              <a:rPr lang="pt-BR" sz="1600" dirty="0" err="1">
                <a:solidFill>
                  <a:srgbClr val="41B883"/>
                </a:solidFill>
              </a:rPr>
              <a:t>src</a:t>
            </a:r>
            <a:r>
              <a:rPr lang="pt-BR" sz="1600" dirty="0">
                <a:solidFill>
                  <a:srgbClr val="41B883"/>
                </a:solidFill>
              </a:rPr>
              <a:t>/</a:t>
            </a:r>
            <a:r>
              <a:rPr lang="pt-BR" sz="1600" dirty="0" err="1">
                <a:solidFill>
                  <a:srgbClr val="41B883"/>
                </a:solidFill>
              </a:rPr>
              <a:t>components</a:t>
            </a:r>
            <a:r>
              <a:rPr lang="pt-BR" sz="1600" dirty="0">
                <a:solidFill>
                  <a:srgbClr val="41B883"/>
                </a:solidFill>
              </a:rPr>
              <a:t>/</a:t>
            </a:r>
            <a:r>
              <a:rPr lang="pt-BR" sz="1600" dirty="0" err="1">
                <a:solidFill>
                  <a:srgbClr val="41B883"/>
                </a:solidFill>
              </a:rPr>
              <a:t>form.vue</a:t>
            </a:r>
            <a:r>
              <a:rPr lang="pt-BR" sz="1600" dirty="0">
                <a:solidFill>
                  <a:srgbClr val="41B883"/>
                </a:solidFill>
              </a:rPr>
              <a:t>”</a:t>
            </a:r>
            <a:r>
              <a:rPr lang="pt-BR" sz="1600" dirty="0">
                <a:solidFill>
                  <a:srgbClr val="35495E"/>
                </a:solidFill>
              </a:rPr>
              <a:t> e usar na página criada anteriormente.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69" y="2875341"/>
            <a:ext cx="5398193" cy="35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18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com o formulário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492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Agora vamos criar o formulário de cadastro de clientes utilizando alguns dos componentes de formulário do Quasar.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Código: </a:t>
            </a:r>
            <a:r>
              <a:rPr lang="pt-BR" sz="1400" dirty="0">
                <a:hlinkClick r:id="rId2"/>
              </a:rPr>
              <a:t>https://pastebin.com/SU9RWLqm</a:t>
            </a:r>
            <a:endParaRPr lang="pt-BR" sz="1400" dirty="0">
              <a:solidFill>
                <a:srgbClr val="41B883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Quasar componentes: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q-</a:t>
            </a:r>
            <a:r>
              <a:rPr lang="pt-BR" sz="1200" dirty="0" err="1">
                <a:solidFill>
                  <a:srgbClr val="41B883"/>
                </a:solidFill>
              </a:rPr>
              <a:t>card</a:t>
            </a:r>
            <a:r>
              <a:rPr lang="pt-BR" sz="1200" dirty="0">
                <a:solidFill>
                  <a:srgbClr val="41B883"/>
                </a:solidFill>
              </a:rPr>
              <a:t>: </a:t>
            </a:r>
            <a:r>
              <a:rPr lang="pt-BR" sz="1200" dirty="0">
                <a:solidFill>
                  <a:srgbClr val="41B883"/>
                </a:solidFill>
                <a:hlinkClick r:id="rId3"/>
              </a:rPr>
              <a:t>https://quasar-framework.org/components/card.html</a:t>
            </a:r>
            <a:endParaRPr lang="pt-BR" sz="1200" dirty="0">
              <a:solidFill>
                <a:srgbClr val="41B883"/>
              </a:solidFill>
            </a:endParaRP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q-</a:t>
            </a:r>
            <a:r>
              <a:rPr lang="pt-BR" sz="1200" dirty="0" err="1">
                <a:solidFill>
                  <a:srgbClr val="41B883"/>
                </a:solidFill>
              </a:rPr>
              <a:t>field</a:t>
            </a:r>
            <a:r>
              <a:rPr lang="pt-BR" sz="1200" dirty="0">
                <a:solidFill>
                  <a:srgbClr val="41B883"/>
                </a:solidFill>
              </a:rPr>
              <a:t>: </a:t>
            </a:r>
            <a:r>
              <a:rPr lang="pt-BR" sz="1200" dirty="0">
                <a:hlinkClick r:id="rId4"/>
              </a:rPr>
              <a:t>https://quasar-framework.org/components/field.html</a:t>
            </a:r>
            <a:endParaRPr lang="pt-BR" sz="1200" dirty="0"/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q-input: </a:t>
            </a:r>
            <a:r>
              <a:rPr lang="pt-BR" sz="1200" dirty="0">
                <a:hlinkClick r:id="rId5"/>
              </a:rPr>
              <a:t>https://quasar-framework.org/components/input-textfield.html</a:t>
            </a:r>
            <a:endParaRPr lang="pt-BR" sz="1200" dirty="0"/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q-</a:t>
            </a:r>
            <a:r>
              <a:rPr lang="pt-BR" sz="1200" dirty="0" err="1">
                <a:solidFill>
                  <a:srgbClr val="41B883"/>
                </a:solidFill>
              </a:rPr>
              <a:t>btn</a:t>
            </a:r>
            <a:r>
              <a:rPr lang="pt-BR" sz="1200" dirty="0">
                <a:solidFill>
                  <a:srgbClr val="41B883"/>
                </a:solidFill>
              </a:rPr>
              <a:t>: </a:t>
            </a:r>
            <a:r>
              <a:rPr lang="pt-BR" sz="1200" dirty="0">
                <a:hlinkClick r:id="rId6"/>
              </a:rPr>
              <a:t>https://quasar-framework.org/components/button.html</a:t>
            </a:r>
            <a:endParaRPr lang="pt-BR" sz="1200" dirty="0">
              <a:solidFill>
                <a:srgbClr val="41B883"/>
              </a:solidFill>
            </a:endParaRPr>
          </a:p>
          <a:p>
            <a:pPr lvl="1"/>
            <a:endParaRPr lang="pt-BR" sz="1200" dirty="0">
              <a:solidFill>
                <a:srgbClr val="3549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LoopBack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492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rgbClr val="35495E"/>
                </a:solidFill>
              </a:rPr>
              <a:t>What</a:t>
            </a:r>
            <a:r>
              <a:rPr lang="pt-BR" dirty="0">
                <a:solidFill>
                  <a:srgbClr val="35495E"/>
                </a:solidFill>
              </a:rPr>
              <a:t> </a:t>
            </a:r>
            <a:r>
              <a:rPr lang="pt-BR" dirty="0" err="1">
                <a:solidFill>
                  <a:srgbClr val="35495E"/>
                </a:solidFill>
              </a:rPr>
              <a:t>is</a:t>
            </a:r>
            <a:r>
              <a:rPr lang="pt-BR" dirty="0">
                <a:solidFill>
                  <a:srgbClr val="35495E"/>
                </a:solidFill>
              </a:rPr>
              <a:t> </a:t>
            </a:r>
            <a:r>
              <a:rPr lang="en-US" dirty="0" err="1">
                <a:solidFill>
                  <a:srgbClr val="35495E"/>
                </a:solidFill>
              </a:rPr>
              <a:t>LoopBack</a:t>
            </a:r>
            <a:r>
              <a:rPr lang="pt-BR" dirty="0">
                <a:solidFill>
                  <a:srgbClr val="35495E"/>
                </a:solidFill>
              </a:rPr>
              <a:t>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sz="1600" dirty="0" err="1">
                <a:solidFill>
                  <a:srgbClr val="35495E"/>
                </a:solidFill>
              </a:rPr>
              <a:t>LoopBack</a:t>
            </a:r>
            <a:r>
              <a:rPr lang="en-US" sz="1600" dirty="0">
                <a:solidFill>
                  <a:srgbClr val="35495E"/>
                </a:solidFill>
              </a:rPr>
              <a:t> is a highly-extensible, open-source Node.js framework that enables you to: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>
                <a:solidFill>
                  <a:srgbClr val="41B883"/>
                </a:solidFill>
              </a:rPr>
              <a:t>Create dynamic end-to-end REST APIs with little or no coding.</a:t>
            </a:r>
          </a:p>
          <a:p>
            <a:r>
              <a:rPr lang="en-US" sz="1400" dirty="0">
                <a:solidFill>
                  <a:srgbClr val="41B883"/>
                </a:solidFill>
              </a:rPr>
              <a:t>Access data from major relational databases, MongoDB, SOAP and REST APIs.</a:t>
            </a:r>
          </a:p>
          <a:p>
            <a:r>
              <a:rPr lang="en-US" sz="1400" dirty="0">
                <a:solidFill>
                  <a:srgbClr val="41B883"/>
                </a:solidFill>
              </a:rPr>
              <a:t>Incorporate model relationships and access controls for complex APIs.</a:t>
            </a:r>
          </a:p>
          <a:p>
            <a:r>
              <a:rPr lang="en-US" sz="1400" dirty="0">
                <a:solidFill>
                  <a:srgbClr val="41B883"/>
                </a:solidFill>
              </a:rPr>
              <a:t>Separable components for file storage, third-party login, and OAuth 2.0.</a:t>
            </a: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>
                <a:solidFill>
                  <a:srgbClr val="35495E"/>
                </a:solidFill>
              </a:rPr>
              <a:t>Fonte:</a:t>
            </a:r>
            <a:r>
              <a:rPr lang="pt-BR" sz="1400" dirty="0"/>
              <a:t> </a:t>
            </a:r>
            <a:r>
              <a:rPr lang="pt-BR" sz="1400" dirty="0">
                <a:hlinkClick r:id="rId2"/>
              </a:rPr>
              <a:t>https://loopback.io/doc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2052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Listar clientes na página inicial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2100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Para exibir todos os clientes na página inicial, vamos usar o componente q-</a:t>
            </a:r>
            <a:r>
              <a:rPr lang="pt-BR" sz="1600" dirty="0" err="1">
                <a:solidFill>
                  <a:srgbClr val="35495E"/>
                </a:solidFill>
              </a:rPr>
              <a:t>table</a:t>
            </a:r>
            <a:r>
              <a:rPr lang="pt-BR" sz="1600" dirty="0">
                <a:solidFill>
                  <a:srgbClr val="35495E"/>
                </a:solidFill>
              </a:rPr>
              <a:t> do quasar, conforme código a seguir: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Código: </a:t>
            </a:r>
            <a:r>
              <a:rPr lang="pt-BR" sz="1400" dirty="0">
                <a:hlinkClick r:id="rId2"/>
              </a:rPr>
              <a:t>https://pastebin.com/JnQUT6ai</a:t>
            </a:r>
            <a:endParaRPr lang="pt-BR" sz="1400" dirty="0">
              <a:solidFill>
                <a:srgbClr val="41B883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Quasar componentes: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q-</a:t>
            </a:r>
            <a:r>
              <a:rPr lang="pt-BR" sz="1200" dirty="0" err="1">
                <a:solidFill>
                  <a:srgbClr val="41B883"/>
                </a:solidFill>
              </a:rPr>
              <a:t>table</a:t>
            </a:r>
            <a:r>
              <a:rPr lang="pt-BR" sz="1200" dirty="0">
                <a:solidFill>
                  <a:srgbClr val="41B883"/>
                </a:solidFill>
              </a:rPr>
              <a:t>: </a:t>
            </a:r>
            <a:r>
              <a:rPr lang="pt-BR" sz="1200" dirty="0">
                <a:hlinkClick r:id="rId3"/>
              </a:rPr>
              <a:t>https://quasar-framework.org/components/datatable.html</a:t>
            </a:r>
            <a:endParaRPr lang="pt-BR" sz="1200" dirty="0">
              <a:solidFill>
                <a:srgbClr val="41B883"/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77334" y="4353058"/>
            <a:ext cx="8596668" cy="226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Também vamos adicionar atalhos para home e novo cliente na barra lateral: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Código: </a:t>
            </a:r>
            <a:r>
              <a:rPr lang="pt-BR" sz="1400" dirty="0">
                <a:hlinkClick r:id="rId4"/>
              </a:rPr>
              <a:t>https://pastebin.com/SjgjCeGu</a:t>
            </a:r>
            <a:endParaRPr lang="pt-BR" sz="1400" dirty="0">
              <a:solidFill>
                <a:srgbClr val="41B883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Quasar componentes: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q-layout-</a:t>
            </a:r>
            <a:r>
              <a:rPr lang="pt-BR" sz="1200" dirty="0" err="1">
                <a:solidFill>
                  <a:srgbClr val="41B883"/>
                </a:solidFill>
              </a:rPr>
              <a:t>drawer</a:t>
            </a:r>
            <a:r>
              <a:rPr lang="pt-BR" sz="1200" dirty="0">
                <a:solidFill>
                  <a:srgbClr val="41B883"/>
                </a:solidFill>
              </a:rPr>
              <a:t>: </a:t>
            </a:r>
            <a:r>
              <a:rPr lang="pt-BR" sz="1200" dirty="0">
                <a:hlinkClick r:id="rId5"/>
              </a:rPr>
              <a:t>https://quasar-framework.org/components/layout-drawer.html</a:t>
            </a:r>
            <a:endParaRPr lang="pt-BR" sz="1200" dirty="0"/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q-</a:t>
            </a:r>
            <a:r>
              <a:rPr lang="pt-BR" sz="1200" dirty="0" err="1">
                <a:solidFill>
                  <a:srgbClr val="41B883"/>
                </a:solidFill>
              </a:rPr>
              <a:t>list</a:t>
            </a:r>
            <a:r>
              <a:rPr lang="pt-BR" sz="1200" dirty="0">
                <a:solidFill>
                  <a:srgbClr val="41B883"/>
                </a:solidFill>
              </a:rPr>
              <a:t>: </a:t>
            </a:r>
            <a:r>
              <a:rPr lang="pt-BR" sz="1200" dirty="0">
                <a:hlinkClick r:id="rId6"/>
              </a:rPr>
              <a:t>https://quasar-framework.org/components/lists-and-list-items.html</a:t>
            </a:r>
            <a:endParaRPr lang="pt-BR" sz="1200" dirty="0">
              <a:solidFill>
                <a:srgbClr val="41B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4" y="1930399"/>
            <a:ext cx="8596668" cy="416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Por padrão, ao criar o projeto, o Quasar já cria a rota para acesso a home (“/”, página index). Então precisamos criar apenas a rota para criar/editar o cadastro. Copie e cole o código a seguir em </a:t>
            </a:r>
            <a:r>
              <a:rPr lang="pt-BR" sz="1600" dirty="0">
                <a:solidFill>
                  <a:srgbClr val="41B883"/>
                </a:solidFill>
              </a:rPr>
              <a:t>“</a:t>
            </a:r>
            <a:r>
              <a:rPr lang="pt-BR" sz="1600" dirty="0" err="1">
                <a:solidFill>
                  <a:srgbClr val="41B883"/>
                </a:solidFill>
              </a:rPr>
              <a:t>src</a:t>
            </a:r>
            <a:r>
              <a:rPr lang="pt-BR" sz="1600" dirty="0">
                <a:solidFill>
                  <a:srgbClr val="41B883"/>
                </a:solidFill>
              </a:rPr>
              <a:t>/</a:t>
            </a:r>
            <a:r>
              <a:rPr lang="pt-BR" sz="1600" dirty="0" err="1">
                <a:solidFill>
                  <a:srgbClr val="41B883"/>
                </a:solidFill>
              </a:rPr>
              <a:t>router</a:t>
            </a:r>
            <a:r>
              <a:rPr lang="pt-BR" sz="1600" dirty="0">
                <a:solidFill>
                  <a:srgbClr val="41B883"/>
                </a:solidFill>
              </a:rPr>
              <a:t>/routes.js”</a:t>
            </a:r>
            <a:r>
              <a:rPr lang="pt-BR" sz="1600" dirty="0">
                <a:solidFill>
                  <a:srgbClr val="35495E"/>
                </a:solidFill>
              </a:rPr>
              <a:t>: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Código: </a:t>
            </a:r>
            <a:r>
              <a:rPr lang="pt-BR" sz="1400" dirty="0">
                <a:hlinkClick r:id="rId2"/>
              </a:rPr>
              <a:t>https://pastebin.com/Kf2zUWJV</a:t>
            </a:r>
            <a:endParaRPr lang="pt-BR" sz="1400" dirty="0">
              <a:solidFill>
                <a:srgbClr val="41B883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Quasar: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App </a:t>
            </a:r>
            <a:r>
              <a:rPr lang="pt-BR" sz="1200" dirty="0" err="1">
                <a:solidFill>
                  <a:srgbClr val="41B883"/>
                </a:solidFill>
              </a:rPr>
              <a:t>Routing</a:t>
            </a:r>
            <a:r>
              <a:rPr lang="pt-BR" sz="1200" dirty="0">
                <a:solidFill>
                  <a:srgbClr val="41B883"/>
                </a:solidFill>
              </a:rPr>
              <a:t>: </a:t>
            </a:r>
            <a:r>
              <a:rPr lang="pt-BR" sz="1200" dirty="0">
                <a:hlinkClick r:id="rId3"/>
              </a:rPr>
              <a:t>https://quasar-framework.org/guide/app-routing.html</a:t>
            </a:r>
            <a:endParaRPr lang="pt-BR" sz="1200" dirty="0">
              <a:solidFill>
                <a:srgbClr val="41B883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Vue: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Vue </a:t>
            </a:r>
            <a:r>
              <a:rPr lang="pt-BR" sz="1200" dirty="0" err="1">
                <a:solidFill>
                  <a:srgbClr val="41B883"/>
                </a:solidFill>
              </a:rPr>
              <a:t>Router</a:t>
            </a:r>
            <a:r>
              <a:rPr lang="pt-BR" sz="1200" dirty="0">
                <a:solidFill>
                  <a:srgbClr val="41B883"/>
                </a:solidFill>
              </a:rPr>
              <a:t>: </a:t>
            </a:r>
            <a:r>
              <a:rPr lang="pt-BR" sz="1200" dirty="0">
                <a:hlinkClick r:id="rId4"/>
              </a:rPr>
              <a:t>https://router.vuejs.org</a:t>
            </a:r>
            <a:endParaRPr lang="pt-BR" sz="1200" dirty="0">
              <a:solidFill>
                <a:srgbClr val="41B883"/>
              </a:solidFill>
            </a:endParaRPr>
          </a:p>
          <a:p>
            <a:pPr lvl="1"/>
            <a:endParaRPr lang="pt-BR" sz="1200" dirty="0">
              <a:solidFill>
                <a:srgbClr val="41B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28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Build da aplicação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107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Depois de concluída a aplicação, vamos fazer o build e salvar o código na pasta </a:t>
            </a:r>
            <a:r>
              <a:rPr lang="pt-BR" sz="1600" dirty="0">
                <a:solidFill>
                  <a:srgbClr val="41B883"/>
                </a:solidFill>
              </a:rPr>
              <a:t>“</a:t>
            </a:r>
            <a:r>
              <a:rPr lang="pt-BR" sz="1600" dirty="0" err="1">
                <a:solidFill>
                  <a:srgbClr val="41B883"/>
                </a:solidFill>
              </a:rPr>
              <a:t>client</a:t>
            </a:r>
            <a:r>
              <a:rPr lang="pt-BR" sz="1600" dirty="0">
                <a:solidFill>
                  <a:srgbClr val="41B883"/>
                </a:solidFill>
              </a:rPr>
              <a:t>”</a:t>
            </a:r>
            <a:r>
              <a:rPr lang="pt-BR" sz="1600" dirty="0">
                <a:solidFill>
                  <a:srgbClr val="35495E"/>
                </a:solidFill>
              </a:rPr>
              <a:t> da API.</a:t>
            </a: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Comando: quasar build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7334" y="3284113"/>
            <a:ext cx="8596668" cy="1037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Logo após, configuramos nossa API para utilizar o conteúdo da pasta </a:t>
            </a:r>
            <a:r>
              <a:rPr lang="pt-BR" sz="1600" dirty="0" err="1">
                <a:solidFill>
                  <a:srgbClr val="35495E"/>
                </a:solidFill>
              </a:rPr>
              <a:t>client</a:t>
            </a:r>
            <a:r>
              <a:rPr lang="pt-BR" sz="1600" dirty="0">
                <a:solidFill>
                  <a:srgbClr val="35495E"/>
                </a:solidFill>
              </a:rPr>
              <a:t> para </a:t>
            </a:r>
            <a:r>
              <a:rPr lang="pt-BR" sz="1600" dirty="0" err="1">
                <a:solidFill>
                  <a:srgbClr val="35495E"/>
                </a:solidFill>
              </a:rPr>
              <a:t>renderizar</a:t>
            </a:r>
            <a:r>
              <a:rPr lang="pt-BR" sz="1600" dirty="0">
                <a:solidFill>
                  <a:srgbClr val="35495E"/>
                </a:solidFill>
              </a:rPr>
              <a:t> os dados, adicionando o código a seguir, em </a:t>
            </a:r>
            <a:r>
              <a:rPr lang="pt-BR" sz="1600" dirty="0">
                <a:solidFill>
                  <a:srgbClr val="41B883"/>
                </a:solidFill>
              </a:rPr>
              <a:t>“files” </a:t>
            </a:r>
            <a:r>
              <a:rPr lang="pt-BR" sz="1600" dirty="0">
                <a:solidFill>
                  <a:srgbClr val="35495E"/>
                </a:solidFill>
              </a:rPr>
              <a:t>linha 43 no arquivo </a:t>
            </a:r>
            <a:r>
              <a:rPr lang="pt-BR" sz="1600" dirty="0">
                <a:solidFill>
                  <a:srgbClr val="41B883"/>
                </a:solidFill>
              </a:rPr>
              <a:t>“server/</a:t>
            </a:r>
            <a:r>
              <a:rPr lang="pt-BR" sz="1600" dirty="0" err="1">
                <a:solidFill>
                  <a:srgbClr val="41B883"/>
                </a:solidFill>
              </a:rPr>
              <a:t>middleware.json</a:t>
            </a:r>
            <a:r>
              <a:rPr lang="pt-BR" sz="1600" dirty="0">
                <a:solidFill>
                  <a:srgbClr val="41B883"/>
                </a:solidFill>
              </a:rPr>
              <a:t>” </a:t>
            </a:r>
            <a:r>
              <a:rPr lang="pt-BR" sz="1600" dirty="0">
                <a:solidFill>
                  <a:srgbClr val="35495E"/>
                </a:solidFill>
              </a:rPr>
              <a:t>e comentamos todo o código do arquivo </a:t>
            </a:r>
            <a:r>
              <a:rPr lang="pt-BR" sz="1600" dirty="0">
                <a:solidFill>
                  <a:srgbClr val="41B883"/>
                </a:solidFill>
              </a:rPr>
              <a:t>“server/boot/root.js”</a:t>
            </a:r>
            <a:r>
              <a:rPr lang="pt-BR" sz="1600" dirty="0">
                <a:solidFill>
                  <a:srgbClr val="35495E"/>
                </a:solidFill>
              </a:rPr>
              <a:t>.</a:t>
            </a:r>
          </a:p>
        </p:txBody>
      </p:sp>
      <p:sp>
        <p:nvSpPr>
          <p:cNvPr id="3" name="Retângulo 2"/>
          <p:cNvSpPr/>
          <p:nvPr/>
        </p:nvSpPr>
        <p:spPr>
          <a:xfrm>
            <a:off x="1090411" y="4438396"/>
            <a:ext cx="2876282" cy="1208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B6C2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 err="1">
                <a:solidFill>
                  <a:srgbClr val="56B6C2"/>
                </a:solidFill>
                <a:latin typeface="Fira Code" panose="020B0509050000020004" pitchFamily="49" charset="0"/>
              </a:rPr>
              <a:t>loopback#static</a:t>
            </a:r>
            <a:r>
              <a:rPr lang="en-US" sz="1200" dirty="0">
                <a:solidFill>
                  <a:srgbClr val="56B6C2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BBBBBB"/>
                </a:solidFill>
                <a:latin typeface="Fira Code" panose="020B0509050000020004" pitchFamily="49" charset="0"/>
              </a:rPr>
              <a:t>: {</a:t>
            </a:r>
          </a:p>
          <a:p>
            <a:r>
              <a:rPr lang="en-US" sz="1200" dirty="0">
                <a:solidFill>
                  <a:srgbClr val="56B6C2"/>
                </a:solidFill>
                <a:latin typeface="Fira Code" panose="020B0509050000020004" pitchFamily="49" charset="0"/>
              </a:rPr>
              <a:t>	"paths"</a:t>
            </a:r>
            <a:r>
              <a:rPr lang="en-US" sz="1200" dirty="0">
                <a:solidFill>
                  <a:srgbClr val="BBBBBB"/>
                </a:solidFill>
                <a:latin typeface="Fira Code" panose="020B0509050000020004" pitchFamily="49" charset="0"/>
              </a:rPr>
              <a:t>: [</a:t>
            </a:r>
          </a:p>
          <a:p>
            <a:r>
              <a:rPr lang="en-US" sz="1200" dirty="0">
                <a:solidFill>
                  <a:srgbClr val="E5C07B"/>
                </a:solidFill>
                <a:latin typeface="Fira Code" panose="020B0509050000020004" pitchFamily="49" charset="0"/>
              </a:rPr>
              <a:t>		"/"</a:t>
            </a:r>
            <a:endParaRPr lang="en-US" sz="1200" dirty="0">
              <a:solidFill>
                <a:srgbClr val="BBBBBB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Fira Code" panose="020B0509050000020004" pitchFamily="49" charset="0"/>
              </a:rPr>
              <a:t>	],</a:t>
            </a:r>
          </a:p>
          <a:p>
            <a:r>
              <a:rPr lang="en-US" sz="1200" dirty="0">
                <a:solidFill>
                  <a:srgbClr val="56B6C2"/>
                </a:solidFill>
                <a:latin typeface="Fira Code" panose="020B0509050000020004" pitchFamily="49" charset="0"/>
              </a:rPr>
              <a:t>	"</a:t>
            </a:r>
            <a:r>
              <a:rPr lang="en-US" sz="1200" dirty="0" err="1">
                <a:solidFill>
                  <a:srgbClr val="56B6C2"/>
                </a:solidFill>
                <a:latin typeface="Fira Code" panose="020B0509050000020004" pitchFamily="49" charset="0"/>
              </a:rPr>
              <a:t>params</a:t>
            </a:r>
            <a:r>
              <a:rPr lang="en-US" sz="1200" dirty="0">
                <a:solidFill>
                  <a:srgbClr val="56B6C2"/>
                </a:solidFill>
                <a:latin typeface="Fira Code" panose="020B0509050000020004" pitchFamily="49" charset="0"/>
              </a:rPr>
              <a:t>"</a:t>
            </a:r>
            <a:r>
              <a:rPr lang="en-US" sz="1200" dirty="0">
                <a:solidFill>
                  <a:srgbClr val="BBBBBB"/>
                </a:solidFill>
                <a:latin typeface="Fira Code" panose="020B0509050000020004" pitchFamily="49" charset="0"/>
              </a:rPr>
              <a:t>: </a:t>
            </a:r>
            <a:r>
              <a:rPr lang="en-US" sz="1200" dirty="0">
                <a:solidFill>
                  <a:srgbClr val="E5C07B"/>
                </a:solidFill>
                <a:latin typeface="Fira Code" panose="020B0509050000020004" pitchFamily="49" charset="0"/>
              </a:rPr>
              <a:t>"$!../client/"</a:t>
            </a:r>
            <a:endParaRPr lang="en-US" sz="1200" dirty="0">
              <a:solidFill>
                <a:srgbClr val="BBBBBB"/>
              </a:solidFill>
              <a:latin typeface="Fira Code" panose="020B0509050000020004" pitchFamily="49" charset="0"/>
            </a:endParaRPr>
          </a:p>
          <a:p>
            <a:r>
              <a:rPr lang="en-US" sz="1200" dirty="0">
                <a:solidFill>
                  <a:srgbClr val="BBBBBB"/>
                </a:solidFill>
                <a:latin typeface="Fira Code" panose="020B0509050000020004" pitchFamily="49" charset="0"/>
              </a:rPr>
              <a:t>}</a:t>
            </a:r>
            <a:endParaRPr lang="en-US" sz="1200" b="0" dirty="0">
              <a:solidFill>
                <a:srgbClr val="BBBBBB"/>
              </a:solidFill>
              <a:effectLst/>
              <a:latin typeface="Fira Code" panose="020B0509050000020004" pitchFamily="49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677158" y="4840309"/>
            <a:ext cx="3681231" cy="404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E assim, concluímos nossa aplicação.</a:t>
            </a:r>
            <a:endParaRPr lang="pt-BR" sz="1600" dirty="0">
              <a:solidFill>
                <a:srgbClr val="41B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46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399" y="1117737"/>
            <a:ext cx="1775096" cy="177509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48" y="1117737"/>
            <a:ext cx="1775096" cy="177509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1063" y="3734878"/>
            <a:ext cx="9247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35495E"/>
                </a:solidFill>
              </a:rPr>
              <a:t>Aplicação com Node.js e Vue.js/Quasar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1064" y="4481401"/>
            <a:ext cx="8989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1B883"/>
                </a:solidFill>
              </a:rPr>
              <a:t>Gestão de clientes (CRUD)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72" y="1117737"/>
            <a:ext cx="1558621" cy="17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Quasar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492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rgbClr val="35495E"/>
                </a:solidFill>
              </a:rPr>
              <a:t>What</a:t>
            </a:r>
            <a:r>
              <a:rPr lang="pt-BR" dirty="0">
                <a:solidFill>
                  <a:srgbClr val="35495E"/>
                </a:solidFill>
              </a:rPr>
              <a:t> </a:t>
            </a:r>
            <a:r>
              <a:rPr lang="pt-BR" dirty="0" err="1">
                <a:solidFill>
                  <a:srgbClr val="35495E"/>
                </a:solidFill>
              </a:rPr>
              <a:t>is</a:t>
            </a:r>
            <a:r>
              <a:rPr lang="pt-BR" dirty="0">
                <a:solidFill>
                  <a:srgbClr val="35495E"/>
                </a:solidFill>
              </a:rPr>
              <a:t> Quasar?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Quasar (</a:t>
            </a:r>
            <a:r>
              <a:rPr lang="pt-BR" sz="1600" dirty="0" err="1">
                <a:solidFill>
                  <a:srgbClr val="35495E"/>
                </a:solidFill>
              </a:rPr>
              <a:t>pronounced</a:t>
            </a:r>
            <a:r>
              <a:rPr lang="pt-BR" sz="1600" dirty="0">
                <a:solidFill>
                  <a:srgbClr val="35495E"/>
                </a:solidFill>
              </a:rPr>
              <a:t> /ˈ</a:t>
            </a:r>
            <a:r>
              <a:rPr lang="pt-BR" sz="1600" dirty="0" err="1">
                <a:solidFill>
                  <a:srgbClr val="35495E"/>
                </a:solidFill>
              </a:rPr>
              <a:t>kweɪ.zɑɹ</a:t>
            </a:r>
            <a:r>
              <a:rPr lang="pt-BR" sz="1600" dirty="0">
                <a:solidFill>
                  <a:srgbClr val="35495E"/>
                </a:solidFill>
              </a:rPr>
              <a:t>/) </a:t>
            </a:r>
            <a:r>
              <a:rPr lang="pt-BR" sz="1600" dirty="0" err="1">
                <a:solidFill>
                  <a:srgbClr val="35495E"/>
                </a:solidFill>
              </a:rPr>
              <a:t>is</a:t>
            </a:r>
            <a:r>
              <a:rPr lang="pt-BR" sz="1600" dirty="0">
                <a:solidFill>
                  <a:srgbClr val="35495E"/>
                </a:solidFill>
              </a:rPr>
              <a:t> </a:t>
            </a:r>
            <a:r>
              <a:rPr lang="pt-BR" sz="1600" dirty="0" err="1">
                <a:solidFill>
                  <a:srgbClr val="35495E"/>
                </a:solidFill>
              </a:rPr>
              <a:t>an</a:t>
            </a:r>
            <a:r>
              <a:rPr lang="pt-BR" sz="1600" dirty="0">
                <a:solidFill>
                  <a:srgbClr val="35495E"/>
                </a:solidFill>
              </a:rPr>
              <a:t> MIT </a:t>
            </a:r>
            <a:r>
              <a:rPr lang="pt-BR" sz="1600" dirty="0" err="1">
                <a:solidFill>
                  <a:srgbClr val="35495E"/>
                </a:solidFill>
              </a:rPr>
              <a:t>licensed</a:t>
            </a:r>
            <a:r>
              <a:rPr lang="pt-BR" sz="1600" dirty="0">
                <a:solidFill>
                  <a:srgbClr val="35495E"/>
                </a:solidFill>
              </a:rPr>
              <a:t> open-</a:t>
            </a:r>
            <a:r>
              <a:rPr lang="pt-BR" sz="1600" dirty="0" err="1">
                <a:solidFill>
                  <a:srgbClr val="35495E"/>
                </a:solidFill>
              </a:rPr>
              <a:t>source</a:t>
            </a:r>
            <a:r>
              <a:rPr lang="pt-BR" sz="1600" dirty="0">
                <a:solidFill>
                  <a:srgbClr val="35495E"/>
                </a:solidFill>
              </a:rPr>
              <a:t> framework (</a:t>
            </a:r>
            <a:r>
              <a:rPr lang="pt-BR" sz="1600" dirty="0" err="1">
                <a:solidFill>
                  <a:srgbClr val="35495E"/>
                </a:solidFill>
              </a:rPr>
              <a:t>powered</a:t>
            </a:r>
            <a:r>
              <a:rPr lang="pt-BR" sz="1600" dirty="0">
                <a:solidFill>
                  <a:srgbClr val="35495E"/>
                </a:solidFill>
              </a:rPr>
              <a:t> </a:t>
            </a:r>
            <a:r>
              <a:rPr lang="pt-BR" sz="1600" dirty="0" err="1">
                <a:solidFill>
                  <a:srgbClr val="35495E"/>
                </a:solidFill>
              </a:rPr>
              <a:t>with</a:t>
            </a:r>
            <a:r>
              <a:rPr lang="pt-BR" sz="1600" dirty="0">
                <a:solidFill>
                  <a:srgbClr val="35495E"/>
                </a:solidFill>
              </a:rPr>
              <a:t> Vue) </a:t>
            </a:r>
            <a:r>
              <a:rPr lang="pt-BR" sz="1600" dirty="0" err="1">
                <a:solidFill>
                  <a:srgbClr val="35495E"/>
                </a:solidFill>
              </a:rPr>
              <a:t>that</a:t>
            </a:r>
            <a:r>
              <a:rPr lang="pt-BR" sz="1600" dirty="0">
                <a:solidFill>
                  <a:srgbClr val="35495E"/>
                </a:solidFill>
              </a:rPr>
              <a:t> helps web </a:t>
            </a:r>
            <a:r>
              <a:rPr lang="pt-BR" sz="1600" dirty="0" err="1">
                <a:solidFill>
                  <a:srgbClr val="35495E"/>
                </a:solidFill>
              </a:rPr>
              <a:t>developers</a:t>
            </a:r>
            <a:r>
              <a:rPr lang="pt-BR" sz="1600" dirty="0">
                <a:solidFill>
                  <a:srgbClr val="35495E"/>
                </a:solidFill>
              </a:rPr>
              <a:t> </a:t>
            </a:r>
            <a:r>
              <a:rPr lang="pt-BR" sz="1600" dirty="0" err="1">
                <a:solidFill>
                  <a:srgbClr val="35495E"/>
                </a:solidFill>
              </a:rPr>
              <a:t>create</a:t>
            </a:r>
            <a:r>
              <a:rPr lang="pt-BR" sz="1600" dirty="0">
                <a:solidFill>
                  <a:srgbClr val="35495E"/>
                </a:solidFill>
              </a:rPr>
              <a:t> </a:t>
            </a:r>
            <a:r>
              <a:rPr lang="pt-BR" sz="1600" dirty="0" err="1">
                <a:solidFill>
                  <a:srgbClr val="35495E"/>
                </a:solidFill>
              </a:rPr>
              <a:t>responsive</a:t>
            </a:r>
            <a:r>
              <a:rPr lang="pt-BR" sz="1600" dirty="0">
                <a:solidFill>
                  <a:srgbClr val="35495E"/>
                </a:solidFill>
              </a:rPr>
              <a:t>++ websites/apps in </a:t>
            </a:r>
            <a:r>
              <a:rPr lang="pt-BR" sz="1600" dirty="0" err="1">
                <a:solidFill>
                  <a:srgbClr val="35495E"/>
                </a:solidFill>
              </a:rPr>
              <a:t>many</a:t>
            </a:r>
            <a:r>
              <a:rPr lang="pt-BR" sz="1600" dirty="0">
                <a:solidFill>
                  <a:srgbClr val="35495E"/>
                </a:solidFill>
              </a:rPr>
              <a:t> </a:t>
            </a:r>
            <a:r>
              <a:rPr lang="pt-BR" sz="1600" dirty="0" err="1">
                <a:solidFill>
                  <a:srgbClr val="35495E"/>
                </a:solidFill>
              </a:rPr>
              <a:t>flavours</a:t>
            </a:r>
            <a:r>
              <a:rPr lang="pt-BR" sz="1600" dirty="0">
                <a:solidFill>
                  <a:srgbClr val="35495E"/>
                </a:solidFill>
              </a:rPr>
              <a:t>:</a:t>
            </a:r>
          </a:p>
          <a:p>
            <a:pPr marL="0" indent="0">
              <a:buNone/>
            </a:pPr>
            <a:endParaRPr lang="pt-BR" sz="1400" dirty="0"/>
          </a:p>
          <a:p>
            <a:r>
              <a:rPr lang="pt-BR" sz="1400" dirty="0" err="1">
                <a:solidFill>
                  <a:srgbClr val="41B883"/>
                </a:solidFill>
              </a:rPr>
              <a:t>SPAs</a:t>
            </a:r>
            <a:r>
              <a:rPr lang="pt-BR" sz="1400" dirty="0">
                <a:solidFill>
                  <a:srgbClr val="41B883"/>
                </a:solidFill>
              </a:rPr>
              <a:t> (Single Page App)</a:t>
            </a:r>
          </a:p>
          <a:p>
            <a:r>
              <a:rPr lang="pt-BR" sz="1400" dirty="0">
                <a:solidFill>
                  <a:srgbClr val="41B883"/>
                </a:solidFill>
              </a:rPr>
              <a:t>SSR (Server-</a:t>
            </a:r>
            <a:r>
              <a:rPr lang="pt-BR" sz="1400" dirty="0" err="1">
                <a:solidFill>
                  <a:srgbClr val="41B883"/>
                </a:solidFill>
              </a:rPr>
              <a:t>side</a:t>
            </a:r>
            <a:r>
              <a:rPr lang="pt-BR" sz="1400" dirty="0">
                <a:solidFill>
                  <a:srgbClr val="41B883"/>
                </a:solidFill>
              </a:rPr>
              <a:t> </a:t>
            </a:r>
            <a:r>
              <a:rPr lang="pt-BR" sz="1400" dirty="0" err="1">
                <a:solidFill>
                  <a:srgbClr val="41B883"/>
                </a:solidFill>
              </a:rPr>
              <a:t>Rendered</a:t>
            </a:r>
            <a:r>
              <a:rPr lang="pt-BR" sz="1400" dirty="0">
                <a:solidFill>
                  <a:srgbClr val="41B883"/>
                </a:solidFill>
              </a:rPr>
              <a:t> App) (+ </a:t>
            </a:r>
            <a:r>
              <a:rPr lang="pt-BR" sz="1400" dirty="0" err="1">
                <a:solidFill>
                  <a:srgbClr val="41B883"/>
                </a:solidFill>
              </a:rPr>
              <a:t>optional</a:t>
            </a:r>
            <a:r>
              <a:rPr lang="pt-BR" sz="1400" dirty="0">
                <a:solidFill>
                  <a:srgbClr val="41B883"/>
                </a:solidFill>
              </a:rPr>
              <a:t> PWA </a:t>
            </a:r>
            <a:r>
              <a:rPr lang="pt-BR" sz="1400" dirty="0" err="1">
                <a:solidFill>
                  <a:srgbClr val="41B883"/>
                </a:solidFill>
              </a:rPr>
              <a:t>client</a:t>
            </a:r>
            <a:r>
              <a:rPr lang="pt-BR" sz="1400" dirty="0">
                <a:solidFill>
                  <a:srgbClr val="41B883"/>
                </a:solidFill>
              </a:rPr>
              <a:t> </a:t>
            </a:r>
            <a:r>
              <a:rPr lang="pt-BR" sz="1400" dirty="0" err="1">
                <a:solidFill>
                  <a:srgbClr val="41B883"/>
                </a:solidFill>
              </a:rPr>
              <a:t>takeover</a:t>
            </a:r>
            <a:r>
              <a:rPr lang="pt-BR" sz="1400" dirty="0">
                <a:solidFill>
                  <a:srgbClr val="41B883"/>
                </a:solidFill>
              </a:rPr>
              <a:t>)</a:t>
            </a:r>
          </a:p>
          <a:p>
            <a:r>
              <a:rPr lang="pt-BR" sz="1400" dirty="0" err="1">
                <a:solidFill>
                  <a:srgbClr val="41B883"/>
                </a:solidFill>
              </a:rPr>
              <a:t>PWAs</a:t>
            </a:r>
            <a:r>
              <a:rPr lang="pt-BR" sz="1400" dirty="0">
                <a:solidFill>
                  <a:srgbClr val="41B883"/>
                </a:solidFill>
              </a:rPr>
              <a:t> (</a:t>
            </a:r>
            <a:r>
              <a:rPr lang="pt-BR" sz="1400" dirty="0" err="1">
                <a:solidFill>
                  <a:srgbClr val="41B883"/>
                </a:solidFill>
              </a:rPr>
              <a:t>Progressive</a:t>
            </a:r>
            <a:r>
              <a:rPr lang="pt-BR" sz="1400" dirty="0">
                <a:solidFill>
                  <a:srgbClr val="41B883"/>
                </a:solidFill>
              </a:rPr>
              <a:t> Web App)</a:t>
            </a:r>
          </a:p>
          <a:p>
            <a:r>
              <a:rPr lang="pt-BR" sz="1400" dirty="0">
                <a:solidFill>
                  <a:srgbClr val="41B883"/>
                </a:solidFill>
              </a:rPr>
              <a:t>Mobile Apps (Android, iOS, …) </a:t>
            </a:r>
            <a:r>
              <a:rPr lang="pt-BR" sz="1400" dirty="0" err="1">
                <a:solidFill>
                  <a:srgbClr val="41B883"/>
                </a:solidFill>
              </a:rPr>
              <a:t>through</a:t>
            </a:r>
            <a:r>
              <a:rPr lang="pt-BR" sz="1400" dirty="0">
                <a:solidFill>
                  <a:srgbClr val="41B883"/>
                </a:solidFill>
              </a:rPr>
              <a:t> Apache Cordova</a:t>
            </a:r>
          </a:p>
          <a:p>
            <a:r>
              <a:rPr lang="pt-BR" sz="1400" dirty="0" err="1">
                <a:solidFill>
                  <a:srgbClr val="41B883"/>
                </a:solidFill>
              </a:rPr>
              <a:t>Multi-platform</a:t>
            </a:r>
            <a:r>
              <a:rPr lang="pt-BR" sz="1400" dirty="0">
                <a:solidFill>
                  <a:srgbClr val="41B883"/>
                </a:solidFill>
              </a:rPr>
              <a:t> Desktop Apps (</a:t>
            </a:r>
            <a:r>
              <a:rPr lang="pt-BR" sz="1400" dirty="0" err="1">
                <a:solidFill>
                  <a:srgbClr val="41B883"/>
                </a:solidFill>
              </a:rPr>
              <a:t>using</a:t>
            </a:r>
            <a:r>
              <a:rPr lang="pt-BR" sz="1400" dirty="0">
                <a:solidFill>
                  <a:srgbClr val="41B883"/>
                </a:solidFill>
              </a:rPr>
              <a:t> </a:t>
            </a:r>
            <a:r>
              <a:rPr lang="pt-BR" sz="1400" dirty="0" err="1">
                <a:solidFill>
                  <a:srgbClr val="41B883"/>
                </a:solidFill>
              </a:rPr>
              <a:t>Electron</a:t>
            </a:r>
            <a:r>
              <a:rPr lang="pt-BR" sz="1400" dirty="0">
                <a:solidFill>
                  <a:srgbClr val="41B883"/>
                </a:solidFill>
              </a:rPr>
              <a:t>)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>
                <a:solidFill>
                  <a:srgbClr val="35495E"/>
                </a:solidFill>
              </a:rPr>
              <a:t>Fonte:</a:t>
            </a:r>
            <a:r>
              <a:rPr lang="pt-BR" sz="1400" dirty="0"/>
              <a:t> </a:t>
            </a:r>
            <a:r>
              <a:rPr lang="pt-BR" sz="1400" dirty="0">
                <a:hlinkClick r:id="rId2"/>
              </a:rPr>
              <a:t>https://quasar-framework.org/guide/introduction-to-quasar.html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3611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Vue.js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77334" y="1930400"/>
            <a:ext cx="8596668" cy="492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35495E"/>
                </a:solidFill>
              </a:rPr>
              <a:t>O que é Vue.js?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Vue (pronuncia-se </a:t>
            </a:r>
            <a:r>
              <a:rPr lang="pt-BR" sz="1600" dirty="0" err="1">
                <a:solidFill>
                  <a:srgbClr val="35495E"/>
                </a:solidFill>
              </a:rPr>
              <a:t>view</a:t>
            </a:r>
            <a:r>
              <a:rPr lang="pt-BR" sz="1600" dirty="0">
                <a:solidFill>
                  <a:srgbClr val="35495E"/>
                </a:solidFill>
              </a:rPr>
              <a:t>, como em inglês) é um framework progressivo para a construção de interfaces de usuário. A biblioteca principal é focada exclusivamente na camada visual (</a:t>
            </a:r>
            <a:r>
              <a:rPr lang="pt-BR" sz="1600" i="1" dirty="0" err="1">
                <a:solidFill>
                  <a:srgbClr val="35495E"/>
                </a:solidFill>
              </a:rPr>
              <a:t>view</a:t>
            </a:r>
            <a:r>
              <a:rPr lang="pt-BR" sz="1600" i="1" dirty="0">
                <a:solidFill>
                  <a:srgbClr val="35495E"/>
                </a:solidFill>
              </a:rPr>
              <a:t> </a:t>
            </a:r>
            <a:r>
              <a:rPr lang="pt-BR" sz="1600" i="1" dirty="0" err="1">
                <a:solidFill>
                  <a:srgbClr val="35495E"/>
                </a:solidFill>
              </a:rPr>
              <a:t>layer</a:t>
            </a:r>
            <a:r>
              <a:rPr lang="pt-BR" sz="1600" dirty="0">
                <a:solidFill>
                  <a:srgbClr val="35495E"/>
                </a:solidFill>
              </a:rPr>
              <a:t>), sendo fácil adotar e integrar com outras bibliotecas ou projetos existentes.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>
                <a:solidFill>
                  <a:srgbClr val="35495E"/>
                </a:solidFill>
              </a:rPr>
              <a:t>Fonte:</a:t>
            </a:r>
            <a:r>
              <a:rPr lang="pt-BR" sz="1400" dirty="0"/>
              <a:t> </a:t>
            </a:r>
            <a:r>
              <a:rPr lang="pt-BR" sz="1400" dirty="0">
                <a:hlinkClick r:id="rId2"/>
              </a:rPr>
              <a:t>https://br.vuejs.org/v2/guide/index.html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5742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dos pacotes/frameworks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9276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35495E"/>
                </a:solidFill>
              </a:rPr>
              <a:t>NPM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sz="1600" dirty="0" err="1">
                <a:solidFill>
                  <a:srgbClr val="41B883"/>
                </a:solidFill>
              </a:rPr>
              <a:t>npm</a:t>
            </a:r>
            <a:r>
              <a:rPr lang="pt-BR" sz="1600" dirty="0">
                <a:solidFill>
                  <a:srgbClr val="41B883"/>
                </a:solidFill>
              </a:rPr>
              <a:t> </a:t>
            </a:r>
            <a:r>
              <a:rPr lang="pt-BR" sz="1600" dirty="0" err="1">
                <a:solidFill>
                  <a:srgbClr val="41B883"/>
                </a:solidFill>
              </a:rPr>
              <a:t>install</a:t>
            </a:r>
            <a:r>
              <a:rPr lang="pt-BR" sz="1600" dirty="0">
                <a:solidFill>
                  <a:srgbClr val="41B883"/>
                </a:solidFill>
              </a:rPr>
              <a:t> -g </a:t>
            </a:r>
            <a:r>
              <a:rPr lang="pt-BR" sz="1600" dirty="0" err="1">
                <a:solidFill>
                  <a:srgbClr val="41B883"/>
                </a:solidFill>
              </a:rPr>
              <a:t>loopback-cli</a:t>
            </a:r>
            <a:r>
              <a:rPr lang="pt-BR" sz="1600" dirty="0">
                <a:solidFill>
                  <a:srgbClr val="41B883"/>
                </a:solidFill>
              </a:rPr>
              <a:t> --no-</a:t>
            </a:r>
            <a:r>
              <a:rPr lang="pt-BR" sz="1600" dirty="0" err="1">
                <a:solidFill>
                  <a:srgbClr val="41B883"/>
                </a:solidFill>
              </a:rPr>
              <a:t>optional</a:t>
            </a:r>
            <a:r>
              <a:rPr lang="pt-BR" sz="1600" dirty="0">
                <a:solidFill>
                  <a:srgbClr val="41B883"/>
                </a:solidFill>
              </a:rPr>
              <a:t> </a:t>
            </a:r>
            <a:r>
              <a:rPr lang="pt-BR" sz="1600" dirty="0" err="1">
                <a:solidFill>
                  <a:srgbClr val="41B883"/>
                </a:solidFill>
              </a:rPr>
              <a:t>vue-cli</a:t>
            </a:r>
            <a:r>
              <a:rPr lang="pt-BR" sz="1600" dirty="0">
                <a:solidFill>
                  <a:srgbClr val="41B883"/>
                </a:solidFill>
              </a:rPr>
              <a:t> quasar-</a:t>
            </a:r>
            <a:r>
              <a:rPr lang="pt-BR" sz="1600" dirty="0" err="1">
                <a:solidFill>
                  <a:srgbClr val="41B883"/>
                </a:solidFill>
              </a:rPr>
              <a:t>cli</a:t>
            </a:r>
            <a:endParaRPr lang="pt-BR" sz="1600" dirty="0">
              <a:solidFill>
                <a:srgbClr val="41B883"/>
              </a:solidFill>
            </a:endParaRPr>
          </a:p>
          <a:p>
            <a:r>
              <a:rPr lang="pt-BR" sz="1600" dirty="0">
                <a:solidFill>
                  <a:srgbClr val="41B883"/>
                </a:solidFill>
              </a:rPr>
              <a:t>Opcional para monitorar alterações no código fonte e automaticamente reiniciar o servidor: </a:t>
            </a:r>
            <a:r>
              <a:rPr lang="pt-BR" sz="1600" dirty="0" err="1">
                <a:solidFill>
                  <a:srgbClr val="41B883"/>
                </a:solidFill>
              </a:rPr>
              <a:t>npm</a:t>
            </a:r>
            <a:r>
              <a:rPr lang="pt-BR" sz="1600" dirty="0">
                <a:solidFill>
                  <a:srgbClr val="41B883"/>
                </a:solidFill>
              </a:rPr>
              <a:t> </a:t>
            </a:r>
            <a:r>
              <a:rPr lang="pt-BR" sz="1600" dirty="0" err="1">
                <a:solidFill>
                  <a:srgbClr val="41B883"/>
                </a:solidFill>
              </a:rPr>
              <a:t>install</a:t>
            </a:r>
            <a:r>
              <a:rPr lang="pt-BR" sz="1600" dirty="0">
                <a:solidFill>
                  <a:srgbClr val="41B883"/>
                </a:solidFill>
              </a:rPr>
              <a:t> –g </a:t>
            </a:r>
            <a:r>
              <a:rPr lang="pt-BR" sz="1600" dirty="0" err="1">
                <a:solidFill>
                  <a:srgbClr val="41B883"/>
                </a:solidFill>
              </a:rPr>
              <a:t>nodemon</a:t>
            </a:r>
            <a:endParaRPr lang="pt-BR" sz="16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endParaRPr lang="pt-BR" sz="1400" dirty="0">
              <a:solidFill>
                <a:srgbClr val="41B883"/>
              </a:solidFill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35495E"/>
                </a:solidFill>
              </a:rPr>
              <a:t>Fonte:</a:t>
            </a:r>
            <a:r>
              <a:rPr lang="pt-BR" sz="1400" dirty="0">
                <a:solidFill>
                  <a:srgbClr val="41B883"/>
                </a:solidFill>
              </a:rPr>
              <a:t> </a:t>
            </a:r>
            <a:r>
              <a:rPr lang="pt-BR" sz="1400" dirty="0">
                <a:hlinkClick r:id="rId2"/>
              </a:rPr>
              <a:t>https://nodemon.io</a:t>
            </a:r>
            <a:endParaRPr lang="pt-BR" sz="1400" dirty="0">
              <a:solidFill>
                <a:srgbClr val="41B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93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35495E"/>
                </a:solidFill>
              </a:rPr>
              <a:t>MySQL</a:t>
            </a:r>
            <a:endParaRPr lang="pt-BR" sz="1600" dirty="0">
              <a:solidFill>
                <a:srgbClr val="35495E"/>
              </a:solidFill>
            </a:endParaRP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Acessar no CMD o caminho </a:t>
            </a:r>
            <a:r>
              <a:rPr lang="pt-BR" sz="1600" dirty="0">
                <a:solidFill>
                  <a:srgbClr val="41B883"/>
                </a:solidFill>
              </a:rPr>
              <a:t>C:\Program Files\MySQL\MySQL Server 8.0\bin</a:t>
            </a:r>
            <a:r>
              <a:rPr lang="pt-BR" sz="1600" dirty="0">
                <a:solidFill>
                  <a:srgbClr val="35495E"/>
                </a:solidFill>
              </a:rPr>
              <a:t>, para executar o MySQL e criar o banco de dados: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Acesso: </a:t>
            </a:r>
            <a:r>
              <a:rPr lang="pt-BR" sz="1400" dirty="0" err="1">
                <a:solidFill>
                  <a:srgbClr val="41B883"/>
                </a:solidFill>
              </a:rPr>
              <a:t>mysql</a:t>
            </a:r>
            <a:r>
              <a:rPr lang="pt-BR" sz="1400" dirty="0">
                <a:solidFill>
                  <a:srgbClr val="41B883"/>
                </a:solidFill>
              </a:rPr>
              <a:t> –u root –p1@asdfg</a:t>
            </a:r>
          </a:p>
          <a:p>
            <a:r>
              <a:rPr lang="pt-BR" sz="1400" dirty="0">
                <a:solidFill>
                  <a:srgbClr val="41B883"/>
                </a:solidFill>
              </a:rPr>
              <a:t>Comando: CREATE DATABASE cliente;</a:t>
            </a:r>
          </a:p>
        </p:txBody>
      </p:sp>
    </p:spTree>
    <p:extLst>
      <p:ext uri="{BB962C8B-B14F-4D97-AF65-F5344CB8AC3E}">
        <p14:creationId xmlns:p14="http://schemas.microsoft.com/office/powerpoint/2010/main" val="244401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API com </a:t>
            </a:r>
            <a:r>
              <a:rPr lang="pt-BR" dirty="0" err="1"/>
              <a:t>LoopBack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735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Acessar ou criar a pasta onde ficará o projeto e executar o comando </a:t>
            </a:r>
            <a:r>
              <a:rPr lang="pt-BR" sz="1600" dirty="0">
                <a:solidFill>
                  <a:srgbClr val="41B883"/>
                </a:solidFill>
              </a:rPr>
              <a:t>“</a:t>
            </a:r>
            <a:r>
              <a:rPr lang="pt-BR" sz="1600" dirty="0" err="1">
                <a:solidFill>
                  <a:srgbClr val="41B883"/>
                </a:solidFill>
              </a:rPr>
              <a:t>lb</a:t>
            </a:r>
            <a:r>
              <a:rPr lang="pt-BR" sz="1600" dirty="0">
                <a:solidFill>
                  <a:srgbClr val="41B883"/>
                </a:solidFill>
              </a:rPr>
              <a:t>”</a:t>
            </a:r>
            <a:r>
              <a:rPr lang="pt-BR" sz="1600" dirty="0">
                <a:solidFill>
                  <a:srgbClr val="35495E"/>
                </a:solidFill>
              </a:rPr>
              <a:t> para iniciar o </a:t>
            </a:r>
            <a:r>
              <a:rPr lang="pt-BR" sz="1600" dirty="0" err="1">
                <a:solidFill>
                  <a:srgbClr val="35495E"/>
                </a:solidFill>
              </a:rPr>
              <a:t>prompt</a:t>
            </a:r>
            <a:r>
              <a:rPr lang="pt-BR" sz="1600" dirty="0">
                <a:solidFill>
                  <a:srgbClr val="35495E"/>
                </a:solidFill>
              </a:rPr>
              <a:t> com as opções disponíveis para a criação do projeto (</a:t>
            </a:r>
            <a:r>
              <a:rPr lang="pt-BR" sz="1600" dirty="0">
                <a:solidFill>
                  <a:srgbClr val="41B883"/>
                </a:solidFill>
              </a:rPr>
              <a:t>nome do aplicativo, versão do </a:t>
            </a:r>
            <a:r>
              <a:rPr lang="pt-BR" sz="1600" dirty="0" err="1">
                <a:solidFill>
                  <a:srgbClr val="41B883"/>
                </a:solidFill>
              </a:rPr>
              <a:t>LoopBack</a:t>
            </a:r>
            <a:r>
              <a:rPr lang="pt-BR" sz="1600" dirty="0">
                <a:solidFill>
                  <a:srgbClr val="41B883"/>
                </a:solidFill>
              </a:rPr>
              <a:t> e tipo de API</a:t>
            </a:r>
            <a:r>
              <a:rPr lang="pt-BR" sz="1600" dirty="0">
                <a:solidFill>
                  <a:srgbClr val="35495E"/>
                </a:solidFill>
              </a:rPr>
              <a:t>), conforme a imagem a seguir: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10625"/>
            <a:ext cx="8286362" cy="34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</a:t>
            </a:r>
            <a:r>
              <a:rPr lang="pt-BR" dirty="0" err="1"/>
              <a:t>datasource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3916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Após a criação da API, vamos criar a configuração da conexão com o banco de dados (</a:t>
            </a:r>
            <a:r>
              <a:rPr lang="pt-BR" sz="1600" dirty="0" err="1">
                <a:solidFill>
                  <a:srgbClr val="41B883"/>
                </a:solidFill>
              </a:rPr>
              <a:t>datasource</a:t>
            </a:r>
            <a:r>
              <a:rPr lang="pt-BR" sz="1600" dirty="0">
                <a:solidFill>
                  <a:srgbClr val="35495E"/>
                </a:solidFill>
              </a:rPr>
              <a:t>) criado anteriormente, executando o comando </a:t>
            </a:r>
            <a:r>
              <a:rPr lang="pt-BR" sz="1600" dirty="0">
                <a:solidFill>
                  <a:srgbClr val="41B883"/>
                </a:solidFill>
              </a:rPr>
              <a:t>“</a:t>
            </a:r>
            <a:r>
              <a:rPr lang="pt-BR" sz="1600" dirty="0" err="1">
                <a:solidFill>
                  <a:srgbClr val="41B883"/>
                </a:solidFill>
              </a:rPr>
              <a:t>lb</a:t>
            </a:r>
            <a:r>
              <a:rPr lang="pt-BR" sz="1600" dirty="0">
                <a:solidFill>
                  <a:srgbClr val="41B883"/>
                </a:solidFill>
              </a:rPr>
              <a:t> </a:t>
            </a:r>
            <a:r>
              <a:rPr lang="pt-BR" sz="1600" dirty="0" err="1">
                <a:solidFill>
                  <a:srgbClr val="41B883"/>
                </a:solidFill>
              </a:rPr>
              <a:t>datasource</a:t>
            </a:r>
            <a:r>
              <a:rPr lang="pt-BR" sz="1600" dirty="0">
                <a:solidFill>
                  <a:srgbClr val="41B883"/>
                </a:solidFill>
              </a:rPr>
              <a:t>”</a:t>
            </a:r>
            <a:r>
              <a:rPr lang="pt-BR" sz="1600" dirty="0">
                <a:solidFill>
                  <a:srgbClr val="35495E"/>
                </a:solidFill>
              </a:rPr>
              <a:t>, informando: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Nome da </a:t>
            </a:r>
            <a:r>
              <a:rPr lang="pt-BR" sz="1400" dirty="0" err="1">
                <a:solidFill>
                  <a:srgbClr val="41B883"/>
                </a:solidFill>
              </a:rPr>
              <a:t>datasource</a:t>
            </a:r>
            <a:r>
              <a:rPr lang="pt-BR" sz="1400" dirty="0">
                <a:solidFill>
                  <a:srgbClr val="41B883"/>
                </a:solidFill>
              </a:rPr>
              <a:t> (cliente);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Tipo de conector;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IP do hospedeiro;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Porta (conforme tipo de conector);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Usuário que vai acessar o banco de dados;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Senha de acesso;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Nome do banco de dados;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E se deseja instalar o conector do tipo selecionado para o </a:t>
            </a:r>
            <a:r>
              <a:rPr lang="pt-BR" sz="1400" dirty="0" err="1">
                <a:solidFill>
                  <a:srgbClr val="41B883"/>
                </a:solidFill>
              </a:rPr>
              <a:t>LoopBack</a:t>
            </a:r>
            <a:r>
              <a:rPr lang="pt-BR" sz="1400" dirty="0">
                <a:solidFill>
                  <a:srgbClr val="41B883"/>
                </a:solidFill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32" y="3116687"/>
            <a:ext cx="5125993" cy="19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>
                <a:solidFill>
                  <a:srgbClr val="35495E"/>
                </a:solidFill>
              </a:rPr>
              <a:t>Após a criação da </a:t>
            </a:r>
            <a:r>
              <a:rPr lang="pt-BR" sz="1600" dirty="0" err="1">
                <a:solidFill>
                  <a:srgbClr val="35495E"/>
                </a:solidFill>
              </a:rPr>
              <a:t>datasource</a:t>
            </a:r>
            <a:r>
              <a:rPr lang="pt-BR" sz="1600" dirty="0">
                <a:solidFill>
                  <a:srgbClr val="35495E"/>
                </a:solidFill>
              </a:rPr>
              <a:t>, vamos criar uma </a:t>
            </a:r>
            <a:r>
              <a:rPr lang="pt-BR" sz="1600" dirty="0" err="1">
                <a:solidFill>
                  <a:srgbClr val="35495E"/>
                </a:solidFill>
              </a:rPr>
              <a:t>model</a:t>
            </a:r>
            <a:r>
              <a:rPr lang="pt-BR" sz="1600" dirty="0">
                <a:solidFill>
                  <a:srgbClr val="35495E"/>
                </a:solidFill>
              </a:rPr>
              <a:t> chamada </a:t>
            </a:r>
            <a:r>
              <a:rPr lang="pt-BR" sz="1600" dirty="0">
                <a:solidFill>
                  <a:srgbClr val="41B883"/>
                </a:solidFill>
              </a:rPr>
              <a:t>cliente</a:t>
            </a:r>
            <a:r>
              <a:rPr lang="pt-BR" sz="1600" dirty="0">
                <a:solidFill>
                  <a:srgbClr val="35495E"/>
                </a:solidFill>
              </a:rPr>
              <a:t>, executando o comando </a:t>
            </a:r>
            <a:r>
              <a:rPr lang="pt-BR" sz="1600" dirty="0">
                <a:solidFill>
                  <a:srgbClr val="41B883"/>
                </a:solidFill>
              </a:rPr>
              <a:t>“</a:t>
            </a:r>
            <a:r>
              <a:rPr lang="pt-BR" sz="1600" dirty="0" err="1">
                <a:solidFill>
                  <a:srgbClr val="41B883"/>
                </a:solidFill>
              </a:rPr>
              <a:t>lb</a:t>
            </a:r>
            <a:r>
              <a:rPr lang="pt-BR" sz="1600" dirty="0">
                <a:solidFill>
                  <a:srgbClr val="41B883"/>
                </a:solidFill>
              </a:rPr>
              <a:t> </a:t>
            </a:r>
            <a:r>
              <a:rPr lang="pt-BR" sz="1600" dirty="0" err="1">
                <a:solidFill>
                  <a:srgbClr val="41B883"/>
                </a:solidFill>
              </a:rPr>
              <a:t>model</a:t>
            </a:r>
            <a:r>
              <a:rPr lang="pt-BR" sz="1600" dirty="0">
                <a:solidFill>
                  <a:srgbClr val="41B883"/>
                </a:solidFill>
              </a:rPr>
              <a:t>”</a:t>
            </a:r>
            <a:r>
              <a:rPr lang="pt-BR" sz="1600" dirty="0">
                <a:solidFill>
                  <a:srgbClr val="35495E"/>
                </a:solidFill>
              </a:rPr>
              <a:t>, informando:</a:t>
            </a:r>
          </a:p>
          <a:p>
            <a:pPr marL="0" indent="0">
              <a:buNone/>
            </a:pPr>
            <a:endParaRPr lang="pt-BR" sz="1400" dirty="0">
              <a:solidFill>
                <a:srgbClr val="35495E"/>
              </a:solidFill>
            </a:endParaRPr>
          </a:p>
          <a:p>
            <a:r>
              <a:rPr lang="pt-BR" sz="1400" dirty="0">
                <a:solidFill>
                  <a:srgbClr val="41B883"/>
                </a:solidFill>
              </a:rPr>
              <a:t>Nome da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Selecionar a </a:t>
            </a:r>
            <a:r>
              <a:rPr lang="pt-BR" sz="1400" dirty="0" err="1">
                <a:solidFill>
                  <a:srgbClr val="41B883"/>
                </a:solidFill>
              </a:rPr>
              <a:t>datasource</a:t>
            </a:r>
            <a:r>
              <a:rPr lang="pt-BR" sz="1400" dirty="0">
                <a:solidFill>
                  <a:srgbClr val="41B883"/>
                </a:solidFill>
              </a:rPr>
              <a:t> (cliente) criada anteriormente;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Selecionar a classe base para a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 (neste caso </a:t>
            </a:r>
            <a:r>
              <a:rPr lang="pt-BR" sz="1400" dirty="0" err="1">
                <a:solidFill>
                  <a:srgbClr val="41B883"/>
                </a:solidFill>
              </a:rPr>
              <a:t>PersistedModel</a:t>
            </a:r>
            <a:r>
              <a:rPr lang="pt-BR" sz="1400" dirty="0">
                <a:solidFill>
                  <a:srgbClr val="41B883"/>
                </a:solidFill>
              </a:rPr>
              <a:t>);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Selecionar se deseja exibir esta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 na interface da API;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Nome no plural para a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 (opcional);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Tipo de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;</a:t>
            </a:r>
          </a:p>
          <a:p>
            <a:r>
              <a:rPr lang="pt-BR" sz="1400" dirty="0">
                <a:solidFill>
                  <a:srgbClr val="41B883"/>
                </a:solidFill>
              </a:rPr>
              <a:t>Incluir as propriedades de </a:t>
            </a:r>
            <a:r>
              <a:rPr lang="pt-BR" sz="1400" dirty="0" err="1">
                <a:solidFill>
                  <a:srgbClr val="41B883"/>
                </a:solidFill>
              </a:rPr>
              <a:t>model</a:t>
            </a:r>
            <a:r>
              <a:rPr lang="pt-BR" sz="1400" dirty="0">
                <a:solidFill>
                  <a:srgbClr val="41B883"/>
                </a:solidFill>
              </a:rPr>
              <a:t>: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Nome;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Tipo;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Se é obrigatório;</a:t>
            </a:r>
          </a:p>
          <a:p>
            <a:pPr lvl="1"/>
            <a:r>
              <a:rPr lang="pt-BR" sz="1200" dirty="0">
                <a:solidFill>
                  <a:srgbClr val="41B883"/>
                </a:solidFill>
              </a:rPr>
              <a:t>Valor padrão (opcional).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66" y="4651160"/>
            <a:ext cx="4993490" cy="18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26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750</TotalTime>
  <Words>1489</Words>
  <Application>Microsoft Office PowerPoint</Application>
  <PresentationFormat>Widescreen</PresentationFormat>
  <Paragraphs>203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Fira Code</vt:lpstr>
      <vt:lpstr>Trebuchet MS</vt:lpstr>
      <vt:lpstr>Wingdings 3</vt:lpstr>
      <vt:lpstr>Facetado</vt:lpstr>
      <vt:lpstr>Apresentação do PowerPoint</vt:lpstr>
      <vt:lpstr>LoopBack</vt:lpstr>
      <vt:lpstr>Quasar</vt:lpstr>
      <vt:lpstr>Vue.js</vt:lpstr>
      <vt:lpstr>Instalação dos pacotes/frameworks</vt:lpstr>
      <vt:lpstr>Criação do banco de dados</vt:lpstr>
      <vt:lpstr>Criação da API com LoopBack</vt:lpstr>
      <vt:lpstr>Criação da datasource</vt:lpstr>
      <vt:lpstr>Criação da model</vt:lpstr>
      <vt:lpstr>Configurações adicionais</vt:lpstr>
      <vt:lpstr>Configurações adicionais</vt:lpstr>
      <vt:lpstr>Configurações adicionais</vt:lpstr>
      <vt:lpstr>Teste da API</vt:lpstr>
      <vt:lpstr>Criação da aplicação com Quasar</vt:lpstr>
      <vt:lpstr>Configuração inicial</vt:lpstr>
      <vt:lpstr>Configuração inicial</vt:lpstr>
      <vt:lpstr>Página para cadastro de clientes</vt:lpstr>
      <vt:lpstr>Página para cadastro de clientes</vt:lpstr>
      <vt:lpstr>Componente com o formulário</vt:lpstr>
      <vt:lpstr>Listar clientes na página inicial</vt:lpstr>
      <vt:lpstr>Rotas</vt:lpstr>
      <vt:lpstr>Build da aplicação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Jairo Gregory Fagundes Ortiz (GOVBR - Porto Alegre)</dc:creator>
  <cp:lastModifiedBy>Jairo Gregory Fagundes Ortiz (GOVBR - Porto Alegre)</cp:lastModifiedBy>
  <cp:revision>80</cp:revision>
  <dcterms:created xsi:type="dcterms:W3CDTF">2019-04-08T15:42:43Z</dcterms:created>
  <dcterms:modified xsi:type="dcterms:W3CDTF">2019-04-25T16:31:50Z</dcterms:modified>
</cp:coreProperties>
</file>