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Medium Bold" charset="1" panose="02000000000000000000"/>
      <p:regular r:id="rId16"/>
    </p:embeddedFont>
    <p:embeddedFont>
      <p:font typeface="Poppins Medium" charset="1" panose="02000000000000000000"/>
      <p:regular r:id="rId17"/>
    </p:embeddedFont>
    <p:embeddedFont>
      <p:font typeface="Poppins Light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6407" y="6153814"/>
            <a:ext cx="1102331" cy="1102331"/>
          </a:xfrm>
          <a:custGeom>
            <a:avLst/>
            <a:gdLst/>
            <a:ahLst/>
            <a:cxnLst/>
            <a:rect r="r" b="b" t="t" l="l"/>
            <a:pathLst>
              <a:path h="1102331" w="1102331">
                <a:moveTo>
                  <a:pt x="0" y="0"/>
                </a:moveTo>
                <a:lnTo>
                  <a:pt x="1102331" y="0"/>
                </a:lnTo>
                <a:lnTo>
                  <a:pt x="1102331" y="1102331"/>
                </a:lnTo>
                <a:lnTo>
                  <a:pt x="0" y="110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677" y="6153814"/>
            <a:ext cx="1108377" cy="1102331"/>
          </a:xfrm>
          <a:custGeom>
            <a:avLst/>
            <a:gdLst/>
            <a:ahLst/>
            <a:cxnLst/>
            <a:rect r="r" b="b" t="t" l="l"/>
            <a:pathLst>
              <a:path h="1102331" w="1108377">
                <a:moveTo>
                  <a:pt x="0" y="0"/>
                </a:moveTo>
                <a:lnTo>
                  <a:pt x="1108377" y="0"/>
                </a:lnTo>
                <a:lnTo>
                  <a:pt x="1108377" y="1102331"/>
                </a:lnTo>
                <a:lnTo>
                  <a:pt x="0" y="110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373363">
            <a:off x="856920" y="47721"/>
            <a:ext cx="3106834" cy="3808377"/>
          </a:xfrm>
          <a:custGeom>
            <a:avLst/>
            <a:gdLst/>
            <a:ahLst/>
            <a:cxnLst/>
            <a:rect r="r" b="b" t="t" l="l"/>
            <a:pathLst>
              <a:path h="3808377" w="3106834">
                <a:moveTo>
                  <a:pt x="0" y="0"/>
                </a:moveTo>
                <a:lnTo>
                  <a:pt x="3106834" y="0"/>
                </a:lnTo>
                <a:lnTo>
                  <a:pt x="3106834" y="3808377"/>
                </a:lnTo>
                <a:lnTo>
                  <a:pt x="0" y="3808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35454" y="1526021"/>
            <a:ext cx="4220224" cy="7253511"/>
          </a:xfrm>
          <a:custGeom>
            <a:avLst/>
            <a:gdLst/>
            <a:ahLst/>
            <a:cxnLst/>
            <a:rect r="r" b="b" t="t" l="l"/>
            <a:pathLst>
              <a:path h="7253511" w="4220224">
                <a:moveTo>
                  <a:pt x="0" y="0"/>
                </a:moveTo>
                <a:lnTo>
                  <a:pt x="4220224" y="0"/>
                </a:lnTo>
                <a:lnTo>
                  <a:pt x="4220224" y="7253511"/>
                </a:lnTo>
                <a:lnTo>
                  <a:pt x="0" y="72535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94663" y="2449092"/>
            <a:ext cx="13498675" cy="4519662"/>
            <a:chOff x="0" y="0"/>
            <a:chExt cx="17998233" cy="602621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1275"/>
              <a:ext cx="5856735" cy="53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27964"/>
              <a:ext cx="17998233" cy="2707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400"/>
                </a:lnSpc>
              </a:pPr>
              <a:r>
                <a:rPr lang="en-US" sz="14000">
                  <a:solidFill>
                    <a:srgbClr val="FFFFFF"/>
                  </a:solidFill>
                  <a:latin typeface="Poppins Medium Bold"/>
                </a:rPr>
                <a:t>GBS </a:t>
              </a:r>
              <a:r>
                <a:rPr lang="en-US" sz="14000">
                  <a:solidFill>
                    <a:srgbClr val="10B5BF"/>
                  </a:solidFill>
                  <a:latin typeface="Poppins Medium Bold"/>
                </a:rPr>
                <a:t>Esportes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403492"/>
              <a:ext cx="17998233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"/>
                </a:rPr>
                <a:t>Gustavo Barreto dos Santos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99069" y="1244348"/>
            <a:ext cx="5266851" cy="6705482"/>
          </a:xfrm>
          <a:custGeom>
            <a:avLst/>
            <a:gdLst/>
            <a:ahLst/>
            <a:cxnLst/>
            <a:rect r="r" b="b" t="t" l="l"/>
            <a:pathLst>
              <a:path h="6705482" w="5266851">
                <a:moveTo>
                  <a:pt x="0" y="0"/>
                </a:moveTo>
                <a:lnTo>
                  <a:pt x="5266851" y="0"/>
                </a:lnTo>
                <a:lnTo>
                  <a:pt x="5266851" y="6705481"/>
                </a:lnTo>
                <a:lnTo>
                  <a:pt x="0" y="670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360" y="6847498"/>
            <a:ext cx="1108377" cy="1102331"/>
          </a:xfrm>
          <a:custGeom>
            <a:avLst/>
            <a:gdLst/>
            <a:ahLst/>
            <a:cxnLst/>
            <a:rect r="r" b="b" t="t" l="l"/>
            <a:pathLst>
              <a:path h="1102331" w="1108377">
                <a:moveTo>
                  <a:pt x="0" y="0"/>
                </a:moveTo>
                <a:lnTo>
                  <a:pt x="1108377" y="0"/>
                </a:lnTo>
                <a:lnTo>
                  <a:pt x="1108377" y="1102331"/>
                </a:lnTo>
                <a:lnTo>
                  <a:pt x="0" y="110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58571" y="6847498"/>
            <a:ext cx="1102331" cy="1102331"/>
          </a:xfrm>
          <a:custGeom>
            <a:avLst/>
            <a:gdLst/>
            <a:ahLst/>
            <a:cxnLst/>
            <a:rect r="r" b="b" t="t" l="l"/>
            <a:pathLst>
              <a:path h="1102331" w="1102331">
                <a:moveTo>
                  <a:pt x="0" y="0"/>
                </a:moveTo>
                <a:lnTo>
                  <a:pt x="1102332" y="0"/>
                </a:lnTo>
                <a:lnTo>
                  <a:pt x="1102332" y="1102331"/>
                </a:lnTo>
                <a:lnTo>
                  <a:pt x="0" y="1102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01286" y="6847498"/>
            <a:ext cx="1102331" cy="1102331"/>
          </a:xfrm>
          <a:custGeom>
            <a:avLst/>
            <a:gdLst/>
            <a:ahLst/>
            <a:cxnLst/>
            <a:rect r="r" b="b" t="t" l="l"/>
            <a:pathLst>
              <a:path h="1102331" w="1102331">
                <a:moveTo>
                  <a:pt x="0" y="0"/>
                </a:moveTo>
                <a:lnTo>
                  <a:pt x="1102331" y="0"/>
                </a:lnTo>
                <a:lnTo>
                  <a:pt x="1102331" y="1102331"/>
                </a:lnTo>
                <a:lnTo>
                  <a:pt x="0" y="1102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847498"/>
            <a:ext cx="1102331" cy="1102331"/>
          </a:xfrm>
          <a:custGeom>
            <a:avLst/>
            <a:gdLst/>
            <a:ahLst/>
            <a:cxnLst/>
            <a:rect r="r" b="b" t="t" l="l"/>
            <a:pathLst>
              <a:path h="1102331" w="1102331">
                <a:moveTo>
                  <a:pt x="0" y="0"/>
                </a:moveTo>
                <a:lnTo>
                  <a:pt x="1102331" y="0"/>
                </a:lnTo>
                <a:lnTo>
                  <a:pt x="1102331" y="1102331"/>
                </a:lnTo>
                <a:lnTo>
                  <a:pt x="0" y="11023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2360" y="3054171"/>
            <a:ext cx="8852432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Poppins Medium Bold"/>
              </a:rPr>
              <a:t>Obrigado pela atenção !!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4309654" cy="2388702"/>
          </a:xfrm>
          <a:custGeom>
            <a:avLst/>
            <a:gdLst/>
            <a:ahLst/>
            <a:cxnLst/>
            <a:rect r="r" b="b" t="t" l="l"/>
            <a:pathLst>
              <a:path h="2388702" w="4309654">
                <a:moveTo>
                  <a:pt x="0" y="0"/>
                </a:moveTo>
                <a:lnTo>
                  <a:pt x="4309654" y="0"/>
                </a:lnTo>
                <a:lnTo>
                  <a:pt x="4309654" y="2388702"/>
                </a:lnTo>
                <a:lnTo>
                  <a:pt x="0" y="23887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22960" y="784204"/>
            <a:ext cx="8682437" cy="52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>
                <a:solidFill>
                  <a:srgbClr val="FFFFFF"/>
                </a:solidFill>
                <a:latin typeface="Poppins Light"/>
              </a:rPr>
              <a:t>Contexto, Justificativa, Saúde e Bem-Estar</a:t>
            </a:r>
          </a:p>
        </p:txBody>
      </p:sp>
      <p:sp>
        <p:nvSpPr>
          <p:cNvPr name="AutoShape 3" id="3"/>
          <p:cNvSpPr/>
          <p:nvPr/>
        </p:nvSpPr>
        <p:spPr>
          <a:xfrm>
            <a:off x="8022960" y="1889595"/>
            <a:ext cx="8682437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022960" y="2412442"/>
            <a:ext cx="8682437" cy="52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>
                <a:solidFill>
                  <a:srgbClr val="FFFFFF"/>
                </a:solidFill>
                <a:latin typeface="Poppins Light"/>
              </a:rPr>
              <a:t>Ferramentas de Gestão</a:t>
            </a:r>
          </a:p>
        </p:txBody>
      </p:sp>
      <p:sp>
        <p:nvSpPr>
          <p:cNvPr name="AutoShape 5" id="5"/>
          <p:cNvSpPr/>
          <p:nvPr/>
        </p:nvSpPr>
        <p:spPr>
          <a:xfrm>
            <a:off x="8022960" y="3516805"/>
            <a:ext cx="8682437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022960" y="4039651"/>
            <a:ext cx="8682437" cy="52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>
                <a:solidFill>
                  <a:srgbClr val="FFFFFF"/>
                </a:solidFill>
                <a:latin typeface="Poppins Light"/>
              </a:rPr>
              <a:t>Modelo Lógico do Banco de Dados</a:t>
            </a:r>
          </a:p>
        </p:txBody>
      </p:sp>
      <p:sp>
        <p:nvSpPr>
          <p:cNvPr name="AutoShape 7" id="7"/>
          <p:cNvSpPr/>
          <p:nvPr/>
        </p:nvSpPr>
        <p:spPr>
          <a:xfrm>
            <a:off x="8022960" y="5144014"/>
            <a:ext cx="8682437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022960" y="5666861"/>
            <a:ext cx="8682437" cy="52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>
                <a:solidFill>
                  <a:srgbClr val="FFFFFF"/>
                </a:solidFill>
                <a:latin typeface="Poppins Light"/>
              </a:rPr>
              <a:t>Site GBS Esportes</a:t>
            </a:r>
          </a:p>
        </p:txBody>
      </p:sp>
      <p:sp>
        <p:nvSpPr>
          <p:cNvPr name="AutoShape 9" id="9"/>
          <p:cNvSpPr/>
          <p:nvPr/>
        </p:nvSpPr>
        <p:spPr>
          <a:xfrm>
            <a:off x="8022960" y="6771224"/>
            <a:ext cx="8682437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022960" y="7294070"/>
            <a:ext cx="8682437" cy="52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>
                <a:solidFill>
                  <a:srgbClr val="FFFFFF"/>
                </a:solidFill>
                <a:latin typeface="Poppins Light"/>
              </a:rPr>
              <a:t>Planejamento Futuro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022960" y="8398433"/>
            <a:ext cx="8682437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022960" y="8921280"/>
            <a:ext cx="8682437" cy="52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>
                <a:solidFill>
                  <a:srgbClr val="FFFFFF"/>
                </a:solidFill>
                <a:latin typeface="Poppins Light"/>
              </a:rPr>
              <a:t>Agradecimentos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56665" y="1687781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40469" y="5943601"/>
            <a:ext cx="6275703" cy="472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25505" y="1194351"/>
            <a:ext cx="3473037" cy="3340430"/>
          </a:xfrm>
          <a:custGeom>
            <a:avLst/>
            <a:gdLst/>
            <a:ahLst/>
            <a:cxnLst/>
            <a:rect r="r" b="b" t="t" l="l"/>
            <a:pathLst>
              <a:path h="3340430" w="3473037">
                <a:moveTo>
                  <a:pt x="0" y="0"/>
                </a:moveTo>
                <a:lnTo>
                  <a:pt x="3473037" y="0"/>
                </a:lnTo>
                <a:lnTo>
                  <a:pt x="3473037" y="3340430"/>
                </a:lnTo>
                <a:lnTo>
                  <a:pt x="0" y="334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309654" cy="2388702"/>
          </a:xfrm>
          <a:custGeom>
            <a:avLst/>
            <a:gdLst/>
            <a:ahLst/>
            <a:cxnLst/>
            <a:rect r="r" b="b" t="t" l="l"/>
            <a:pathLst>
              <a:path h="2388702" w="4309654">
                <a:moveTo>
                  <a:pt x="0" y="0"/>
                </a:moveTo>
                <a:lnTo>
                  <a:pt x="4309654" y="0"/>
                </a:lnTo>
                <a:lnTo>
                  <a:pt x="4309654" y="2388702"/>
                </a:lnTo>
                <a:lnTo>
                  <a:pt x="0" y="2388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548130"/>
            <a:ext cx="16862633" cy="6867030"/>
            <a:chOff x="0" y="0"/>
            <a:chExt cx="22483510" cy="915603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9404"/>
              <a:ext cx="22483510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09"/>
                </a:lnSpc>
              </a:pPr>
              <a:r>
                <a:rPr lang="en-US" sz="10008">
                  <a:solidFill>
                    <a:srgbClr val="FFFFFF"/>
                  </a:solidFill>
                  <a:latin typeface="Poppins Medium Bold"/>
                </a:rPr>
                <a:t>O que é </a:t>
              </a:r>
              <a:r>
                <a:rPr lang="en-US" sz="10008">
                  <a:solidFill>
                    <a:srgbClr val="10B5BF"/>
                  </a:solidFill>
                  <a:latin typeface="Poppins Medium Bold"/>
                </a:rPr>
                <a:t>Esporte?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170100"/>
              <a:ext cx="22483510" cy="5813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84"/>
                </a:lnSpc>
              </a:pPr>
              <a:r>
                <a:rPr lang="en-US" sz="3560">
                  <a:solidFill>
                    <a:srgbClr val="FFFFFF"/>
                  </a:solidFill>
                  <a:latin typeface="Poppins Light"/>
                </a:rPr>
                <a:t>O esporte é uma atividade física ou mental que envolve habilidades e competição, praticada de forma recreativa ou profissional. Ele pode ser realizado individualmente ou em equipe, seguindo regras específicas que regulamentam sua prática. Os esportes variam em tipos e categorias, como esportes de contato, esportes aquáticos, esportes de inverno e esportes de resistência, entre outros.</a:t>
              </a:r>
            </a:p>
            <a:p>
              <a:pPr algn="l">
                <a:lnSpc>
                  <a:spcPts val="4984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9442"/>
            <a:ext cx="7812580" cy="7185784"/>
            <a:chOff x="0" y="0"/>
            <a:chExt cx="10416773" cy="95810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0416773" cy="16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33"/>
                </a:lnSpc>
              </a:pPr>
              <a:r>
                <a:rPr lang="en-US" sz="8194">
                  <a:solidFill>
                    <a:srgbClr val="FFFFFF"/>
                  </a:solidFill>
                  <a:latin typeface="Poppins Medium Bold"/>
                </a:rPr>
                <a:t>Saúde </a:t>
              </a:r>
              <a:r>
                <a:rPr lang="en-US" sz="8194">
                  <a:solidFill>
                    <a:srgbClr val="10B5BF"/>
                  </a:solidFill>
                  <a:latin typeface="Poppins Medium Bold"/>
                </a:rPr>
                <a:t>Física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243853"/>
              <a:ext cx="10416773" cy="494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1790" indent="-325895" lvl="1">
                <a:lnSpc>
                  <a:spcPts val="4226"/>
                </a:lnSpc>
                <a:buFont typeface="Arial"/>
                <a:buChar char="•"/>
              </a:pPr>
              <a:r>
                <a:rPr lang="en-US" sz="3018">
                  <a:solidFill>
                    <a:srgbClr val="FFFFFF"/>
                  </a:solidFill>
                  <a:latin typeface="Poppins Light"/>
                </a:rPr>
                <a:t>Em termos de saúde física, a prática de esportes contribui significativamente para a melhoria da condição física geral. Aumenta a força muscular, a resistência cardiovascular, a flexibilidade e a coordenação motora. 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206203"/>
              <a:ext cx="10416773" cy="0"/>
            </a:xfrm>
            <a:prstGeom prst="line">
              <a:avLst/>
            </a:prstGeom>
            <a:ln cap="rnd" w="33706">
              <a:solidFill>
                <a:srgbClr val="FAFAFA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446720" y="1829442"/>
            <a:ext cx="7812580" cy="7511540"/>
            <a:chOff x="0" y="0"/>
            <a:chExt cx="10416773" cy="1001538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416773" cy="166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33"/>
                </a:lnSpc>
              </a:pPr>
              <a:r>
                <a:rPr lang="en-US" sz="8194">
                  <a:solidFill>
                    <a:srgbClr val="10B5BF"/>
                  </a:solidFill>
                  <a:latin typeface="Poppins Medium Bold"/>
                </a:rPr>
                <a:t>Saúde</a:t>
              </a:r>
              <a:r>
                <a:rPr lang="en-US" sz="8194">
                  <a:solidFill>
                    <a:srgbClr val="FFFFFF"/>
                  </a:solidFill>
                  <a:latin typeface="Poppins Medium Bold"/>
                </a:rPr>
                <a:t> Mental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253378"/>
              <a:ext cx="10416773" cy="5367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16559" indent="-358279" lvl="1">
                <a:lnSpc>
                  <a:spcPts val="4646"/>
                </a:lnSpc>
                <a:buFont typeface="Arial"/>
                <a:buChar char="•"/>
              </a:pPr>
              <a:r>
                <a:rPr lang="en-US" sz="3318">
                  <a:solidFill>
                    <a:srgbClr val="FFFFFF"/>
                  </a:solidFill>
                  <a:latin typeface="Poppins Light"/>
                </a:rPr>
                <a:t> A atividade física regular reduz o estresse e a ansiedade, graças à liberação de endorfinas, que são hormônios do bem-estar. Isso também melhora o humor e ajuda a combater os sintomas de depressão.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3206203"/>
              <a:ext cx="10416773" cy="0"/>
            </a:xfrm>
            <a:prstGeom prst="line">
              <a:avLst/>
            </a:prstGeom>
            <a:ln cap="rnd" w="33706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972800" y="9438437"/>
            <a:ext cx="7315200" cy="848563"/>
          </a:xfrm>
          <a:custGeom>
            <a:avLst/>
            <a:gdLst/>
            <a:ahLst/>
            <a:cxnLst/>
            <a:rect r="r" b="b" t="t" l="l"/>
            <a:pathLst>
              <a:path h="848563" w="7315200">
                <a:moveTo>
                  <a:pt x="0" y="0"/>
                </a:moveTo>
                <a:lnTo>
                  <a:pt x="7315200" y="0"/>
                </a:lnTo>
                <a:lnTo>
                  <a:pt x="7315200" y="848563"/>
                </a:lnTo>
                <a:lnTo>
                  <a:pt x="0" y="848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0" y="9438437"/>
            <a:ext cx="7315200" cy="848563"/>
          </a:xfrm>
          <a:custGeom>
            <a:avLst/>
            <a:gdLst/>
            <a:ahLst/>
            <a:cxnLst/>
            <a:rect r="r" b="b" t="t" l="l"/>
            <a:pathLst>
              <a:path h="848563" w="7315200">
                <a:moveTo>
                  <a:pt x="7315200" y="0"/>
                </a:moveTo>
                <a:lnTo>
                  <a:pt x="0" y="0"/>
                </a:lnTo>
                <a:lnTo>
                  <a:pt x="0" y="848563"/>
                </a:lnTo>
                <a:lnTo>
                  <a:pt x="7315200" y="848563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43788" y="6172200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0"/>
                </a:moveTo>
                <a:lnTo>
                  <a:pt x="2644212" y="0"/>
                </a:lnTo>
                <a:lnTo>
                  <a:pt x="2644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7271" y="1759441"/>
            <a:ext cx="2072341" cy="2061038"/>
          </a:xfrm>
          <a:custGeom>
            <a:avLst/>
            <a:gdLst/>
            <a:ahLst/>
            <a:cxnLst/>
            <a:rect r="r" b="b" t="t" l="l"/>
            <a:pathLst>
              <a:path h="2061038" w="2072341">
                <a:moveTo>
                  <a:pt x="0" y="0"/>
                </a:moveTo>
                <a:lnTo>
                  <a:pt x="2072342" y="0"/>
                </a:lnTo>
                <a:lnTo>
                  <a:pt x="2072342" y="2061038"/>
                </a:lnTo>
                <a:lnTo>
                  <a:pt x="0" y="2061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21907" y="4669560"/>
            <a:ext cx="2612772" cy="2612772"/>
          </a:xfrm>
          <a:custGeom>
            <a:avLst/>
            <a:gdLst/>
            <a:ahLst/>
            <a:cxnLst/>
            <a:rect r="r" b="b" t="t" l="l"/>
            <a:pathLst>
              <a:path h="2612772" w="2612772">
                <a:moveTo>
                  <a:pt x="0" y="0"/>
                </a:moveTo>
                <a:lnTo>
                  <a:pt x="2612772" y="0"/>
                </a:lnTo>
                <a:lnTo>
                  <a:pt x="2612772" y="2612772"/>
                </a:lnTo>
                <a:lnTo>
                  <a:pt x="0" y="2612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28563" y="4519609"/>
            <a:ext cx="2912673" cy="2912673"/>
          </a:xfrm>
          <a:custGeom>
            <a:avLst/>
            <a:gdLst/>
            <a:ahLst/>
            <a:cxnLst/>
            <a:rect r="r" b="b" t="t" l="l"/>
            <a:pathLst>
              <a:path h="2912673" w="2912673">
                <a:moveTo>
                  <a:pt x="0" y="0"/>
                </a:moveTo>
                <a:lnTo>
                  <a:pt x="2912673" y="0"/>
                </a:lnTo>
                <a:lnTo>
                  <a:pt x="2912673" y="2912674"/>
                </a:lnTo>
                <a:lnTo>
                  <a:pt x="0" y="291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4309654" cy="2388702"/>
          </a:xfrm>
          <a:custGeom>
            <a:avLst/>
            <a:gdLst/>
            <a:ahLst/>
            <a:cxnLst/>
            <a:rect r="r" b="b" t="t" l="l"/>
            <a:pathLst>
              <a:path h="2388702" w="4309654">
                <a:moveTo>
                  <a:pt x="0" y="0"/>
                </a:moveTo>
                <a:lnTo>
                  <a:pt x="4309654" y="0"/>
                </a:lnTo>
                <a:lnTo>
                  <a:pt x="4309654" y="2388702"/>
                </a:lnTo>
                <a:lnTo>
                  <a:pt x="0" y="23887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52824" y="2261323"/>
            <a:ext cx="1140881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Ferramentas de </a:t>
            </a:r>
            <a:r>
              <a:rPr lang="en-US" sz="7000">
                <a:solidFill>
                  <a:srgbClr val="10B5BF"/>
                </a:solidFill>
                <a:latin typeface="Poppins Medium Bold"/>
              </a:rPr>
              <a:t>Gestão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09628" y="7954537"/>
            <a:ext cx="315054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GitHub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66825" y="7954537"/>
            <a:ext cx="252293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Trello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56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784" y="164902"/>
            <a:ext cx="17720432" cy="9957195"/>
          </a:xfrm>
          <a:custGeom>
            <a:avLst/>
            <a:gdLst/>
            <a:ahLst/>
            <a:cxnLst/>
            <a:rect r="r" b="b" t="t" l="l"/>
            <a:pathLst>
              <a:path h="9957195" w="17720432">
                <a:moveTo>
                  <a:pt x="0" y="0"/>
                </a:moveTo>
                <a:lnTo>
                  <a:pt x="17720432" y="0"/>
                </a:lnTo>
                <a:lnTo>
                  <a:pt x="17720432" y="9957196"/>
                </a:lnTo>
                <a:lnTo>
                  <a:pt x="0" y="9957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309654" cy="2388702"/>
          </a:xfrm>
          <a:custGeom>
            <a:avLst/>
            <a:gdLst/>
            <a:ahLst/>
            <a:cxnLst/>
            <a:rect r="r" b="b" t="t" l="l"/>
            <a:pathLst>
              <a:path h="2388702" w="4309654">
                <a:moveTo>
                  <a:pt x="0" y="0"/>
                </a:moveTo>
                <a:lnTo>
                  <a:pt x="4309654" y="0"/>
                </a:lnTo>
                <a:lnTo>
                  <a:pt x="4309654" y="2388702"/>
                </a:lnTo>
                <a:lnTo>
                  <a:pt x="0" y="2388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8900" t="0" r="-89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14500"/>
            <a:ext cx="7867007" cy="6657999"/>
            <a:chOff x="0" y="0"/>
            <a:chExt cx="2071969" cy="17535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1969" cy="1753547"/>
            </a:xfrm>
            <a:custGeom>
              <a:avLst/>
              <a:gdLst/>
              <a:ahLst/>
              <a:cxnLst/>
              <a:rect r="r" b="b" t="t" l="l"/>
              <a:pathLst>
                <a:path h="1753547" w="2071969">
                  <a:moveTo>
                    <a:pt x="98410" y="0"/>
                  </a:moveTo>
                  <a:lnTo>
                    <a:pt x="1973559" y="0"/>
                  </a:lnTo>
                  <a:cubicBezTo>
                    <a:pt x="2027909" y="0"/>
                    <a:pt x="2071969" y="44060"/>
                    <a:pt x="2071969" y="98410"/>
                  </a:cubicBezTo>
                  <a:lnTo>
                    <a:pt x="2071969" y="1655137"/>
                  </a:lnTo>
                  <a:cubicBezTo>
                    <a:pt x="2071969" y="1709487"/>
                    <a:pt x="2027909" y="1753547"/>
                    <a:pt x="1973559" y="1753547"/>
                  </a:cubicBezTo>
                  <a:lnTo>
                    <a:pt x="98410" y="1753547"/>
                  </a:lnTo>
                  <a:cubicBezTo>
                    <a:pt x="44060" y="1753547"/>
                    <a:pt x="0" y="1709487"/>
                    <a:pt x="0" y="1655137"/>
                  </a:cubicBezTo>
                  <a:lnTo>
                    <a:pt x="0" y="98410"/>
                  </a:lnTo>
                  <a:cubicBezTo>
                    <a:pt x="0" y="44060"/>
                    <a:pt x="44060" y="0"/>
                    <a:pt x="9841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071969" cy="1753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886620" y="5812814"/>
            <a:ext cx="2151167" cy="2151167"/>
          </a:xfrm>
          <a:custGeom>
            <a:avLst/>
            <a:gdLst/>
            <a:ahLst/>
            <a:cxnLst/>
            <a:rect r="r" b="b" t="t" l="l"/>
            <a:pathLst>
              <a:path h="2151167" w="2151167">
                <a:moveTo>
                  <a:pt x="0" y="0"/>
                </a:moveTo>
                <a:lnTo>
                  <a:pt x="2151167" y="0"/>
                </a:lnTo>
                <a:lnTo>
                  <a:pt x="2151167" y="2151167"/>
                </a:lnTo>
                <a:lnTo>
                  <a:pt x="0" y="2151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1759" y="2145689"/>
            <a:ext cx="7260889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Poppins Medium Bold"/>
              </a:rPr>
              <a:t>GBS </a:t>
            </a:r>
            <a:r>
              <a:rPr lang="en-US" sz="12000">
                <a:solidFill>
                  <a:srgbClr val="10B5BF"/>
                </a:solidFill>
                <a:latin typeface="Poppins Medium Bold"/>
              </a:rPr>
              <a:t>Esportes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92648" y="4472680"/>
            <a:ext cx="9433228" cy="133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14"/>
              </a:lnSpc>
            </a:pPr>
            <a:r>
              <a:rPr lang="en-US" sz="8678">
                <a:solidFill>
                  <a:srgbClr val="FFFFFF"/>
                </a:solidFill>
                <a:latin typeface="Poppins Medium Bold"/>
              </a:rPr>
              <a:t>WEB-SITE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0305" y="4160006"/>
            <a:ext cx="7653695" cy="5382098"/>
            <a:chOff x="0" y="0"/>
            <a:chExt cx="10204927" cy="71761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0204927" cy="228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52"/>
                </a:lnSpc>
              </a:pPr>
              <a:r>
                <a:rPr lang="en-US" sz="5627">
                  <a:solidFill>
                    <a:srgbClr val="FFFFFF"/>
                  </a:solidFill>
                  <a:latin typeface="Poppins Medium"/>
                </a:rPr>
                <a:t>SISTEMA SE </a:t>
              </a:r>
            </a:p>
            <a:p>
              <a:pPr algn="l">
                <a:lnSpc>
                  <a:spcPts val="6752"/>
                </a:lnSpc>
              </a:pPr>
              <a:r>
                <a:rPr lang="en-US" sz="5627">
                  <a:solidFill>
                    <a:srgbClr val="00BF63"/>
                  </a:solidFill>
                  <a:latin typeface="Poppins Medium"/>
                </a:rPr>
                <a:t>APOSTAS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987095"/>
              <a:ext cx="10204927" cy="3189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FFFFFF"/>
                  </a:solidFill>
                  <a:latin typeface="Poppins Light"/>
                </a:rPr>
                <a:t>Um sistema de aposta seria adicionado as telas de simulação, onde o usuário poderia apostar em vitórias e derrotas dos times</a:t>
              </a:r>
              <a:r>
                <a:rPr lang="en-US" sz="3470">
                  <a:solidFill>
                    <a:srgbClr val="FFFFFF"/>
                  </a:solidFill>
                  <a:latin typeface="Poppins Light"/>
                </a:rPr>
                <a:t>.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169885"/>
              <a:ext cx="10204927" cy="0"/>
            </a:xfrm>
            <a:prstGeom prst="line">
              <a:avLst/>
            </a:prstGeom>
            <a:ln cap="rnd" w="47645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605605" y="4160006"/>
            <a:ext cx="7653695" cy="4774619"/>
            <a:chOff x="0" y="0"/>
            <a:chExt cx="10204927" cy="636615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204927" cy="228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52"/>
                </a:lnSpc>
              </a:pPr>
              <a:r>
                <a:rPr lang="en-US" sz="5627">
                  <a:solidFill>
                    <a:srgbClr val="FFFFFF"/>
                  </a:solidFill>
                  <a:latin typeface="Poppins Medium"/>
                </a:rPr>
                <a:t>ADICIONAMENTO DE </a:t>
              </a:r>
              <a:r>
                <a:rPr lang="en-US" sz="5627">
                  <a:solidFill>
                    <a:srgbClr val="00BF63"/>
                  </a:solidFill>
                  <a:latin typeface="Poppins Medium"/>
                </a:rPr>
                <a:t>MODALIDADES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987095"/>
              <a:ext cx="10204927" cy="2379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FFFFFF"/>
                  </a:solidFill>
                  <a:latin typeface="Poppins Light"/>
                </a:rPr>
                <a:t>Novas paginas sobre diversas modalidades de diferentes tipo relacionadas ao esporte.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3169885"/>
              <a:ext cx="10204927" cy="0"/>
            </a:xfrm>
            <a:prstGeom prst="line">
              <a:avLst/>
            </a:prstGeom>
            <a:ln cap="rnd" w="47645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1041172" y="-401087"/>
            <a:ext cx="5062953" cy="4114800"/>
          </a:xfrm>
          <a:custGeom>
            <a:avLst/>
            <a:gdLst/>
            <a:ahLst/>
            <a:cxnLst/>
            <a:rect r="r" b="b" t="t" l="l"/>
            <a:pathLst>
              <a:path h="4114800" w="5062953">
                <a:moveTo>
                  <a:pt x="0" y="0"/>
                </a:moveTo>
                <a:lnTo>
                  <a:pt x="5062953" y="0"/>
                </a:lnTo>
                <a:lnTo>
                  <a:pt x="50629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132289" y="6547316"/>
            <a:ext cx="4254023" cy="4114800"/>
          </a:xfrm>
          <a:custGeom>
            <a:avLst/>
            <a:gdLst/>
            <a:ahLst/>
            <a:cxnLst/>
            <a:rect r="r" b="b" t="t" l="l"/>
            <a:pathLst>
              <a:path h="4114800" w="4254023">
                <a:moveTo>
                  <a:pt x="0" y="0"/>
                </a:moveTo>
                <a:lnTo>
                  <a:pt x="4254022" y="0"/>
                </a:lnTo>
                <a:lnTo>
                  <a:pt x="42540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57105" y="1665838"/>
            <a:ext cx="1097379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6"/>
              </a:lnSpc>
            </a:pPr>
            <a:r>
              <a:rPr lang="en-US" sz="7480">
                <a:solidFill>
                  <a:srgbClr val="FFFFFF"/>
                </a:solidFill>
                <a:latin typeface="Poppins Medium Bold"/>
              </a:rPr>
              <a:t>Planejamento </a:t>
            </a:r>
            <a:r>
              <a:rPr lang="en-US" sz="7480">
                <a:solidFill>
                  <a:srgbClr val="10B5BF"/>
                </a:solidFill>
                <a:latin typeface="Poppins Medium Bold"/>
              </a:rPr>
              <a:t>Futuro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0422" y="4510697"/>
            <a:ext cx="877245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Agradecimentos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572872" y="565954"/>
            <a:ext cx="8448588" cy="2641282"/>
            <a:chOff x="0" y="0"/>
            <a:chExt cx="11264784" cy="35217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1264784" cy="817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5"/>
                </a:lnSpc>
              </a:pPr>
              <a:r>
                <a:rPr lang="en-US" sz="4021">
                  <a:solidFill>
                    <a:srgbClr val="FFFFFF"/>
                  </a:solidFill>
                  <a:latin typeface="Poppins Medium"/>
                </a:rPr>
                <a:t>MÃE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45381"/>
              <a:ext cx="11264784" cy="24763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  <a:r>
                <a:rPr lang="en-US" sz="2680">
                  <a:solidFill>
                    <a:srgbClr val="FFFFFF"/>
                  </a:solidFill>
                  <a:latin typeface="Poppins Light"/>
                </a:rPr>
                <a:t>Apenas gratidão. É a unica palavra que expressa meu sentimento, muito obrigado por sempre estar comigo, sempre me incentivando a seguir em frente.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5324805" y="5133975"/>
            <a:ext cx="7638389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572872" y="3718694"/>
            <a:ext cx="8448588" cy="2641282"/>
            <a:chOff x="0" y="0"/>
            <a:chExt cx="11264784" cy="352170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1264784" cy="817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5"/>
                </a:lnSpc>
              </a:pPr>
              <a:r>
                <a:rPr lang="en-US" sz="4021">
                  <a:solidFill>
                    <a:srgbClr val="FFFFFF"/>
                  </a:solidFill>
                  <a:latin typeface="Poppins Medium"/>
                </a:rPr>
                <a:t>PAI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45381"/>
              <a:ext cx="11264784" cy="24763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  <a:r>
                <a:rPr lang="en-US" sz="2680">
                  <a:solidFill>
                    <a:srgbClr val="FFFFFF"/>
                  </a:solidFill>
                  <a:latin typeface="Poppins Light"/>
                </a:rPr>
                <a:t>Sou completamente grato por tudo que o senhor fez e faz pra mim, desde pequeno me ensinando oque é certo e errado, sempre me incentivando a nunca desistir dos meus sonhos. obrigado.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72872" y="7003504"/>
            <a:ext cx="8448588" cy="2640665"/>
            <a:chOff x="0" y="0"/>
            <a:chExt cx="11264784" cy="352088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1264784" cy="817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5"/>
                </a:lnSpc>
              </a:pPr>
              <a:r>
                <a:rPr lang="en-US" sz="4021">
                  <a:solidFill>
                    <a:srgbClr val="FFFFFF"/>
                  </a:solidFill>
                  <a:latin typeface="Poppins Medium"/>
                </a:rPr>
                <a:t>NAMORADA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45333"/>
              <a:ext cx="11264784" cy="2475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  <a:r>
                <a:rPr lang="en-US" sz="2680">
                  <a:solidFill>
                    <a:srgbClr val="FFFFFF"/>
                  </a:solidFill>
                  <a:latin typeface="Poppins Light"/>
                </a:rPr>
                <a:t>Gratidão por sempre me levantar nos momentos mais difíceis, estar ao meu lado sempre, me ajudando no que for preciso e incentivando todos os dias.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DAGHCFytKtc</dc:identifier>
  <dcterms:modified xsi:type="dcterms:W3CDTF">2011-08-01T06:04:30Z</dcterms:modified>
  <cp:revision>1</cp:revision>
  <dc:title>GBS Esportes</dc:title>
</cp:coreProperties>
</file>