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font" Target="fonts/Roboto-regular.fntdata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850ecb13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850ecb13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9090756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9090756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850ecb131_2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850ecb131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850ecb131_2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850ecb131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9090756a_1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9090756a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pbr.com.br/mais-desmatamento-menos-chuva-e-menor-producao-agricola/" TargetMode="External"/><Relationship Id="rId4" Type="http://schemas.openxmlformats.org/officeDocument/2006/relationships/hyperlink" Target="https://agrosmart.com.br/blog/impacto-mudancas-climaticas-na-agricultura/" TargetMode="External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pucsp.br/sites/default/files/download/eventos/bisus/7-mudanca-global-climatica.pdf" TargetMode="External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cnnbrasil.com.br/business/2020/11/20/jeff-bezos-da-inicio-mega-projeto-de-doar-us-10-bi-para-projetos-ambientais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mericadosul.iclei.org/agropecuaria-e-desmatamento-sao-os-maiores-emissores-de-gee-no-brasil/" TargetMode="External"/><Relationship Id="rId4" Type="http://schemas.openxmlformats.org/officeDocument/2006/relationships/hyperlink" Target="https://revistapesquisa.fapesp.br/tecnologia-contra-o-aquecimento-global/#:~:text=A%20tecnologia%20do%20etanol%20vem,litros%20de%20etanol%20por%20hecta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33125" y="1578400"/>
            <a:ext cx="5478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Impacto das mudanças climáticas sobre a Agricultura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4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75522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Adalberto Nascimento</a:t>
            </a:r>
            <a:endParaRPr b="1" sz="2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Gabriel Oliveira</a:t>
            </a:r>
            <a:endParaRPr b="1" sz="2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Gustavo Moraes</a:t>
            </a:r>
            <a:endParaRPr b="1" sz="2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 </a:t>
            </a:r>
            <a:endParaRPr b="1" sz="2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Igor Gomes</a:t>
            </a:r>
            <a:endParaRPr b="1" sz="26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138" y="3214575"/>
            <a:ext cx="4230125" cy="105185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Contextualizando</a:t>
            </a:r>
            <a:endParaRPr sz="4800"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736" y="3214575"/>
            <a:ext cx="4142525" cy="1051853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8" name="Google Shape;148;p15"/>
          <p:cNvSpPr txBox="1"/>
          <p:nvPr>
            <p:ph type="title"/>
          </p:nvPr>
        </p:nvSpPr>
        <p:spPr>
          <a:xfrm>
            <a:off x="1359475" y="1487850"/>
            <a:ext cx="55563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/>
              <a:t>“Qual o problema?”</a:t>
            </a:r>
            <a:endParaRPr i="1" sz="2500"/>
          </a:p>
        </p:txBody>
      </p:sp>
      <p:sp>
        <p:nvSpPr>
          <p:cNvPr id="149" name="Google Shape;149;p15"/>
          <p:cNvSpPr txBox="1"/>
          <p:nvPr>
            <p:ph type="title"/>
          </p:nvPr>
        </p:nvSpPr>
        <p:spPr>
          <a:xfrm>
            <a:off x="1359475" y="2133438"/>
            <a:ext cx="55563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/>
              <a:t>“Quem é o prejudicado?”</a:t>
            </a:r>
            <a:endParaRPr i="1" sz="2500"/>
          </a:p>
        </p:txBody>
      </p:sp>
      <p:sp>
        <p:nvSpPr>
          <p:cNvPr id="150" name="Google Shape;150;p15"/>
          <p:cNvSpPr txBox="1"/>
          <p:nvPr/>
        </p:nvSpPr>
        <p:spPr>
          <a:xfrm>
            <a:off x="7053075" y="4350300"/>
            <a:ext cx="183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i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alfonsin</a:t>
            </a:r>
            <a:endParaRPr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2565050" y="4403525"/>
            <a:ext cx="183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i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agrosmart</a:t>
            </a:r>
            <a:endParaRPr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Perda financeira</a:t>
            </a:r>
            <a:endParaRPr b="1" sz="4300"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699800"/>
            <a:ext cx="3807300" cy="29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 soja será um dos grãos mais afetados, com 41% de perda de área útil até 2070;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 queda de umidade causa uma perda de produtividade em torno de R$ 5,7 bi;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Perda de 7,3 mi de toneladas de grãos na safra de 2020/21;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75"/>
              <a:t>Fonte: </a:t>
            </a:r>
            <a:r>
              <a:rPr lang="en" sz="875" u="sng">
                <a:solidFill>
                  <a:schemeClr val="hlink"/>
                </a:solidFill>
                <a:hlinkClick r:id="rId3"/>
              </a:rPr>
              <a:t>https://epbr.com.br/mais-desmatamento-menos-chuva-e-menor-producao-agricola/</a:t>
            </a:r>
            <a:endParaRPr sz="8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75" u="sng">
                <a:solidFill>
                  <a:schemeClr val="hlink"/>
                </a:solidFill>
                <a:hlinkClick r:id="rId4"/>
              </a:rPr>
              <a:t>https://agrosmart.com.br/blog/impacto-mudancas-climaticas-na-agricultura/</a:t>
            </a:r>
            <a:endParaRPr sz="87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75"/>
          </a:p>
        </p:txBody>
      </p:sp>
      <p:cxnSp>
        <p:nvCxnSpPr>
          <p:cNvPr id="158" name="Google Shape;158;p16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59" name="Google Shape;15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800" y="1475337"/>
            <a:ext cx="3196650" cy="277042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024825" y="418550"/>
            <a:ext cx="5883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Problema afeta os aspectos de Sustentabilidade</a:t>
            </a:r>
            <a:r>
              <a:rPr lang="en"/>
              <a:t>?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77600" y="4238750"/>
            <a:ext cx="8966400" cy="15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90"/>
              <a:t>Fonte: </a:t>
            </a:r>
            <a:r>
              <a:rPr lang="en" sz="1490" u="sng">
                <a:hlinkClick r:id="rId3"/>
              </a:rPr>
              <a:t>https://www.pucsp.br/sites/default/files/download/eventos/bisus/7-mudanca-global-climatica.pdf</a:t>
            </a:r>
            <a:endParaRPr sz="149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9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090"/>
          </a:p>
        </p:txBody>
      </p:sp>
      <p:cxnSp>
        <p:nvCxnSpPr>
          <p:cNvPr id="166" name="Google Shape;166;p17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67" name="Google Shape;167;p17"/>
          <p:cNvPicPr preferRelativeResize="0"/>
          <p:nvPr/>
        </p:nvPicPr>
        <p:blipFill rotWithShape="1">
          <a:blip r:embed="rId4">
            <a:alphaModFix/>
          </a:blip>
          <a:srcRect b="0" l="5618" r="5618" t="0"/>
          <a:stretch/>
        </p:blipFill>
        <p:spPr>
          <a:xfrm>
            <a:off x="4460800" y="1124675"/>
            <a:ext cx="4344422" cy="2894151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653500" y="1569450"/>
            <a:ext cx="3807300" cy="29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9605" lvl="0" marL="457200" rtl="0" algn="l">
              <a:spcBef>
                <a:spcPts val="0"/>
              </a:spcBef>
              <a:spcAft>
                <a:spcPts val="0"/>
              </a:spcAft>
              <a:buSzPts val="1276"/>
              <a:buChar char="-"/>
            </a:pPr>
            <a:r>
              <a:rPr lang="en" sz="1900"/>
              <a:t>Desertificação de áreas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Risco à segurança alimentar do país.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Chuvas intensas (Alagamentos)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7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5883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Existe demanda no mercado para resolver o problema?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297975" y="4223900"/>
            <a:ext cx="8754000" cy="15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90"/>
              <a:t>Fonte: </a:t>
            </a:r>
            <a:r>
              <a:rPr lang="en" sz="1090"/>
              <a:t>https://versatille.com/centibilionario-jeff-bezos-doa-us-10-bilhoes-contra-aquecimento-global/</a:t>
            </a:r>
            <a:endParaRPr sz="109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090"/>
              <a:t>Fonte: </a:t>
            </a:r>
            <a:r>
              <a:rPr lang="en" sz="1090">
                <a:uFill>
                  <a:noFill/>
                </a:uFill>
                <a:hlinkClick r:id="rId3"/>
              </a:rPr>
              <a:t>https://www.cnnbrasil.com.br/business/2020/11/20/jeff-bezos-da-inicio-mega-projeto-de-doar-us-10-bi-para-projetos-ambientais</a:t>
            </a:r>
            <a:endParaRPr sz="109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090"/>
          </a:p>
        </p:txBody>
      </p:sp>
      <p:cxnSp>
        <p:nvCxnSpPr>
          <p:cNvPr id="175" name="Google Shape;175;p18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4078" y="1585500"/>
            <a:ext cx="3418883" cy="230165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187" y="1585500"/>
            <a:ext cx="4365869" cy="783799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4188" y="2709710"/>
            <a:ext cx="4365857" cy="117744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ctrTitle"/>
          </p:nvPr>
        </p:nvSpPr>
        <p:spPr>
          <a:xfrm>
            <a:off x="2356675" y="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Movimentos e tecnologia</a:t>
            </a:r>
            <a:endParaRPr sz="3200"/>
          </a:p>
        </p:txBody>
      </p:sp>
      <p:sp>
        <p:nvSpPr>
          <p:cNvPr id="184" name="Google Shape;184;p19"/>
          <p:cNvSpPr txBox="1"/>
          <p:nvPr/>
        </p:nvSpPr>
        <p:spPr>
          <a:xfrm>
            <a:off x="5024100" y="-186675"/>
            <a:ext cx="41199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Mudanças no agronegócio</a:t>
            </a:r>
            <a:endParaRPr b="1" i="1" sz="18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16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A agropecuária é uma das maiores fontes de GEE no Brasil, não só pela sua prática, mas sim com o desmatamento.</a:t>
            </a:r>
            <a:endParaRPr sz="16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5070725" y="2674550"/>
            <a:ext cx="3582900" cy="26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Etanol e Biodiesel</a:t>
            </a:r>
            <a:endParaRPr b="1" i="1" sz="18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A tecnologia do etanol vem sendo desenvolvida há três décadas. O país tem mais de 6 milhões de hectares de cana-de-açúcar e produz 17,7 bilhões de litros de etanol, algo em torno de 35% do total mundial.</a:t>
            </a:r>
            <a:endParaRPr sz="16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87275" y="4546925"/>
            <a:ext cx="4532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https://americadosul.iclei.org/agropecuaria-e-desmatamento-sao-os-maiores-emissores-de-gee-no-brasil/</a:t>
            </a:r>
            <a:endParaRPr sz="900">
              <a:solidFill>
                <a:srgbClr val="A4C2F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4C2F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87400" y="3943100"/>
            <a:ext cx="429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https://revistapesquisa.fapesp.br/tecnologia-contra-o-aquecimento-global/#:~:text=A%20tecnologia%20do%20etanol%20vem,litros%20de%20etanol%20por%20hectare</a:t>
            </a:r>
            <a:r>
              <a:rPr lang="en" sz="900">
                <a:latin typeface="Lato"/>
                <a:ea typeface="Lato"/>
                <a:cs typeface="Lato"/>
                <a:sym typeface="Lato"/>
              </a:rPr>
              <a:t>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AE242"/>
      </a:lt2>
      <a:accent1>
        <a:srgbClr val="67E991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CD7C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