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51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352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11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B8B1-9771-4D1D-88E9-E28D10C5309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87F9A-B5B1-40E9-AFBF-8CB2EA011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08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OS_transistor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stems 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euromorphic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daptive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lastic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calable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lectronics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(Sistema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Neuromôrfico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Eletrônicos Plásticos Adaptativos Escalonáveis) 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 milhões de sinapses e 1 milhão de neurônios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Lóbulo frontal, processamento da informação (principalmente informações de caráter executivo)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neurônio é uma célula altamente especializada na transmissão de informações, na forma de impulsos nervosos.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3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 específico: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Desenhados para desempenhar um conjunto muito reduzido de tarefas, por exemplo, no controle de mecanismos industriais e em cálculos científicos.</a:t>
            </a:r>
          </a:p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 geral: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Capazes de desempenhar uma grande variedade de tarefas, através da execução de um grande número de programas. São bastante utilizados em escritórios, escolas e mesmo em casa.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computador analógico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 o computador digital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não é feita qualquer referência à natureza do computador, subentende tratar-se de um computador digital.</a:t>
            </a: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4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CI – circuito integrado</a:t>
            </a:r>
          </a:p>
          <a:p>
            <a:pPr marL="171450" indent="-171450">
              <a:buFontTx/>
              <a:buChar char="-"/>
            </a:pPr>
            <a:r>
              <a:rPr lang="pt-BR" dirty="0"/>
              <a:t>LSI – large scale </a:t>
            </a:r>
            <a:r>
              <a:rPr lang="pt-BR" dirty="0" err="1"/>
              <a:t>integration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u="none" dirty="0"/>
              <a:t>VSLI – </a:t>
            </a:r>
            <a:r>
              <a:rPr lang="pt-BR" u="none" dirty="0" err="1"/>
              <a:t>very</a:t>
            </a:r>
            <a:r>
              <a:rPr lang="pt-BR" u="none" dirty="0"/>
              <a:t> large scale </a:t>
            </a:r>
            <a:r>
              <a:rPr lang="pt-BR" u="none" dirty="0" err="1"/>
              <a:t>integration</a:t>
            </a:r>
            <a:r>
              <a:rPr lang="pt-BR" u="none" dirty="0"/>
              <a:t> - 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of creating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grated circuit"/>
              </a:rPr>
              <a:t>integrated circuit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(IC) by combining millions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OS transistor"/>
              </a:rPr>
              <a:t>MOS transistors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onto a single chip</a:t>
            </a:r>
          </a:p>
          <a:p>
            <a:pPr marL="171450" indent="-171450">
              <a:buFontTx/>
              <a:buChar char="-"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ULSI – ultra large scale integration</a:t>
            </a:r>
          </a:p>
          <a:p>
            <a:pPr marL="171450" indent="-171450">
              <a:buFontTx/>
              <a:buChar char="-"/>
            </a:pP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5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 específico: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Desenhados para desempenhar um conjunto muito reduzido de tarefas, por exemplo, no controle de mecanismos industriais e em cálculos científicos.</a:t>
            </a:r>
          </a:p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 geral: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Capazes de desempenhar uma grande variedade de tarefas, através da execução de um grande número de programas. São bastante utilizados em escritórios, escolas e mesmo em casa.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computador analógico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 o computador digital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não é feita qualquer referência à natureza do computador, subentende tratar-se de um computador digital.</a:t>
            </a: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2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6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30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0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AD8F-568F-45B5-A835-41369A30F5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14551" y="1338699"/>
            <a:ext cx="8546987" cy="5225211"/>
          </a:xfrm>
        </p:spPr>
        <p:txBody>
          <a:bodyPr/>
          <a:lstStyle/>
          <a:p>
            <a:r>
              <a:rPr lang="pt-BR" dirty="0"/>
              <a:t>Teoria: Tópicos sobre a evolução da arquitetura computacional 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         </a:t>
            </a:r>
          </a:p>
          <a:p>
            <a:r>
              <a:rPr lang="pt-BR" dirty="0"/>
              <a:t>Prática: Pesquisa e discussão sobre os computadores.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162"/>
            <a:ext cx="9779211" cy="100542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Arquitetura de computadores  </a:t>
            </a:r>
          </a:p>
          <a:p>
            <a:r>
              <a:rPr lang="pt-BR" sz="1500" dirty="0"/>
              <a:t>Marise Miranda  12/02/2019</a:t>
            </a:r>
          </a:p>
          <a:p>
            <a:r>
              <a:rPr lang="pt-BR" sz="1500" dirty="0"/>
              <a:t>Eduardo Verri 17/08/2020</a:t>
            </a:r>
          </a:p>
        </p:txBody>
      </p:sp>
    </p:spTree>
    <p:extLst>
      <p:ext uri="{BB962C8B-B14F-4D97-AF65-F5344CB8AC3E}">
        <p14:creationId xmlns:p14="http://schemas.microsoft.com/office/powerpoint/2010/main" val="348860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Construção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2849160"/>
            <a:ext cx="5800725" cy="3714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98163"/>
            <a:ext cx="5686425" cy="40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4E794F-1241-4C7F-BB27-8E4D2C41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2" y="1140365"/>
            <a:ext cx="5001323" cy="47345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D610CE-67D3-4963-89A0-CAA85B4C8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489" y="2216492"/>
            <a:ext cx="538237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Os computadores fazem tudo?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1057275"/>
            <a:ext cx="5476875" cy="2181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909637"/>
            <a:ext cx="5524500" cy="2476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192982"/>
            <a:ext cx="5391150" cy="3619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662" y="3503184"/>
            <a:ext cx="2924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1) Faça um estudo comparativo entre o celular e o computador.  Funcionalidades disponíveis.</a:t>
            </a:r>
          </a:p>
          <a:p>
            <a:r>
              <a:rPr lang="pt-BR" dirty="0"/>
              <a:t>2) Faça uma relação de processadores atuais e qual sua tecnologia e principal vantagem</a:t>
            </a:r>
          </a:p>
          <a:p>
            <a:r>
              <a:rPr lang="pt-BR" dirty="0"/>
              <a:t>3) Você vai fazer um pequeno projeto de computador para 6 pessoas em uma empresa de contabilidade. Qual tipo você recomendaria? Justifique a viabilidade do projeto. Lembre-se que a internet é um fator fundamental. Faça a cotação e avalie as condições técnicas e de investimento.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Prática: Pesquisa e discussão sobre os computadores.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9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00F2D6D-6D8C-4F66-8927-EA2012EA4DAA}"/>
              </a:ext>
            </a:extLst>
          </p:cNvPr>
          <p:cNvSpPr/>
          <p:nvPr/>
        </p:nvSpPr>
        <p:spPr>
          <a:xfrm>
            <a:off x="-42878" y="5910674"/>
            <a:ext cx="11232840" cy="882484"/>
          </a:xfrm>
          <a:prstGeom prst="rect">
            <a:avLst/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635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Arquitetura de Computadores – Nosso caminho</a:t>
            </a:r>
          </a:p>
          <a:p>
            <a:endParaRPr lang="pt-BR" dirty="0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153043" y="2057550"/>
            <a:ext cx="2285498" cy="9796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introdução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1328828" y="1404478"/>
            <a:ext cx="2285498" cy="35458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 dirty="0"/>
              <a:t>Arquitetura básica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Sensor, dados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Arquitetura integrada </a:t>
            </a:r>
            <a:r>
              <a:rPr lang="pt-BR" sz="1270" b="1" dirty="0" err="1"/>
              <a:t>IoT</a:t>
            </a:r>
            <a:endParaRPr lang="pt-BR" sz="1270" b="1" dirty="0"/>
          </a:p>
          <a:p>
            <a:pPr>
              <a:lnSpc>
                <a:spcPct val="150000"/>
              </a:lnSpc>
            </a:pPr>
            <a:r>
              <a:rPr lang="pt-BR" sz="1270" b="1" dirty="0"/>
              <a:t>Instalação e configuração IDE Arduino (Luminosidade, Temperatura e umidade)</a:t>
            </a:r>
            <a:endParaRPr lang="pt-BR" sz="1270" dirty="0">
              <a:solidFill>
                <a:srgbClr val="E6005A"/>
              </a:solidFill>
            </a:endParaRPr>
          </a:p>
        </p:txBody>
      </p:sp>
      <p:sp>
        <p:nvSpPr>
          <p:cNvPr id="55304" name="Forma Livre 55303"/>
          <p:cNvSpPr/>
          <p:nvPr/>
        </p:nvSpPr>
        <p:spPr>
          <a:xfrm>
            <a:off x="189802" y="1616697"/>
            <a:ext cx="11653233" cy="3902134"/>
          </a:xfrm>
          <a:custGeom>
            <a:avLst/>
            <a:gdLst>
              <a:gd name="connsiteX0" fmla="*/ 0 w 12129203"/>
              <a:gd name="connsiteY0" fmla="*/ 956726 h 4300302"/>
              <a:gd name="connsiteX1" fmla="*/ 3672348 w 12129203"/>
              <a:gd name="connsiteY1" fmla="*/ 941978 h 4300302"/>
              <a:gd name="connsiteX2" fmla="*/ 2816942 w 12129203"/>
              <a:gd name="connsiteY2" fmla="*/ 3891655 h 4300302"/>
              <a:gd name="connsiteX3" fmla="*/ 6445045 w 12129203"/>
              <a:gd name="connsiteY3" fmla="*/ 1295939 h 4300302"/>
              <a:gd name="connsiteX4" fmla="*/ 6592529 w 12129203"/>
              <a:gd name="connsiteY4" fmla="*/ 4289862 h 4300302"/>
              <a:gd name="connsiteX5" fmla="*/ 9527458 w 12129203"/>
              <a:gd name="connsiteY5" fmla="*/ 12830 h 4300302"/>
              <a:gd name="connsiteX6" fmla="*/ 11887200 w 12129203"/>
              <a:gd name="connsiteY6" fmla="*/ 2874017 h 4300302"/>
              <a:gd name="connsiteX7" fmla="*/ 11931445 w 12129203"/>
              <a:gd name="connsiteY7" fmla="*/ 2874017 h 4300302"/>
              <a:gd name="connsiteX0" fmla="*/ 0 w 12560448"/>
              <a:gd name="connsiteY0" fmla="*/ 958933 h 4302509"/>
              <a:gd name="connsiteX1" fmla="*/ 3672348 w 12560448"/>
              <a:gd name="connsiteY1" fmla="*/ 944185 h 4302509"/>
              <a:gd name="connsiteX2" fmla="*/ 2816942 w 12560448"/>
              <a:gd name="connsiteY2" fmla="*/ 3893862 h 4302509"/>
              <a:gd name="connsiteX3" fmla="*/ 6445045 w 12560448"/>
              <a:gd name="connsiteY3" fmla="*/ 1298146 h 4302509"/>
              <a:gd name="connsiteX4" fmla="*/ 6592529 w 12560448"/>
              <a:gd name="connsiteY4" fmla="*/ 4292069 h 4302509"/>
              <a:gd name="connsiteX5" fmla="*/ 9527458 w 12560448"/>
              <a:gd name="connsiteY5" fmla="*/ 15037 h 4302509"/>
              <a:gd name="connsiteX6" fmla="*/ 11887200 w 12560448"/>
              <a:gd name="connsiteY6" fmla="*/ 2876224 h 4302509"/>
              <a:gd name="connsiteX7" fmla="*/ 12508961 w 12560448"/>
              <a:gd name="connsiteY7" fmla="*/ 2924350 h 43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60448" h="4302509">
                <a:moveTo>
                  <a:pt x="0" y="958933"/>
                </a:moveTo>
                <a:cubicBezTo>
                  <a:pt x="1601429" y="706981"/>
                  <a:pt x="3202858" y="455030"/>
                  <a:pt x="3672348" y="944185"/>
                </a:cubicBezTo>
                <a:cubicBezTo>
                  <a:pt x="4141838" y="1433340"/>
                  <a:pt x="2354826" y="3834869"/>
                  <a:pt x="2816942" y="3893862"/>
                </a:cubicBezTo>
                <a:cubicBezTo>
                  <a:pt x="3279058" y="3952855"/>
                  <a:pt x="5815781" y="1231778"/>
                  <a:pt x="6445045" y="1298146"/>
                </a:cubicBezTo>
                <a:cubicBezTo>
                  <a:pt x="7074309" y="1364514"/>
                  <a:pt x="6078794" y="4505920"/>
                  <a:pt x="6592529" y="4292069"/>
                </a:cubicBezTo>
                <a:cubicBezTo>
                  <a:pt x="7106264" y="4078218"/>
                  <a:pt x="8645013" y="251011"/>
                  <a:pt x="9527458" y="15037"/>
                </a:cubicBezTo>
                <a:cubicBezTo>
                  <a:pt x="10409903" y="-220937"/>
                  <a:pt x="11390283" y="2391339"/>
                  <a:pt x="11887200" y="2876224"/>
                </a:cubicBezTo>
                <a:cubicBezTo>
                  <a:pt x="12384117" y="3361109"/>
                  <a:pt x="12687171" y="3162782"/>
                  <a:pt x="12508961" y="2924350"/>
                </a:cubicBezTo>
              </a:path>
            </a:pathLst>
          </a:custGeom>
          <a:noFill/>
          <a:ln w="339725">
            <a:solidFill>
              <a:srgbClr val="32B9CD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/>
          </a:p>
          <a:p>
            <a:pPr algn="ctr"/>
            <a:endParaRPr lang="pt-BR" sz="1632" dirty="0"/>
          </a:p>
          <a:p>
            <a:pPr algn="ctr"/>
            <a:endParaRPr lang="pt-BR" sz="1632" dirty="0"/>
          </a:p>
          <a:p>
            <a:pPr algn="ctr"/>
            <a:endParaRPr lang="pt-BR" sz="1632" dirty="0"/>
          </a:p>
        </p:txBody>
      </p:sp>
      <p:pic>
        <p:nvPicPr>
          <p:cNvPr id="55306" name="Picture 4" descr="Resultado de imagem para final icone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30676" y="4200742"/>
            <a:ext cx="403788" cy="4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6" descr="Resultado de imagem para fundamentals icon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6" y="1581904"/>
            <a:ext cx="424422" cy="4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m para CHECKPOINT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57" y="6015397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6205726" y="6137439"/>
            <a:ext cx="1287617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Onde Estamos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9361360" y="1761353"/>
            <a:ext cx="984711" cy="761130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29/11</a:t>
            </a:r>
          </a:p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06/12 </a:t>
            </a:r>
          </a:p>
        </p:txBody>
      </p:sp>
      <p:pic>
        <p:nvPicPr>
          <p:cNvPr id="37" name="Picture 4" descr="Resultado de imagem para milestone icon">
            <a:extLst>
              <a:ext uri="{FF2B5EF4-FFF2-40B4-BE49-F238E27FC236}">
                <a16:creationId xmlns:a16="http://schemas.microsoft.com/office/drawing/2014/main" id="{66FB5DB0-83C1-4C08-964D-722BC41B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60" y="6041346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164C061-BCCB-49FF-BDF6-202F2B545C8D}"/>
              </a:ext>
            </a:extLst>
          </p:cNvPr>
          <p:cNvSpPr/>
          <p:nvPr/>
        </p:nvSpPr>
        <p:spPr>
          <a:xfrm>
            <a:off x="8409853" y="5984555"/>
            <a:ext cx="2453573" cy="676207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>
                <a:latin typeface="Exo 2" pitchFamily="50" charset="0"/>
              </a:rPr>
              <a:t>Semana final das Sprints</a:t>
            </a:r>
          </a:p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>
                <a:latin typeface="Exo 2" pitchFamily="50" charset="0"/>
              </a:rPr>
              <a:t>Semana das Entregas de PI</a:t>
            </a:r>
          </a:p>
        </p:txBody>
      </p:sp>
      <p:pic>
        <p:nvPicPr>
          <p:cNvPr id="39" name="Picture 4" descr="Resultado de imagem para milestone icon">
            <a:extLst>
              <a:ext uri="{FF2B5EF4-FFF2-40B4-BE49-F238E27FC236}">
                <a16:creationId xmlns:a16="http://schemas.microsoft.com/office/drawing/2014/main" id="{DA000BE0-59D3-4FE6-B4A5-E9F9B95C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090" y="1346465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F2298950-B456-4BB4-936D-1B41901D041D}"/>
              </a:ext>
            </a:extLst>
          </p:cNvPr>
          <p:cNvSpPr/>
          <p:nvPr/>
        </p:nvSpPr>
        <p:spPr>
          <a:xfrm>
            <a:off x="6156205" y="3346194"/>
            <a:ext cx="984711" cy="344036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18/10</a:t>
            </a:r>
          </a:p>
        </p:txBody>
      </p:sp>
      <p:pic>
        <p:nvPicPr>
          <p:cNvPr id="41" name="Picture 4" descr="Resultado de imagem para milestone icon">
            <a:extLst>
              <a:ext uri="{FF2B5EF4-FFF2-40B4-BE49-F238E27FC236}">
                <a16:creationId xmlns:a16="http://schemas.microsoft.com/office/drawing/2014/main" id="{F8182F5F-905B-414B-A06E-7015C4F8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34" y="2931305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023CD265-9AB3-4629-9293-5D0192702FDA}"/>
              </a:ext>
            </a:extLst>
          </p:cNvPr>
          <p:cNvSpPr/>
          <p:nvPr/>
        </p:nvSpPr>
        <p:spPr>
          <a:xfrm>
            <a:off x="3418404" y="2864280"/>
            <a:ext cx="984711" cy="730258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06/09</a:t>
            </a:r>
          </a:p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13/09</a:t>
            </a:r>
          </a:p>
        </p:txBody>
      </p:sp>
      <p:pic>
        <p:nvPicPr>
          <p:cNvPr id="43" name="Picture 4" descr="Resultado de imagem para milestone icon">
            <a:extLst>
              <a:ext uri="{FF2B5EF4-FFF2-40B4-BE49-F238E27FC236}">
                <a16:creationId xmlns:a16="http://schemas.microsoft.com/office/drawing/2014/main" id="{D391F2E7-310C-4677-92F8-32BD026E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34" y="2449392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esultado de imagem para CHECKPOINT ICON">
            <a:extLst>
              <a:ext uri="{FF2B5EF4-FFF2-40B4-BE49-F238E27FC236}">
                <a16:creationId xmlns:a16="http://schemas.microsoft.com/office/drawing/2014/main" id="{CF4F98E0-9F18-419B-9C7F-D6CEB44D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8" y="1795163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201F8319-E7D3-4BE1-A31F-9C62AE727ED7}"/>
              </a:ext>
            </a:extLst>
          </p:cNvPr>
          <p:cNvSpPr txBox="1">
            <a:spLocks/>
          </p:cNvSpPr>
          <p:nvPr/>
        </p:nvSpPr>
        <p:spPr>
          <a:xfrm>
            <a:off x="1197960" y="5984555"/>
            <a:ext cx="2285498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/>
              <a:t>Conteúdo</a:t>
            </a:r>
          </a:p>
          <a:p>
            <a:pPr>
              <a:lnSpc>
                <a:spcPct val="150000"/>
              </a:lnSpc>
            </a:pPr>
            <a:r>
              <a:rPr lang="pt-BR" sz="1270" b="1">
                <a:solidFill>
                  <a:srgbClr val="E6005A"/>
                </a:solidFill>
              </a:rPr>
              <a:t>Entregável PI</a:t>
            </a:r>
          </a:p>
          <a:p>
            <a:pPr>
              <a:lnSpc>
                <a:spcPct val="150000"/>
              </a:lnSpc>
            </a:pPr>
            <a:endParaRPr lang="pt-BR" sz="1270" b="1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270">
              <a:solidFill>
                <a:srgbClr val="E6005A"/>
              </a:solidFill>
            </a:endParaRPr>
          </a:p>
        </p:txBody>
      </p:sp>
      <p:sp>
        <p:nvSpPr>
          <p:cNvPr id="47" name="Espaço Reservado para Texto 1">
            <a:extLst>
              <a:ext uri="{FF2B5EF4-FFF2-40B4-BE49-F238E27FC236}">
                <a16:creationId xmlns:a16="http://schemas.microsoft.com/office/drawing/2014/main" id="{B9E7F470-EF9E-4E93-A5D7-49E2C5BEF1BC}"/>
              </a:ext>
            </a:extLst>
          </p:cNvPr>
          <p:cNvSpPr txBox="1">
            <a:spLocks/>
          </p:cNvSpPr>
          <p:nvPr/>
        </p:nvSpPr>
        <p:spPr>
          <a:xfrm>
            <a:off x="4006423" y="2841235"/>
            <a:ext cx="2285498" cy="1484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 dirty="0"/>
              <a:t>Aquisição de dados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Instalação e Configuração de Servidor Local (Data </a:t>
            </a:r>
            <a:r>
              <a:rPr lang="pt-BR" sz="1270" b="1" dirty="0" err="1"/>
              <a:t>Aquisition</a:t>
            </a:r>
            <a:r>
              <a:rPr lang="pt-BR" sz="1270" b="1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Teste de Aplicação (Representação Gráfica)</a:t>
            </a:r>
            <a:endParaRPr lang="pt-BR" sz="1270" dirty="0">
              <a:solidFill>
                <a:srgbClr val="E6005A"/>
              </a:solidFill>
            </a:endParaRPr>
          </a:p>
        </p:txBody>
      </p:sp>
      <p:sp>
        <p:nvSpPr>
          <p:cNvPr id="48" name="Espaço Reservado para Texto 1">
            <a:extLst>
              <a:ext uri="{FF2B5EF4-FFF2-40B4-BE49-F238E27FC236}">
                <a16:creationId xmlns:a16="http://schemas.microsoft.com/office/drawing/2014/main" id="{1111C1A6-29F5-4954-B957-A0B6C96BFC82}"/>
              </a:ext>
            </a:extLst>
          </p:cNvPr>
          <p:cNvSpPr txBox="1">
            <a:spLocks/>
          </p:cNvSpPr>
          <p:nvPr/>
        </p:nvSpPr>
        <p:spPr>
          <a:xfrm>
            <a:off x="6794997" y="1599194"/>
            <a:ext cx="2837151" cy="11851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 dirty="0"/>
              <a:t>Especificação Técnica da Solução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Arquitetura de Computadores na Nuvem</a:t>
            </a:r>
            <a:endParaRPr lang="pt-BR" sz="1270" dirty="0">
              <a:solidFill>
                <a:srgbClr val="E6005A"/>
              </a:solidFill>
            </a:endParaRPr>
          </a:p>
        </p:txBody>
      </p:sp>
      <p:sp>
        <p:nvSpPr>
          <p:cNvPr id="51" name="Espaço Reservado para Texto 1">
            <a:extLst>
              <a:ext uri="{FF2B5EF4-FFF2-40B4-BE49-F238E27FC236}">
                <a16:creationId xmlns:a16="http://schemas.microsoft.com/office/drawing/2014/main" id="{F651156F-6EBB-4BB4-93AC-C1A6D5A5855E}"/>
              </a:ext>
            </a:extLst>
          </p:cNvPr>
          <p:cNvSpPr txBox="1">
            <a:spLocks/>
          </p:cNvSpPr>
          <p:nvPr/>
        </p:nvSpPr>
        <p:spPr>
          <a:xfrm>
            <a:off x="9949379" y="3037157"/>
            <a:ext cx="2285498" cy="9796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Final de Semestre</a:t>
            </a:r>
          </a:p>
        </p:txBody>
      </p:sp>
      <p:sp>
        <p:nvSpPr>
          <p:cNvPr id="52" name="Espaço Reservado para Texto 1">
            <a:extLst>
              <a:ext uri="{FF2B5EF4-FFF2-40B4-BE49-F238E27FC236}">
                <a16:creationId xmlns:a16="http://schemas.microsoft.com/office/drawing/2014/main" id="{1E452965-56AB-4CBC-AE2A-7FFB6F738005}"/>
              </a:ext>
            </a:extLst>
          </p:cNvPr>
          <p:cNvSpPr txBox="1">
            <a:spLocks/>
          </p:cNvSpPr>
          <p:nvPr/>
        </p:nvSpPr>
        <p:spPr>
          <a:xfrm>
            <a:off x="9956490" y="3363693"/>
            <a:ext cx="2285498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>
                <a:solidFill>
                  <a:srgbClr val="E6005A"/>
                </a:solidFill>
              </a:rPr>
              <a:t>Apresentação PI</a:t>
            </a:r>
          </a:p>
          <a:p>
            <a:pPr>
              <a:lnSpc>
                <a:spcPct val="150000"/>
              </a:lnSpc>
            </a:pPr>
            <a:r>
              <a:rPr lang="pt-BR" sz="1270" b="1">
                <a:solidFill>
                  <a:srgbClr val="E6005A"/>
                </a:solidFill>
              </a:rPr>
              <a:t>Avaliação Integrada</a:t>
            </a:r>
          </a:p>
        </p:txBody>
      </p:sp>
      <p:pic>
        <p:nvPicPr>
          <p:cNvPr id="53" name="Picture 14" descr="Resultado de imagem para presentation icon">
            <a:extLst>
              <a:ext uri="{FF2B5EF4-FFF2-40B4-BE49-F238E27FC236}">
                <a16:creationId xmlns:a16="http://schemas.microsoft.com/office/drawing/2014/main" id="{929A0593-0E3B-4B15-B853-3FE0D9D2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433" y="2490333"/>
            <a:ext cx="624077" cy="6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sultado de imagem para avaliaÃ§Ãµes icon">
            <a:extLst>
              <a:ext uri="{FF2B5EF4-FFF2-40B4-BE49-F238E27FC236}">
                <a16:creationId xmlns:a16="http://schemas.microsoft.com/office/drawing/2014/main" id="{C5A1C08B-3D97-4112-8474-488A8171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114" y="2514699"/>
            <a:ext cx="624077" cy="6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4172670-D5A6-485B-A57A-10415132C5B7}"/>
              </a:ext>
            </a:extLst>
          </p:cNvPr>
          <p:cNvSpPr txBox="1">
            <a:spLocks/>
          </p:cNvSpPr>
          <p:nvPr/>
        </p:nvSpPr>
        <p:spPr>
          <a:xfrm>
            <a:off x="87737" y="6139192"/>
            <a:ext cx="1140952" cy="3918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LEGENDA</a:t>
            </a:r>
          </a:p>
        </p:txBody>
      </p:sp>
      <p:sp>
        <p:nvSpPr>
          <p:cNvPr id="59" name="Espaço Reservado para Texto 1">
            <a:extLst>
              <a:ext uri="{FF2B5EF4-FFF2-40B4-BE49-F238E27FC236}">
                <a16:creationId xmlns:a16="http://schemas.microsoft.com/office/drawing/2014/main" id="{F47ECCFD-1645-4ED4-A2C0-7F0FEB1608A7}"/>
              </a:ext>
            </a:extLst>
          </p:cNvPr>
          <p:cNvSpPr txBox="1">
            <a:spLocks/>
          </p:cNvSpPr>
          <p:nvPr/>
        </p:nvSpPr>
        <p:spPr>
          <a:xfrm>
            <a:off x="2961254" y="5982052"/>
            <a:ext cx="2285498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270" b="1"/>
              <a:t>Conteúdo Finalizado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270" b="1">
                <a:solidFill>
                  <a:srgbClr val="E6005A"/>
                </a:solidFill>
              </a:rPr>
              <a:t>Entregável Finalizado</a:t>
            </a:r>
          </a:p>
          <a:p>
            <a:pPr>
              <a:lnSpc>
                <a:spcPct val="150000"/>
              </a:lnSpc>
            </a:pPr>
            <a:endParaRPr lang="pt-BR" sz="1270" b="1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270">
              <a:solidFill>
                <a:srgbClr val="E60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48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083038" y="930744"/>
            <a:ext cx="3711105" cy="2510324"/>
          </a:xfrm>
        </p:spPr>
        <p:txBody>
          <a:bodyPr/>
          <a:lstStyle/>
          <a:p>
            <a:r>
              <a:rPr lang="pt-BR" dirty="0"/>
              <a:t>Como o cérebro humano funciona?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pensar..........</a:t>
            </a:r>
            <a:endParaRPr lang="pt-BR" sz="1500" dirty="0"/>
          </a:p>
        </p:txBody>
      </p:sp>
      <p:pic>
        <p:nvPicPr>
          <p:cNvPr id="1026" name="Picture 2" descr="Arquitetura de computador planejada pela IBM pretende imitar o funcionamento do cérebro humano. (Foto: Reprodução / Gizmod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0" y="2312124"/>
            <a:ext cx="4555479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241" y="296201"/>
            <a:ext cx="3982293" cy="3144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630" y="3707913"/>
            <a:ext cx="4268473" cy="28559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603666" y="1183025"/>
            <a:ext cx="22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</a:t>
            </a:r>
            <a:r>
              <a:rPr lang="pt-BR" dirty="0" err="1"/>
              <a:t>SyNAPSE</a:t>
            </a:r>
            <a:r>
              <a:rPr lang="pt-BR" dirty="0"/>
              <a:t> IBM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9687" y="5135911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Neurônio </a:t>
            </a:r>
          </a:p>
        </p:txBody>
      </p:sp>
    </p:spTree>
    <p:extLst>
      <p:ext uri="{BB962C8B-B14F-4D97-AF65-F5344CB8AC3E}">
        <p14:creationId xmlns:p14="http://schemas.microsoft.com/office/powerpoint/2010/main" val="327811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 cérebro funciona?</a:t>
            </a:r>
            <a:endParaRPr lang="pt-BR" sz="15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4" y="1136195"/>
            <a:ext cx="3910856" cy="214258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7154" y="3877087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 bilhões de neurônios</a:t>
            </a:r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99788"/>
            <a:ext cx="7522047" cy="568344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4" y="4981958"/>
            <a:ext cx="5097806" cy="16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que somos?</a:t>
            </a:r>
          </a:p>
        </p:txBody>
      </p:sp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847064" y="575309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>
                <a:solidFill>
                  <a:srgbClr val="FF0000"/>
                </a:solidFill>
              </a:rPr>
              <a:t>etc</a:t>
            </a:r>
            <a:r>
              <a:rPr lang="pt-BR" sz="2800" b="1" dirty="0">
                <a:solidFill>
                  <a:srgbClr val="FF0000"/>
                </a:solidFill>
              </a:rPr>
              <a:t>?????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0" y="1217839"/>
            <a:ext cx="3779249" cy="2269944"/>
          </a:xfrm>
          <a:prstGeom prst="rect">
            <a:avLst/>
          </a:prstGeom>
        </p:spPr>
      </p:pic>
      <p:pic>
        <p:nvPicPr>
          <p:cNvPr id="4098" name="Picture 2" descr="Resultado de imagem para como eu enxergo espec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0" y="3793813"/>
            <a:ext cx="8913674" cy="277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1" y="923218"/>
            <a:ext cx="2647217" cy="26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34" y="4239304"/>
            <a:ext cx="4425608" cy="2226809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Com este entendimento...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1" y="1385206"/>
            <a:ext cx="5572125" cy="4806587"/>
          </a:xfrm>
          <a:prstGeom prst="rect">
            <a:avLst/>
          </a:prstGeom>
        </p:spPr>
      </p:pic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23" y="792590"/>
            <a:ext cx="3201625" cy="31311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933142" y="1385206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>
                <a:solidFill>
                  <a:srgbClr val="FF0000"/>
                </a:solidFill>
              </a:rPr>
              <a:t>etc</a:t>
            </a:r>
            <a:r>
              <a:rPr lang="pt-BR" sz="2800" b="1" dirty="0">
                <a:solidFill>
                  <a:srgbClr val="FF0000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0250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Mas o que </a:t>
            </a:r>
            <a:r>
              <a:rPr lang="pt-BR" dirty="0" err="1"/>
              <a:t>Arq</a:t>
            </a:r>
            <a:r>
              <a:rPr lang="pt-BR" dirty="0"/>
              <a:t> </a:t>
            </a:r>
            <a:r>
              <a:rPr lang="pt-BR" dirty="0" err="1"/>
              <a:t>Comp</a:t>
            </a:r>
            <a:r>
              <a:rPr lang="pt-BR" dirty="0"/>
              <a:t> tem haver com isso?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64" y="1245189"/>
            <a:ext cx="7082426" cy="24124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19" y="4110199"/>
            <a:ext cx="7164414" cy="20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80" y="1599734"/>
            <a:ext cx="6756973" cy="39719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252" y="98162"/>
            <a:ext cx="5014424" cy="32945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553" y="3778729"/>
            <a:ext cx="4818461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" y="1371167"/>
            <a:ext cx="5800725" cy="4004874"/>
          </a:xfrm>
          <a:prstGeom prst="rect">
            <a:avLst/>
          </a:prstGeom>
        </p:spPr>
      </p:pic>
      <p:sp>
        <p:nvSpPr>
          <p:cNvPr id="6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83" y="327746"/>
            <a:ext cx="5467350" cy="35147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033" y="4104202"/>
            <a:ext cx="5524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601</Words>
  <Application>Microsoft Office PowerPoint</Application>
  <PresentationFormat>Widescreen</PresentationFormat>
  <Paragraphs>92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Exo 2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Best</dc:creator>
  <cp:lastModifiedBy>Eduardo Luís Almeida Verri</cp:lastModifiedBy>
  <cp:revision>27</cp:revision>
  <dcterms:created xsi:type="dcterms:W3CDTF">2018-02-05T13:35:33Z</dcterms:created>
  <dcterms:modified xsi:type="dcterms:W3CDTF">2021-08-02T12:20:19Z</dcterms:modified>
</cp:coreProperties>
</file>