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7" r:id="rId7"/>
    <p:sldId id="272" r:id="rId8"/>
    <p:sldId id="273" r:id="rId9"/>
    <p:sldId id="274" r:id="rId10"/>
    <p:sldId id="275" r:id="rId11"/>
    <p:sldId id="276" r:id="rId12"/>
    <p:sldId id="270" r:id="rId13"/>
    <p:sldId id="261" r:id="rId14"/>
    <p:sldId id="277" r:id="rId15"/>
    <p:sldId id="278" r:id="rId16"/>
    <p:sldId id="262" r:id="rId17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07" d="100"/>
          <a:sy n="107" d="100"/>
        </p:scale>
        <p:origin x="84" y="1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Costa" userId="e1f91c393b3ac73d" providerId="LiveId" clId="{DB4060D9-84EF-4E25-8F71-6CD762DE3061}"/>
    <pc:docChg chg="delSld modSld">
      <pc:chgData name="Gustavo Costa" userId="e1f91c393b3ac73d" providerId="LiveId" clId="{DB4060D9-84EF-4E25-8F71-6CD762DE3061}" dt="2024-09-10T13:34:52.903" v="103" actId="2696"/>
      <pc:docMkLst>
        <pc:docMk/>
      </pc:docMkLst>
      <pc:sldChg chg="del">
        <pc:chgData name="Gustavo Costa" userId="e1f91c393b3ac73d" providerId="LiveId" clId="{DB4060D9-84EF-4E25-8F71-6CD762DE3061}" dt="2024-09-10T13:34:52.903" v="103" actId="2696"/>
        <pc:sldMkLst>
          <pc:docMk/>
          <pc:sldMk cId="1405850135" sldId="263"/>
        </pc:sldMkLst>
      </pc:sldChg>
      <pc:sldChg chg="modSp mod">
        <pc:chgData name="Gustavo Costa" userId="e1f91c393b3ac73d" providerId="LiveId" clId="{DB4060D9-84EF-4E25-8F71-6CD762DE3061}" dt="2024-09-10T13:34:35.660" v="102" actId="1076"/>
        <pc:sldMkLst>
          <pc:docMk/>
          <pc:sldMk cId="2200231574" sldId="278"/>
        </pc:sldMkLst>
        <pc:spChg chg="mod">
          <ac:chgData name="Gustavo Costa" userId="e1f91c393b3ac73d" providerId="LiveId" clId="{DB4060D9-84EF-4E25-8F71-6CD762DE3061}" dt="2024-09-10T13:34:31.599" v="101" actId="20577"/>
          <ac:spMkLst>
            <pc:docMk/>
            <pc:sldMk cId="2200231574" sldId="278"/>
            <ac:spMk id="7" creationId="{98516044-C044-BB86-5139-CA26275C3739}"/>
          </ac:spMkLst>
        </pc:spChg>
        <pc:picChg chg="mod">
          <ac:chgData name="Gustavo Costa" userId="e1f91c393b3ac73d" providerId="LiveId" clId="{DB4060D9-84EF-4E25-8F71-6CD762DE3061}" dt="2024-09-10T13:34:35.660" v="102" actId="1076"/>
          <ac:picMkLst>
            <pc:docMk/>
            <pc:sldMk cId="2200231574" sldId="278"/>
            <ac:picMk id="9" creationId="{FF2DB3D5-D959-32CE-D5DE-C0312946039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Análise de Dados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Vendas de um supermercado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251010-F0A5-4C61-3EA0-BC01DA0B6E87}"/>
              </a:ext>
            </a:extLst>
          </p:cNvPr>
          <p:cNvSpPr txBox="1"/>
          <p:nvPr/>
        </p:nvSpPr>
        <p:spPr>
          <a:xfrm>
            <a:off x="-25936" y="5789437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i="1" dirty="0"/>
              <a:t>Projeto Excel – Gustavo Costa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Exemplos do Dashboard Interativo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1269876" y="1616858"/>
            <a:ext cx="10420145" cy="91440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/>
              <a:t>Filtro</a:t>
            </a:r>
            <a:r>
              <a:rPr lang="en-US" dirty="0"/>
              <a:t>: </a:t>
            </a:r>
            <a:r>
              <a:rPr lang="en-US" dirty="0" err="1"/>
              <a:t>gênero</a:t>
            </a:r>
            <a:r>
              <a:rPr lang="en-US" dirty="0"/>
              <a:t> </a:t>
            </a:r>
            <a:r>
              <a:rPr lang="en-US" dirty="0" err="1"/>
              <a:t>feminino</a:t>
            </a:r>
            <a:r>
              <a:rPr lang="en-US" dirty="0"/>
              <a:t> no </a:t>
            </a:r>
            <a:r>
              <a:rPr lang="en-US" dirty="0" err="1"/>
              <a:t>mês</a:t>
            </a:r>
            <a:r>
              <a:rPr lang="en-US" dirty="0"/>
              <a:t> de </a:t>
            </a:r>
            <a:r>
              <a:rPr lang="en-US" dirty="0" err="1"/>
              <a:t>março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filial da </a:t>
            </a:r>
            <a:r>
              <a:rPr lang="en-US" dirty="0" err="1"/>
              <a:t>cidade</a:t>
            </a:r>
            <a:r>
              <a:rPr lang="en-US" dirty="0"/>
              <a:t> </a:t>
            </a:r>
            <a:r>
              <a:rPr lang="en-US" dirty="0" err="1"/>
              <a:t>yangon</a:t>
            </a:r>
            <a:endParaRPr lang="en-US" dirty="0"/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6A1F41F3-9BBB-3D0E-D1DA-4A5ECA0E48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57" y="2649517"/>
            <a:ext cx="10712503" cy="3837135"/>
          </a:xfr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Exemplos do Dashboard Interativo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1269876" y="1616858"/>
            <a:ext cx="10420145" cy="91440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/>
              <a:t>Filtro</a:t>
            </a:r>
            <a:r>
              <a:rPr lang="en-US" dirty="0"/>
              <a:t>: </a:t>
            </a:r>
            <a:r>
              <a:rPr lang="en-US" dirty="0" err="1"/>
              <a:t>gênero</a:t>
            </a:r>
            <a:r>
              <a:rPr lang="en-US" dirty="0"/>
              <a:t> </a:t>
            </a:r>
            <a:r>
              <a:rPr lang="en-US" dirty="0" err="1"/>
              <a:t>Masculino</a:t>
            </a:r>
            <a:r>
              <a:rPr lang="en-US" dirty="0"/>
              <a:t> no </a:t>
            </a:r>
            <a:r>
              <a:rPr lang="en-US" dirty="0" err="1"/>
              <a:t>mês</a:t>
            </a:r>
            <a:r>
              <a:rPr lang="en-US" dirty="0"/>
              <a:t> de Janeiro </a:t>
            </a:r>
            <a:r>
              <a:rPr lang="en-US" dirty="0" err="1"/>
              <a:t>na</a:t>
            </a:r>
            <a:r>
              <a:rPr lang="en-US" dirty="0"/>
              <a:t> filial da </a:t>
            </a:r>
            <a:r>
              <a:rPr lang="en-US" dirty="0" err="1"/>
              <a:t>cidade</a:t>
            </a:r>
            <a:r>
              <a:rPr lang="en-US" dirty="0"/>
              <a:t> </a:t>
            </a:r>
            <a:r>
              <a:rPr lang="en-US" dirty="0" err="1"/>
              <a:t>mandalay</a:t>
            </a:r>
            <a:endParaRPr lang="en-US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D3EBC2D-6589-A020-979E-CEB206D00C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49516"/>
            <a:ext cx="10779868" cy="4019844"/>
          </a:xfrm>
        </p:spPr>
      </p:pic>
    </p:spTree>
    <p:extLst>
      <p:ext uri="{BB962C8B-B14F-4D97-AF65-F5344CB8AC3E}">
        <p14:creationId xmlns:p14="http://schemas.microsoft.com/office/powerpoint/2010/main" val="791937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AA37B-21CE-F5E4-262C-45763723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516044-C044-BB86-5139-CA26275C3739}"/>
              </a:ext>
            </a:extLst>
          </p:cNvPr>
          <p:cNvSpPr txBox="1"/>
          <p:nvPr/>
        </p:nvSpPr>
        <p:spPr>
          <a:xfrm>
            <a:off x="1269876" y="1498600"/>
            <a:ext cx="9937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Para a modelagem dos dados, abordei a técnica Star </a:t>
            </a:r>
            <a:r>
              <a:rPr lang="pt-BR" sz="1600" dirty="0" err="1"/>
              <a:t>Schema</a:t>
            </a:r>
            <a:r>
              <a:rPr lang="pt-BR" sz="1600" dirty="0"/>
              <a:t> que consiste em separar a tabela Fato, esta responsável por conter as métricas do contexto analisado, e as tabelas Dimensionais. Isso garante uma eficiência melhor para grandes volumes de dados. Para isso, efetuei diversas etapas de pré-processamento dos dados, criação de novas tabelas, etc.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F2DB3D5-D959-32CE-D5DE-C031294603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49" y="2575818"/>
            <a:ext cx="7102525" cy="396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14161" y="1412776"/>
            <a:ext cx="10360501" cy="1223963"/>
          </a:xfrm>
        </p:spPr>
        <p:txBody>
          <a:bodyPr rtlCol="0"/>
          <a:lstStyle/>
          <a:p>
            <a:pPr algn="ctr" rtl="0"/>
            <a:r>
              <a:rPr lang="pt-BR" dirty="0"/>
              <a:t>Conclusão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DFCCC3B-91A7-D1B5-FE75-0F24C6C111AA}"/>
              </a:ext>
            </a:extLst>
          </p:cNvPr>
          <p:cNvSpPr txBox="1"/>
          <p:nvPr/>
        </p:nvSpPr>
        <p:spPr>
          <a:xfrm>
            <a:off x="1668547" y="2622651"/>
            <a:ext cx="9577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Com o Dashboard criado e o uso dos filtros, podemos iterar sobre toda a base de dados disponibilizada dessa rede de Supermercados para obter conhecimentos sobre o desempenho do negócio, tal fato constitui de algo poderoso no processo de Business &amp; </a:t>
            </a:r>
            <a:r>
              <a:rPr lang="pt-BR" sz="1600" dirty="0" err="1"/>
              <a:t>Inteligence</a:t>
            </a:r>
            <a:r>
              <a:rPr lang="pt-BR" sz="1600" dirty="0"/>
              <a:t> (BI) porque permite que os gestores da empresa tomem decisões estratégicas importantes fundamentadas em fatos e não em achismos, concedendo por consequência a persistência efetiva da empresa no mercado e sabendo direcionar o capital empresarial disponível da forma mais apropriada para campanhas de marketing, serviços de custo, etc.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Perguntas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: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341884" y="1498600"/>
            <a:ext cx="10360501" cy="5026744"/>
          </a:xfrm>
        </p:spPr>
        <p:txBody>
          <a:bodyPr rtlCol="0">
            <a:normAutofit fontScale="85000" lnSpcReduction="10000"/>
          </a:bodyPr>
          <a:lstStyle/>
          <a:p>
            <a:pPr marL="514350" indent="-514350" rtl="0">
              <a:buFont typeface="+mj-lt"/>
              <a:buAutoNum type="arabicPeriod"/>
            </a:pPr>
            <a:r>
              <a:rPr lang="pt-br" dirty="0"/>
              <a:t>Qual tipo de Cliente do supermercado gera maior receita bruta?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dirty="0"/>
              <a:t>Como o gênero dos clientes influencia na compra de produtos de diferentes categorias?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dirty="0"/>
              <a:t>Quais são os métodos de pagamentos mais utilizados pelos clientes?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dirty="0"/>
              <a:t>Qual é o desempenho de vendas por filial ao longo do tempo analisado?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dirty="0"/>
              <a:t>Qual é a categoria de produto mais vendida no supermercado?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dirty="0"/>
              <a:t>Qual é o Ticket Médio desse supermercado?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dirty="0"/>
              <a:t>Qual foi o total de produtos vendidos?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dirty="0"/>
              <a:t>Qual é a satisfação média dos clientes ao comprarem nesse supermercado?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dirty="0"/>
              <a:t>Qual é a Receita Total gerada nesse tempo analisado?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t-BR" dirty="0"/>
              <a:t>1. </a:t>
            </a:r>
            <a:r>
              <a:rPr lang="pt-br" dirty="0"/>
              <a:t>Qual tipo de Cliente do supermercado gera maior receita bruta?</a:t>
            </a:r>
            <a:r>
              <a:rPr lang="pt-BR" dirty="0"/>
              <a:t> 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80B8B70-C0B9-8125-D1AF-401E86816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2647803"/>
            <a:ext cx="5113916" cy="4032448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160555A-5A25-AC3C-E86E-5C2EC7A87E15}"/>
              </a:ext>
            </a:extLst>
          </p:cNvPr>
          <p:cNvSpPr txBox="1"/>
          <p:nvPr/>
        </p:nvSpPr>
        <p:spPr>
          <a:xfrm>
            <a:off x="1236042" y="1412776"/>
            <a:ext cx="9754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Essa pergunta permite identificar qual é o tipo de cliente, normal ou membro (aquele que possui vínculo de fidelidade com o supermercado), que gera mais receita para a empresa. Dessa forma, ao obter essa informação é possível redirecionar campanhas e promoções específicas para cada tipo de grupo.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25860" y="177749"/>
            <a:ext cx="10453524" cy="1163019"/>
          </a:xfrm>
        </p:spPr>
        <p:txBody>
          <a:bodyPr rtlCol="0">
            <a:normAutofit fontScale="90000"/>
          </a:bodyPr>
          <a:lstStyle/>
          <a:p>
            <a:r>
              <a:rPr lang="pt-br" sz="2800" dirty="0"/>
              <a:t>2. Como o gênero dos clientes influencia na compra de produtos de diferentes categorias?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60555A-5A25-AC3C-E86E-5C2EC7A87E15}"/>
              </a:ext>
            </a:extLst>
          </p:cNvPr>
          <p:cNvSpPr txBox="1"/>
          <p:nvPr/>
        </p:nvSpPr>
        <p:spPr>
          <a:xfrm>
            <a:off x="1125860" y="980728"/>
            <a:ext cx="9754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Com a informação respondida sobre a compra de produtos de diferentes categorias por gênero, isso permitirá que o Supermercado entenda melhor o seu público-alvo podendo realizar novas campanhas promocionais de categorias específicas para cada gênero, também permitirá controlar o estoque em quantidade já que essa informação traz qual é a categoria que mais sai de cada filial. 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F34895D-4598-479C-4975-FBD4A7C07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18" y="4821482"/>
            <a:ext cx="4464496" cy="1757647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2FCC1C-27A5-9DA8-C092-DC30C0171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4800055"/>
            <a:ext cx="4824536" cy="180050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4888223-C705-C09A-744E-78199AED5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66" y="2148762"/>
            <a:ext cx="7064291" cy="2439852"/>
          </a:xfrm>
          <a:prstGeom prst="rect">
            <a:avLst/>
          </a:prstGeom>
        </p:spPr>
      </p:pic>
      <p:sp>
        <p:nvSpPr>
          <p:cNvPr id="13" name="Seta: Dobrada 12">
            <a:extLst>
              <a:ext uri="{FF2B5EF4-FFF2-40B4-BE49-F238E27FC236}">
                <a16:creationId xmlns:a16="http://schemas.microsoft.com/office/drawing/2014/main" id="{47DC8C03-6F5E-3179-01F6-6AAB2CB1633F}"/>
              </a:ext>
            </a:extLst>
          </p:cNvPr>
          <p:cNvSpPr/>
          <p:nvPr/>
        </p:nvSpPr>
        <p:spPr>
          <a:xfrm rot="16200000" flipH="1">
            <a:off x="1175382" y="3198007"/>
            <a:ext cx="1087637" cy="1186681"/>
          </a:xfrm>
          <a:prstGeom prst="ben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Seta: Dobrada 13">
            <a:extLst>
              <a:ext uri="{FF2B5EF4-FFF2-40B4-BE49-F238E27FC236}">
                <a16:creationId xmlns:a16="http://schemas.microsoft.com/office/drawing/2014/main" id="{22AF16B1-A5A7-14BC-E1CF-022DBB8819B5}"/>
              </a:ext>
            </a:extLst>
          </p:cNvPr>
          <p:cNvSpPr/>
          <p:nvPr/>
        </p:nvSpPr>
        <p:spPr>
          <a:xfrm rot="5400000">
            <a:off x="9984295" y="3179279"/>
            <a:ext cx="1077218" cy="1224136"/>
          </a:xfrm>
          <a:prstGeom prst="ben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25860" y="177749"/>
            <a:ext cx="10453524" cy="1163019"/>
          </a:xfrm>
        </p:spPr>
        <p:txBody>
          <a:bodyPr rtlCol="0">
            <a:normAutofit fontScale="90000"/>
          </a:bodyPr>
          <a:lstStyle/>
          <a:p>
            <a:r>
              <a:rPr lang="pt-BR" sz="2800" dirty="0"/>
              <a:t>3. Quais são os métodos de pagamentos mais utilizados pelos clientes?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60555A-5A25-AC3C-E86E-5C2EC7A87E15}"/>
              </a:ext>
            </a:extLst>
          </p:cNvPr>
          <p:cNvSpPr txBox="1"/>
          <p:nvPr/>
        </p:nvSpPr>
        <p:spPr>
          <a:xfrm>
            <a:off x="1125860" y="980728"/>
            <a:ext cx="9754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Sabendo os métodos de pagamento mais utilizados pelos clientes, essa rede de Supermercados pode pensar em tomar decisões que permitam ampliar o próprio lucro, por exemplo, realizando parceria com as empresas de cobrança de cartões de crédito com a diminuição das taxas que incidem sobre cada compra realizada e também fazer estratégias de incentivo do uso desses tipos de pagamentos.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E8E704-5893-1081-A2F9-100EA61EC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2" y="2276872"/>
            <a:ext cx="5906324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094632" y="548467"/>
            <a:ext cx="10453524" cy="1163019"/>
          </a:xfrm>
        </p:spPr>
        <p:txBody>
          <a:bodyPr rtlCol="0">
            <a:noAutofit/>
          </a:bodyPr>
          <a:lstStyle/>
          <a:p>
            <a:r>
              <a:rPr lang="pt-br" sz="2800" dirty="0"/>
              <a:t>4. </a:t>
            </a:r>
            <a:r>
              <a:rPr lang="pt-BR" sz="2800" dirty="0"/>
              <a:t>Qual é o desempenho de vendas por filial ao longo do tempo analisado?</a:t>
            </a:r>
            <a:br>
              <a:rPr lang="pt-BR" sz="2800" dirty="0"/>
            </a:br>
            <a:br>
              <a:rPr lang="pt-br" sz="2800" dirty="0"/>
            </a:br>
            <a:endParaRPr lang="pt-br" sz="2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60555A-5A25-AC3C-E86E-5C2EC7A87E15}"/>
              </a:ext>
            </a:extLst>
          </p:cNvPr>
          <p:cNvSpPr txBox="1"/>
          <p:nvPr/>
        </p:nvSpPr>
        <p:spPr>
          <a:xfrm>
            <a:off x="1094632" y="924688"/>
            <a:ext cx="9754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Tratando-se de uma pergunta temporal, a presença dessa informação permitirá a rede de Supermercados gerir melhor suas filiais ao longo do tempo porque terá um maior controle sobre o desempenho de cada uma. </a:t>
            </a:r>
            <a:r>
              <a:rPr lang="pt-BR" sz="1600" b="0" i="0" dirty="0">
                <a:solidFill>
                  <a:srgbClr val="FFFFFF"/>
                </a:solidFill>
                <a:effectLst/>
                <a:latin typeface="+mj-lt"/>
              </a:rPr>
              <a:t>Isso ajuda a identificar tendências, áreas de melhoria e oportunidades de expansão para cada filial.</a:t>
            </a:r>
          </a:p>
          <a:p>
            <a:pPr algn="just"/>
            <a:endParaRPr lang="pt-BR" sz="1600" dirty="0"/>
          </a:p>
        </p:txBody>
      </p:sp>
      <p:sp>
        <p:nvSpPr>
          <p:cNvPr id="13" name="Seta: Dobrada 12">
            <a:extLst>
              <a:ext uri="{FF2B5EF4-FFF2-40B4-BE49-F238E27FC236}">
                <a16:creationId xmlns:a16="http://schemas.microsoft.com/office/drawing/2014/main" id="{47DC8C03-6F5E-3179-01F6-6AAB2CB1633F}"/>
              </a:ext>
            </a:extLst>
          </p:cNvPr>
          <p:cNvSpPr/>
          <p:nvPr/>
        </p:nvSpPr>
        <p:spPr>
          <a:xfrm rot="16200000" flipH="1">
            <a:off x="1073014" y="3203216"/>
            <a:ext cx="1087637" cy="1186681"/>
          </a:xfrm>
          <a:prstGeom prst="ben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solidFill>
                <a:schemeClr val="tx1"/>
              </a:solidFill>
            </a:endParaRPr>
          </a:p>
        </p:txBody>
      </p:sp>
      <p:sp>
        <p:nvSpPr>
          <p:cNvPr id="14" name="Seta: Dobrada 13">
            <a:extLst>
              <a:ext uri="{FF2B5EF4-FFF2-40B4-BE49-F238E27FC236}">
                <a16:creationId xmlns:a16="http://schemas.microsoft.com/office/drawing/2014/main" id="{22AF16B1-A5A7-14BC-E1CF-022DBB8819B5}"/>
              </a:ext>
            </a:extLst>
          </p:cNvPr>
          <p:cNvSpPr/>
          <p:nvPr/>
        </p:nvSpPr>
        <p:spPr>
          <a:xfrm rot="5400000">
            <a:off x="10052810" y="3179279"/>
            <a:ext cx="1077218" cy="1224136"/>
          </a:xfrm>
          <a:prstGeom prst="ben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11EBFB-22DD-BC4C-55BE-B2AD83F61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2036518"/>
            <a:ext cx="7515209" cy="2494544"/>
          </a:xfrm>
          <a:prstGeom prst="rect">
            <a:avLst/>
          </a:prstGeom>
        </p:spPr>
      </p:pic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E0B4BF26-4E03-0F0C-FA5E-F94E061D5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6" y="5161532"/>
            <a:ext cx="3647299" cy="1543560"/>
          </a:xfr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B7A89EB-5DFE-E369-E793-991075AACD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64" y="5161532"/>
            <a:ext cx="3960440" cy="154356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1F435D4-5DA3-89C4-99F3-8B9C45C14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722" y="5161532"/>
            <a:ext cx="4137334" cy="15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7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25860" y="-99392"/>
            <a:ext cx="10453524" cy="1163019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/>
              <a:t>5. Qual é a categoria de produto mais vendida no supermercado?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60555A-5A25-AC3C-E86E-5C2EC7A87E15}"/>
              </a:ext>
            </a:extLst>
          </p:cNvPr>
          <p:cNvSpPr txBox="1"/>
          <p:nvPr/>
        </p:nvSpPr>
        <p:spPr>
          <a:xfrm>
            <a:off x="1134703" y="976311"/>
            <a:ext cx="9754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Essa pergunta permite gerir melhor o estoque, com a saída e reposição dos produtos de categorias específicas, além disso, permite realizar promoções de produtos categóricos menos vendidos com a intenção de alavancar um número maior de vendas e potencializar possíveis lucros. Para além, com o uso do dashboard interativo e seus filtros, é possível analisar a venda categórica através do tempo e em cada filial, isso permite realizar promoções sazonais com antecedência baseado nos dados já obtidos.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8BDD58-ED8D-4791-F686-4C4D0E89C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21" y="2294642"/>
            <a:ext cx="2671571" cy="4527217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43EBCFB1-F9A9-DBF2-A08D-E6467C15AD36}"/>
              </a:ext>
            </a:extLst>
          </p:cNvPr>
          <p:cNvSpPr/>
          <p:nvPr/>
        </p:nvSpPr>
        <p:spPr>
          <a:xfrm>
            <a:off x="4006180" y="4005064"/>
            <a:ext cx="1296144" cy="79208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F1AD329-5ED4-DC25-04AA-143C8C951A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32" y="2823831"/>
            <a:ext cx="6705472" cy="29895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8F5118E-7765-6A59-D79A-878AFC6B1B17}"/>
              </a:ext>
            </a:extLst>
          </p:cNvPr>
          <p:cNvSpPr txBox="1"/>
          <p:nvPr/>
        </p:nvSpPr>
        <p:spPr>
          <a:xfrm>
            <a:off x="5285278" y="5813343"/>
            <a:ext cx="601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Aqui é um exemplo: os produtos mais vendidos no mês de Fevereiro</a:t>
            </a:r>
          </a:p>
        </p:txBody>
      </p:sp>
    </p:spTree>
    <p:extLst>
      <p:ext uri="{BB962C8B-B14F-4D97-AF65-F5344CB8AC3E}">
        <p14:creationId xmlns:p14="http://schemas.microsoft.com/office/powerpoint/2010/main" val="372888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837828" y="1772816"/>
            <a:ext cx="10453524" cy="1163019"/>
          </a:xfrm>
        </p:spPr>
        <p:txBody>
          <a:bodyPr rtlCol="0">
            <a:normAutofit fontScale="90000"/>
          </a:bodyPr>
          <a:lstStyle/>
          <a:p>
            <a:pPr marL="514350" indent="-514350" rtl="0"/>
            <a:r>
              <a:rPr lang="pt-BR" sz="2000" dirty="0"/>
              <a:t>	</a:t>
            </a:r>
            <a:r>
              <a:rPr lang="pt-BR" sz="2700" dirty="0"/>
              <a:t>6. Qual é o Ticket Médio desse supermercado?</a:t>
            </a:r>
            <a:br>
              <a:rPr lang="pt-BR" sz="2700" dirty="0"/>
            </a:br>
            <a:r>
              <a:rPr lang="pt-BR" sz="2700" dirty="0"/>
              <a:t>7. Qual foi o total de produtos vendidos?</a:t>
            </a:r>
            <a:br>
              <a:rPr lang="pt-BR" sz="2700" dirty="0"/>
            </a:br>
            <a:r>
              <a:rPr lang="pt-BR" sz="2700" dirty="0"/>
              <a:t>8. Qual é a satisfação média dos clientes ao comprarem nesse supermercado?</a:t>
            </a:r>
            <a:br>
              <a:rPr lang="pt-BR" sz="2700" dirty="0"/>
            </a:br>
            <a:r>
              <a:rPr lang="pt-BR" sz="2700" dirty="0"/>
              <a:t>9. Qual é a Receita Total gerada nesse tempo analisado?</a:t>
            </a:r>
            <a:br>
              <a:rPr lang="pt-br" sz="2000" dirty="0"/>
            </a:br>
            <a:endParaRPr lang="pt-BR" sz="28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47E3753-2D32-4E45-EF0B-00D568E68CC1}"/>
              </a:ext>
            </a:extLst>
          </p:cNvPr>
          <p:cNvSpPr txBox="1"/>
          <p:nvPr/>
        </p:nvSpPr>
        <p:spPr>
          <a:xfrm>
            <a:off x="1341884" y="2583016"/>
            <a:ext cx="97334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Essas quatro perguntas referem-se aos Cards do Dashboard, as quatro em conjunto permitem analisar de forma rápida e intuitiva como a rede de Supermercados desempenhou nos três meses analisados, sua receita bruta, o ticket médio por cliente, a satisfação média durante esse tempo e o total de produtos vendidos também. Somado à isso, todos os Cards também são interativos, permitindo analisar todas essas perguntas de acordo com Filial, Mês e Gênero (masculino ou feminino) dos clientes. Portanto, elas trazem informações minuciosas.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E139C1-C101-B12A-58DB-5D2FF347B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4797152"/>
            <a:ext cx="11377264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8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2149" y="107921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Dashboard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342FB7A-7F72-0F37-D4A8-B32513786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3" y="1268760"/>
            <a:ext cx="10424600" cy="459871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D5D0307-A671-077C-B8BA-89E37B11CA36}"/>
              </a:ext>
            </a:extLst>
          </p:cNvPr>
          <p:cNvSpPr txBox="1"/>
          <p:nvPr/>
        </p:nvSpPr>
        <p:spPr>
          <a:xfrm flipH="1">
            <a:off x="1232149" y="5909231"/>
            <a:ext cx="1053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Todos os gráficos são interativos, todos sofrem alterações com os filtros ‘City’, ‘Mês’ e ‘</a:t>
            </a:r>
            <a:r>
              <a:rPr lang="pt-BR" sz="1600" dirty="0" err="1"/>
              <a:t>Gender</a:t>
            </a:r>
            <a:r>
              <a:rPr lang="pt-BR" sz="1600" dirty="0"/>
              <a:t>’ aplicados. Todos os três filtros podem ser combinados de diferentes maneiras para obter uma análise específica. 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71</TotalTime>
  <Words>903</Words>
  <Application>Microsoft Office PowerPoint</Application>
  <PresentationFormat>Personalizar</PresentationFormat>
  <Paragraphs>37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Tecnologia 16x9</vt:lpstr>
      <vt:lpstr>Análise de Dados</vt:lpstr>
      <vt:lpstr>Perguntas de Negócio:</vt:lpstr>
      <vt:lpstr>1. Qual tipo de Cliente do supermercado gera maior receita bruta? </vt:lpstr>
      <vt:lpstr>2. Como o gênero dos clientes influencia na compra de produtos de diferentes categorias? </vt:lpstr>
      <vt:lpstr>3. Quais são os métodos de pagamentos mais utilizados pelos clientes? </vt:lpstr>
      <vt:lpstr>4. Qual é o desempenho de vendas por filial ao longo do tempo analisado?  </vt:lpstr>
      <vt:lpstr>5. Qual é a categoria de produto mais vendida no supermercado?</vt:lpstr>
      <vt:lpstr> 6. Qual é o Ticket Médio desse supermercado? 7. Qual foi o total de produtos vendidos? 8. Qual é a satisfação média dos clientes ao comprarem nesse supermercado? 9. Qual é a Receita Total gerada nesse tempo analisado? </vt:lpstr>
      <vt:lpstr>Dashboard</vt:lpstr>
      <vt:lpstr>Exemplos do Dashboard Interativo</vt:lpstr>
      <vt:lpstr>Exemplos do Dashboard Interativo</vt:lpstr>
      <vt:lpstr>Modelagem dos Dados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Costa</dc:creator>
  <cp:lastModifiedBy>Gustavo Costa</cp:lastModifiedBy>
  <cp:revision>1</cp:revision>
  <dcterms:created xsi:type="dcterms:W3CDTF">2024-09-10T12:23:24Z</dcterms:created>
  <dcterms:modified xsi:type="dcterms:W3CDTF">2024-09-10T13:34:56Z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