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56" r:id="rId3"/>
    <p:sldId id="259" r:id="rId4"/>
    <p:sldId id="257" r:id="rId5"/>
    <p:sldId id="261" r:id="rId6"/>
    <p:sldId id="268" r:id="rId7"/>
    <p:sldId id="260" r:id="rId8"/>
    <p:sldId id="258" r:id="rId9"/>
    <p:sldId id="262" r:id="rId10"/>
    <p:sldId id="263" r:id="rId11"/>
    <p:sldId id="267" r:id="rId12"/>
    <p:sldId id="266" r:id="rId13"/>
    <p:sldId id="269" r:id="rId14"/>
    <p:sldId id="270" r:id="rId15"/>
    <p:sldId id="265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73D0-86CD-4F9F-BF27-1C2D2814DC2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46-8718-4691-BF66-C78C404AF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6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46-8718-4691-BF66-C78C404AFA8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08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46-8718-4691-BF66-C78C404AFA8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90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74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7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2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29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0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9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whatsapp/cloud-api/get-started" TargetMode="External"/><Relationship Id="rId2" Type="http://schemas.openxmlformats.org/officeDocument/2006/relationships/hyperlink" Target="https://developers.facebook.com/docs/whatsapp/cloud-api/guides/sell-products-and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stavoep/whatsapp-api-node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eambatch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gbrasil.com/apis/pla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 GERAL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de dados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e Donos de Empresas de Insumos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funcionários sobrecarregados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Conexão entre pessoas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Coasul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Codepa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e Empresas de Insumos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Produtor 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Revenda  Técnico</a:t>
            </a:r>
          </a:p>
          <a:p>
            <a:pPr marL="0" indent="0" algn="ctr">
              <a:buNone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Cooperativas Menores (Cultivar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Coocam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 já tem clientes fixos 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 GERAL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de dados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funcionários sobrecarregados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Ferramentas CRM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vendedor não vai falar que bateu a meta e foi pra casa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 da Equipe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Grandes Empresas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entrada de dados complicada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Fertilidade </a:t>
            </a:r>
          </a:p>
          <a:p>
            <a:pPr marL="0" indent="0" algn="ctr">
              <a:buNone/>
            </a:pPr>
            <a:r>
              <a:rPr lang="pt-BR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“Tem o lado certo e o lado comercial”</a:t>
            </a:r>
          </a:p>
          <a:p>
            <a:pPr marL="0" indent="0" algn="ctr">
              <a:buNone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Visões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distintas:</a:t>
            </a:r>
          </a:p>
          <a:p>
            <a:pPr marL="0" indent="0" algn="ctr">
              <a:buNone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Empresas de Insumos x Consultores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763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 GERAL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Autônomos não tem problema com 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Conexões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Produtor  Técnico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), além disso o salário depende dessa relação/confiança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Autônomos não tem problema com 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Organização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Poucos clientes, </a:t>
            </a:r>
            <a:r>
              <a:rPr lang="pt-BR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muita atenção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“Mais” inovadores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Podem consertar bugs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Soluções/produtos específicos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difícil escalar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 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401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MoSCoW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Técnica 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priorização usada em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gerenciamento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de negócios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gerenciamento de projetos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u="sng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desenvolvimento de </a:t>
            </a:r>
            <a:r>
              <a:rPr lang="pt-BR" u="sng" dirty="0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</a:p>
          <a:p>
            <a:r>
              <a:rPr lang="pt-BR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chegar a um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entendimento comum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 as partes interessadas sobre a importância que atribuem à entrega de cada requisito</a:t>
            </a:r>
          </a:p>
        </p:txBody>
      </p:sp>
    </p:spTree>
    <p:extLst>
      <p:ext uri="{BB962C8B-B14F-4D97-AF65-F5344CB8AC3E}">
        <p14:creationId xmlns:p14="http://schemas.microsoft.com/office/powerpoint/2010/main" val="206568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45393"/>
            <a:ext cx="69723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/>
              <a:t>MoSCoW</a:t>
            </a:r>
            <a:r>
              <a:rPr lang="pt-BR" b="1" dirty="0" smtClean="0"/>
              <a:t> </a:t>
            </a:r>
            <a:r>
              <a:rPr lang="pt-BR" b="1" dirty="0" err="1" smtClean="0"/>
              <a:t>Method</a:t>
            </a:r>
            <a:endParaRPr lang="pt-BR" b="1" dirty="0"/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6948264" y="1196752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</a:t>
            </a:r>
            <a:r>
              <a:rPr lang="pt-BR" sz="1400" b="1" dirty="0" smtClean="0"/>
              <a:t>equisitos indispensáveis </a:t>
            </a:r>
            <a:r>
              <a:rPr lang="pt-BR" sz="1400" b="1" dirty="0"/>
              <a:t>para a entrega. </a:t>
            </a:r>
            <a:endParaRPr lang="pt-BR" sz="1400" b="1" dirty="0" smtClean="0"/>
          </a:p>
          <a:p>
            <a:pPr algn="ctr"/>
            <a:r>
              <a:rPr lang="pt-BR" sz="1400" b="1" dirty="0" smtClean="0"/>
              <a:t>Tarefas </a:t>
            </a:r>
            <a:r>
              <a:rPr lang="pt-BR" sz="1400" b="1" dirty="0"/>
              <a:t>que vão agregar valor ao produto final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6948264" y="2492896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</a:t>
            </a:r>
            <a:r>
              <a:rPr lang="pt-BR" sz="1400" dirty="0" smtClean="0"/>
              <a:t>mportantes</a:t>
            </a:r>
            <a:r>
              <a:rPr lang="pt-BR" sz="1400" dirty="0"/>
              <a:t>, mas não são vitais do ponto de vista estratégico para o produto final.</a:t>
            </a:r>
            <a:endParaRPr lang="pt-BR" sz="1400" b="1" dirty="0"/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6948264" y="3789040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Desejáveis</a:t>
            </a:r>
            <a:r>
              <a:rPr lang="pt-BR" sz="1400" dirty="0"/>
              <a:t>, mas também não são essenciais do ponto de vista estratégico da entrega e da satisfação do cliente</a:t>
            </a:r>
            <a:endParaRPr lang="pt-BR" sz="1400" b="1" dirty="0"/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6948264" y="5085184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</a:t>
            </a:r>
            <a:r>
              <a:rPr lang="pt-BR" sz="1400" dirty="0" smtClean="0"/>
              <a:t>enos críticos</a:t>
            </a:r>
          </a:p>
          <a:p>
            <a:pPr algn="ctr"/>
            <a:r>
              <a:rPr lang="pt-BR" sz="1400" dirty="0" smtClean="0"/>
              <a:t>Menor </a:t>
            </a:r>
            <a:r>
              <a:rPr lang="pt-BR" sz="1400" dirty="0"/>
              <a:t>retorno do investimento do produto final.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73642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RESUMO GERAL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Relatório Agronômico Personalizado (IA)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(</a:t>
            </a:r>
            <a:r>
              <a:rPr lang="pt-BR" b="1" dirty="0" err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x4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dos dados de texto, áudios, fotos e vídeos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Armazena dados 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históricos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pt-BR" b="1" dirty="0" err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x7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banco de dados (físico ou nuvem...)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no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espaço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(ex. talhão 1) e </a:t>
            </a:r>
          </a:p>
          <a:p>
            <a:pPr marL="457200" lvl="1" indent="0">
              <a:buNone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 (ex. safra 2021)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Entrada de dados por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Versão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Marca d’água na diagonal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Versão Premium: Logo da Empresa</a:t>
            </a:r>
            <a:endParaRPr lang="pt-BR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o Explicativo 1 3"/>
          <p:cNvSpPr/>
          <p:nvPr/>
        </p:nvSpPr>
        <p:spPr>
          <a:xfrm>
            <a:off x="7308304" y="3789040"/>
            <a:ext cx="1763722" cy="1224136"/>
          </a:xfrm>
          <a:prstGeom prst="borderCallout1">
            <a:avLst>
              <a:gd name="adj1" fmla="val 9239"/>
              <a:gd name="adj2" fmla="val -1940"/>
              <a:gd name="adj3" fmla="val 79140"/>
              <a:gd name="adj4" fmla="val -561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Limitação:</a:t>
            </a:r>
            <a:b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</a:br>
            <a:r>
              <a:rPr lang="pt-BR" dirty="0" err="1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WhatsApp</a:t>
            </a:r>
            <a:r>
              <a:rPr lang="pt-BR" dirty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 API </a:t>
            </a:r>
            <a:endParaRPr lang="pt-BR" dirty="0" smtClean="0">
              <a:ln>
                <a:solidFill>
                  <a:schemeClr val="bg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x </a:t>
            </a:r>
          </a:p>
          <a:p>
            <a:pPr algn="ctr"/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Python</a:t>
            </a:r>
            <a:endParaRPr lang="pt-BR" dirty="0">
              <a:ln>
                <a:solidFill>
                  <a:schemeClr val="bg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61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RESUMO GERAL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Relatório Agronômico Personalizado (IA)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Plataformas necessárias 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desenvolvimento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lvl="1" indent="0">
              <a:buNone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(Acesso deve ser solicitado, analisam e liberam para </a:t>
            </a:r>
            <a:r>
              <a:rPr lang="pt-BR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PEQUENAS EMPRESAS = </a:t>
            </a:r>
            <a:r>
              <a:rPr lang="pt-BR" b="1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$0,03/</a:t>
            </a:r>
            <a:r>
              <a:rPr lang="pt-BR" b="1" u="sng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24h</a:t>
            </a:r>
            <a:r>
              <a:rPr lang="pt-BR" b="1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conversa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2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Melhor solução (Outros também fazem, mas quando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atualiza o código quebra)</a:t>
            </a: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(banco de dados – histórico das conversas)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Heroku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inicia com $5/mês)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(Teste API local, $14/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NodeJS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Beeceptor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(Teste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Webhooks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até 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.)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7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Webhook 🔍 How Does it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90010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ling and Streaming - Concept &amp; Scenarios -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2"/>
          <a:stretch/>
        </p:blipFill>
        <p:spPr bwMode="auto">
          <a:xfrm>
            <a:off x="1619672" y="0"/>
            <a:ext cx="5534025" cy="16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046183" y="414908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Relatórios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74273" y="6228020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Novos Clientes </a:t>
            </a:r>
            <a:r>
              <a:rPr lang="pt-BR" dirty="0" err="1" smtClean="0">
                <a:solidFill>
                  <a:srgbClr val="FF0000"/>
                </a:solidFill>
              </a:rPr>
              <a:t>WhatsApp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6024" y="4543960"/>
            <a:ext cx="1619672" cy="147732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The first 1,000 Service conversations each month are free.</a:t>
            </a:r>
            <a:endParaRPr lang="pt-BR" b="1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o Explicativo 1 7"/>
          <p:cNvSpPr/>
          <p:nvPr/>
        </p:nvSpPr>
        <p:spPr>
          <a:xfrm>
            <a:off x="7348741" y="5615952"/>
            <a:ext cx="1763722" cy="1224136"/>
          </a:xfrm>
          <a:prstGeom prst="borderCallout1">
            <a:avLst>
              <a:gd name="adj1" fmla="val 9239"/>
              <a:gd name="adj2" fmla="val -1940"/>
              <a:gd name="adj3" fmla="val -28918"/>
              <a:gd name="adj4" fmla="val -68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Sites@</a:t>
            </a:r>
            <a:r>
              <a:rPr lang="pt-BR" dirty="0" err="1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UFSC</a:t>
            </a:r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 = PHP</a:t>
            </a:r>
          </a:p>
          <a:p>
            <a:pPr algn="ctr"/>
            <a:r>
              <a:rPr lang="pt-BR" dirty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Dentro da UFSC = </a:t>
            </a:r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Bloqueado?</a:t>
            </a:r>
            <a:endParaRPr lang="pt-BR" dirty="0">
              <a:ln>
                <a:solidFill>
                  <a:schemeClr val="bg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43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err="1" smtClean="0">
                <a:hlinkClick r:id="rId2"/>
              </a:rPr>
              <a:t>developers.facebook.com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docs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whatsapp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cloud-api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guides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sell-products-and-services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err="1" smtClean="0">
                <a:hlinkClick r:id="rId3"/>
              </a:rPr>
              <a:t>developers.facebook.com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docs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whatsapp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cloud-api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get-started</a:t>
            </a:r>
            <a:r>
              <a:rPr lang="pt-BR" dirty="0" smtClean="0"/>
              <a:t>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err="1" smtClean="0">
                <a:hlinkClick r:id="rId4"/>
              </a:rPr>
              <a:t>github.com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err="1" smtClean="0">
                <a:hlinkClick r:id="rId4"/>
              </a:rPr>
              <a:t>gustavoep</a:t>
            </a:r>
            <a:r>
              <a:rPr lang="pt-BR" dirty="0" smtClean="0">
                <a:hlinkClick r:id="rId4"/>
              </a:rPr>
              <a:t>/</a:t>
            </a:r>
            <a:r>
              <a:rPr lang="pt-BR" dirty="0" err="1" smtClean="0">
                <a:hlinkClick r:id="rId4"/>
              </a:rPr>
              <a:t>whatsapp-api-nodejs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70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9" name="Picture 5" descr="Light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3"/>
          <a:stretch/>
        </p:blipFill>
        <p:spPr bwMode="auto">
          <a:xfrm>
            <a:off x="966787" y="1473693"/>
            <a:ext cx="7210425" cy="40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(TODOS)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USO AMIGÁVEL E PRÁTICO 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Zoom Automático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Geolocalização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 solicitar o desenho do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 pontual (Abre tabela simples ao clicar)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Servidor na nuvem (acesso remoto fácil e rápido)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API’s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(Já existem, só </a:t>
            </a:r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embedar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NDVI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://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www.streambatch.io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Climáticos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://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hgbrasil.com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apis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/planos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Cotações moedas, índices,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commodities...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HISTÓRICO DE CAMPO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 DE EQUIPES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FERTILIDADE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80875"/>
              </p:ext>
            </p:extLst>
          </p:nvPr>
        </p:nvGraphicFramePr>
        <p:xfrm>
          <a:off x="683568" y="692696"/>
          <a:ext cx="7848873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195"/>
                <a:gridCol w="1877226"/>
                <a:gridCol w="1877226"/>
                <a:gridCol w="1877226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Features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Histórico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Equipe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3 - Fertilidade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Grandes Empresas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11560" y="2780928"/>
            <a:ext cx="72416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 possível identificar diferentes segmentos de clientes:</a:t>
            </a: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menores/locais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Cultivar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Coocam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grandes/regionais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Codepa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Coasul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Autônomos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Cesconetto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Eder,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Alvor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Empresas de Insumos (dono)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Gaio,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Insuagro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Grandes </a:t>
            </a:r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Empresas de Insumos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Agrobiológica,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Timac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ICL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35860"/>
              </p:ext>
            </p:extLst>
          </p:nvPr>
        </p:nvGraphicFramePr>
        <p:xfrm>
          <a:off x="504001" y="1772816"/>
          <a:ext cx="8135999" cy="301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08"/>
                <a:gridCol w="1945897"/>
                <a:gridCol w="1945897"/>
                <a:gridCol w="1945897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Features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Histórico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Equipe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3 - Fertilidade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 locais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r>
                        <a:rPr lang="pt-BR" baseline="0" dirty="0" smtClean="0"/>
                        <a:t> regionais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Empresas (dono)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Grandes Empresas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b="1" dirty="0" smtClean="0"/>
                        <a:t>TOTAL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4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4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4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34682"/>
              </p:ext>
            </p:extLst>
          </p:nvPr>
        </p:nvGraphicFramePr>
        <p:xfrm>
          <a:off x="576000" y="260648"/>
          <a:ext cx="7992000" cy="618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352"/>
                <a:gridCol w="1760352"/>
                <a:gridCol w="1490432"/>
                <a:gridCol w="1490432"/>
                <a:gridCol w="1490432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Setor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Features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Histórico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Equipe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3 - Fertilidade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endParaRPr lang="pt-B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Cultivar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Coocam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Coasul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Codepa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Cesconetto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Eder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rgbClr val="FF0000"/>
                          </a:solidFill>
                        </a:rPr>
                        <a:t>PCA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Alvor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Empresas de Insumos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Agrobiológica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rgbClr val="FF0000"/>
                          </a:solidFill>
                        </a:rPr>
                        <a:t>ICL</a:t>
                      </a:r>
                      <a:r>
                        <a:rPr lang="pt-BR" baseline="0" dirty="0" smtClean="0">
                          <a:solidFill>
                            <a:srgbClr val="FF0000"/>
                          </a:solidFill>
                        </a:rPr>
                        <a:t> – Vitor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rgbClr val="FF0000"/>
                          </a:solidFill>
                        </a:rPr>
                        <a:t>Timac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 - Matheus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Gaio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Insuagro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/6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104312" y="3033128"/>
            <a:ext cx="4428128" cy="1980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7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DE INFORMAÇÕES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CONEXÃO ENTRE PESSOAS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Produtor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Revenda  Técnico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7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3884"/>
              </p:ext>
            </p:extLst>
          </p:nvPr>
        </p:nvGraphicFramePr>
        <p:xfrm>
          <a:off x="899592" y="260648"/>
          <a:ext cx="7164000" cy="618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01"/>
                <a:gridCol w="1939701"/>
                <a:gridCol w="1642299"/>
                <a:gridCol w="1642299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Setor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Benefícios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Organização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Conexão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endParaRPr lang="pt-B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Cultivar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Coocam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Coasul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Codepa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Cesconetto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Eder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PCA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Alvor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Grandes Empresas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Agrobiológica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ICL</a:t>
                      </a:r>
                      <a:r>
                        <a:rPr lang="pt-BR" baseline="0" dirty="0" smtClean="0"/>
                        <a:t> – Vitor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Timac</a:t>
                      </a:r>
                      <a:r>
                        <a:rPr lang="pt-BR" dirty="0" smtClean="0"/>
                        <a:t> - Matheus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Gaio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Insuagro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TOTAL</a:t>
                      </a:r>
                      <a:endParaRPr lang="pt-BR" sz="36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4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7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4788024" y="2241040"/>
            <a:ext cx="3276000" cy="154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232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703</Words>
  <Application>Microsoft Office PowerPoint</Application>
  <PresentationFormat>Apresentação na tela (4:3)</PresentationFormat>
  <Paragraphs>225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NEED (TODOS)</vt:lpstr>
      <vt:lpstr>FEATURES</vt:lpstr>
      <vt:lpstr>Apresentação do PowerPoint</vt:lpstr>
      <vt:lpstr>Apresentação do PowerPoint</vt:lpstr>
      <vt:lpstr>Apresentação do PowerPoint</vt:lpstr>
      <vt:lpstr>BENEFIT</vt:lpstr>
      <vt:lpstr>Apresentação do PowerPoint</vt:lpstr>
      <vt:lpstr>RESUMO GERAL</vt:lpstr>
      <vt:lpstr>RESUMO GERAL</vt:lpstr>
      <vt:lpstr>RESUMO GERAL</vt:lpstr>
      <vt:lpstr>Apresentação do PowerPoint</vt:lpstr>
      <vt:lpstr>Apresentação do PowerPoint</vt:lpstr>
      <vt:lpstr>RESUMO GERAL</vt:lpstr>
      <vt:lpstr>RESUMO GERAL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LabGeo</dc:creator>
  <cp:lastModifiedBy>LabGeo</cp:lastModifiedBy>
  <cp:revision>34</cp:revision>
  <dcterms:created xsi:type="dcterms:W3CDTF">2023-10-09T12:46:19Z</dcterms:created>
  <dcterms:modified xsi:type="dcterms:W3CDTF">2023-10-11T12:50:58Z</dcterms:modified>
</cp:coreProperties>
</file>