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mg/ToU70vio838DKyKFzV2fJj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:notes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f8db9b10_0_9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e7f8db9b10_0_9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140507d0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g124140507d0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c5cbd205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121c5cbd205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140507d0_0_9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124140507d0_0_9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140507d0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24140507d0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140507d0_0_1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124140507d0_0_1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0763d453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280763d453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a8279f4e6_1_82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3a8279f4e6_1_82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3a8279f4e6_1_8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a8279f4e6_1_85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3a8279f4e6_1_85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3a8279f4e6_1_8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a8279f4e6_1_8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a8279f4e6_1_82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13a8279f4e6_1_8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a8279f4e6_1_8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13a8279f4e6_1_8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13a8279f4e6_1_8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a8279f4e6_1_8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a8279f4e6_1_83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a8279f4e6_1_83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a8279f4e6_1_8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a8279f4e6_1_8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3a8279f4e6_1_8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a8279f4e6_1_8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3a8279f4e6_1_83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3a8279f4e6_1_8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a8279f4e6_1_84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3a8279f4e6_1_8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a8279f4e6_1_846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3a8279f4e6_1_846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3a8279f4e6_1_846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3a8279f4e6_1_84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13a8279f4e6_1_8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a8279f4e6_1_85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3a8279f4e6_1_8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a8279f4e6_1_8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3a8279f4e6_1_8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13a8279f4e6_1_8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0" y="2722425"/>
            <a:ext cx="9144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FFC000"/>
                </a:solidFill>
              </a:rPr>
              <a:t>Instrumentação Industrial:</a:t>
            </a:r>
            <a:endParaRPr b="1" sz="3000">
              <a:solidFill>
                <a:srgbClr val="FFC000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FFC000"/>
                </a:solidFill>
              </a:rPr>
              <a:t>Projeto final</a:t>
            </a:r>
            <a:endParaRPr b="1" sz="3000">
              <a:solidFill>
                <a:srgbClr val="FFC000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C000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4811000"/>
            <a:ext cx="91440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57200" y="6063840"/>
            <a:ext cx="143712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b="1" i="0" lang="pt-BR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f8db9b10_0_95"/>
          <p:cNvSpPr txBox="1"/>
          <p:nvPr/>
        </p:nvSpPr>
        <p:spPr>
          <a:xfrm>
            <a:off x="-347" y="780125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pt-BR" sz="2600">
                <a:solidFill>
                  <a:srgbClr val="6D9EEB"/>
                </a:solidFill>
              </a:rPr>
              <a:t>Robot Operating System </a:t>
            </a:r>
            <a:r>
              <a:rPr b="1" lang="pt-BR" sz="2600">
                <a:solidFill>
                  <a:srgbClr val="6D9EEB"/>
                </a:solidFill>
              </a:rPr>
              <a:t>(ROS)</a:t>
            </a:r>
            <a:endParaRPr b="0" i="0" sz="2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7f8db9b10_0_95"/>
          <p:cNvSpPr txBox="1"/>
          <p:nvPr/>
        </p:nvSpPr>
        <p:spPr>
          <a:xfrm>
            <a:off x="457200" y="6063840"/>
            <a:ext cx="1437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b="1" i="0" lang="pt-BR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ge7f8db9b10_0_95"/>
          <p:cNvSpPr txBox="1"/>
          <p:nvPr/>
        </p:nvSpPr>
        <p:spPr>
          <a:xfrm>
            <a:off x="560638" y="1267625"/>
            <a:ext cx="8022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pt-BR" sz="2000">
                <a:solidFill>
                  <a:schemeClr val="dk1"/>
                </a:solidFill>
              </a:rPr>
              <a:t>O que é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Coleção de ferramentas utilizadas no desenvolvimento de robôs;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pt-BR" sz="2000">
                <a:solidFill>
                  <a:schemeClr val="dk1"/>
                </a:solidFill>
              </a:rPr>
              <a:t>Na prática:</a:t>
            </a:r>
            <a:r>
              <a:rPr lang="pt-BR" sz="2000">
                <a:solidFill>
                  <a:schemeClr val="dk1"/>
                </a:solidFill>
              </a:rPr>
              <a:t> bibliotecas em C/C++ e Python para interfacear diferentes dispositivos em uma rede local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pt-BR" sz="2000">
                <a:solidFill>
                  <a:schemeClr val="dk1"/>
                </a:solidFill>
              </a:rPr>
              <a:t>Funcionamento básico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Um nodo de publicação (publisher) envia informações, que são então lidas por um nodo inscrito (subscriber)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5" name="Google Shape;65;ge7f8db9b10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62" y="3958500"/>
            <a:ext cx="6118774" cy="1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4140507d0_0_22"/>
          <p:cNvSpPr txBox="1"/>
          <p:nvPr/>
        </p:nvSpPr>
        <p:spPr>
          <a:xfrm>
            <a:off x="-347" y="780125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6D9EEB"/>
                </a:solidFill>
              </a:rPr>
              <a:t>ROS: aplicações</a:t>
            </a:r>
            <a:endParaRPr b="0" sz="35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24140507d0_0_22"/>
          <p:cNvSpPr txBox="1"/>
          <p:nvPr/>
        </p:nvSpPr>
        <p:spPr>
          <a:xfrm>
            <a:off x="457200" y="6063840"/>
            <a:ext cx="1437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b="1" i="0" lang="pt-BR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124140507d0_0_22"/>
          <p:cNvSpPr txBox="1"/>
          <p:nvPr/>
        </p:nvSpPr>
        <p:spPr>
          <a:xfrm>
            <a:off x="561000" y="1363150"/>
            <a:ext cx="802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Comumente: ambientes industriais</a:t>
            </a:r>
            <a:endParaRPr b="1" sz="2400">
              <a:solidFill>
                <a:schemeClr val="dk1"/>
              </a:solidFill>
            </a:endParaRPr>
          </a:p>
        </p:txBody>
      </p:sp>
      <p:grpSp>
        <p:nvGrpSpPr>
          <p:cNvPr id="73" name="Google Shape;73;g124140507d0_0_22"/>
          <p:cNvGrpSpPr/>
          <p:nvPr/>
        </p:nvGrpSpPr>
        <p:grpSpPr>
          <a:xfrm>
            <a:off x="1324296" y="2554199"/>
            <a:ext cx="2916942" cy="2540449"/>
            <a:chOff x="1225675" y="3790550"/>
            <a:chExt cx="1741250" cy="2066750"/>
          </a:xfrm>
        </p:grpSpPr>
        <p:pic>
          <p:nvPicPr>
            <p:cNvPr id="74" name="Google Shape;74;g124140507d0_0_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25675" y="3790550"/>
              <a:ext cx="1741250" cy="174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g124140507d0_0_22"/>
            <p:cNvSpPr txBox="1"/>
            <p:nvPr/>
          </p:nvSpPr>
          <p:spPr>
            <a:xfrm>
              <a:off x="1225675" y="5531800"/>
              <a:ext cx="174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Empilhadeira automatizada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76;g124140507d0_0_22"/>
          <p:cNvGrpSpPr/>
          <p:nvPr/>
        </p:nvGrpSpPr>
        <p:grpSpPr>
          <a:xfrm>
            <a:off x="5282177" y="2571792"/>
            <a:ext cx="2535951" cy="2505258"/>
            <a:chOff x="4880946" y="3469538"/>
            <a:chExt cx="2416803" cy="2157287"/>
          </a:xfrm>
        </p:grpSpPr>
        <p:pic>
          <p:nvPicPr>
            <p:cNvPr id="77" name="Google Shape;77;g124140507d0_0_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0946" y="3469538"/>
              <a:ext cx="2416776" cy="181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g124140507d0_0_22"/>
            <p:cNvSpPr txBox="1"/>
            <p:nvPr/>
          </p:nvSpPr>
          <p:spPr>
            <a:xfrm>
              <a:off x="4880949" y="5282125"/>
              <a:ext cx="24168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Carrinho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c5cbd205_0_1"/>
          <p:cNvSpPr txBox="1"/>
          <p:nvPr/>
        </p:nvSpPr>
        <p:spPr>
          <a:xfrm>
            <a:off x="-347" y="780125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6D9EEB"/>
                </a:solidFill>
              </a:rPr>
              <a:t>Nosso sistema</a:t>
            </a:r>
            <a:endParaRPr b="0" sz="35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21c5cbd205_0_1"/>
          <p:cNvSpPr txBox="1"/>
          <p:nvPr/>
        </p:nvSpPr>
        <p:spPr>
          <a:xfrm>
            <a:off x="457200" y="6063840"/>
            <a:ext cx="1437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b="1" i="0" lang="pt-BR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g121c5cbd20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251" y="1267625"/>
            <a:ext cx="4185500" cy="46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140507d0_0_98"/>
          <p:cNvSpPr txBox="1"/>
          <p:nvPr/>
        </p:nvSpPr>
        <p:spPr>
          <a:xfrm>
            <a:off x="-347" y="780125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6D9EEB"/>
                </a:solidFill>
              </a:rPr>
              <a:t>Nodos e tópicos</a:t>
            </a:r>
            <a:endParaRPr b="0" sz="35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24140507d0_0_98"/>
          <p:cNvSpPr txBox="1"/>
          <p:nvPr/>
        </p:nvSpPr>
        <p:spPr>
          <a:xfrm>
            <a:off x="457200" y="6063840"/>
            <a:ext cx="1437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b="1" i="0" lang="pt-BR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124140507d0_0_98"/>
          <p:cNvSpPr txBox="1"/>
          <p:nvPr/>
        </p:nvSpPr>
        <p:spPr>
          <a:xfrm>
            <a:off x="241800" y="2254550"/>
            <a:ext cx="3105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Char char="●"/>
            </a:pPr>
            <a:r>
              <a:rPr b="1" lang="pt-BR" sz="2000">
                <a:solidFill>
                  <a:srgbClr val="9900FF"/>
                </a:solidFill>
              </a:rPr>
              <a:t>Nodos</a:t>
            </a:r>
            <a:endParaRPr b="1" sz="2000">
              <a:solidFill>
                <a:srgbClr val="99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Char char="○"/>
            </a:pPr>
            <a:r>
              <a:rPr lang="pt-BR" sz="2000">
                <a:solidFill>
                  <a:srgbClr val="9900FF"/>
                </a:solidFill>
              </a:rPr>
              <a:t>/pc_teleop_node</a:t>
            </a:r>
            <a:endParaRPr sz="2000">
              <a:solidFill>
                <a:srgbClr val="99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Char char="○"/>
            </a:pPr>
            <a:r>
              <a:rPr lang="pt-BR" sz="2000">
                <a:solidFill>
                  <a:srgbClr val="9900FF"/>
                </a:solidFill>
              </a:rPr>
              <a:t>/esp_node</a:t>
            </a:r>
            <a:endParaRPr sz="2000">
              <a:solidFill>
                <a:srgbClr val="99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Char char="○"/>
            </a:pPr>
            <a:r>
              <a:rPr lang="pt-BR" sz="2000">
                <a:solidFill>
                  <a:srgbClr val="9900FF"/>
                </a:solidFill>
              </a:rPr>
              <a:t>/joy_node</a:t>
            </a:r>
            <a:endParaRPr sz="2000">
              <a:solidFill>
                <a:srgbClr val="99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b="1" lang="pt-BR" sz="2000">
                <a:solidFill>
                  <a:srgbClr val="FF0000"/>
                </a:solidFill>
              </a:rPr>
              <a:t>Tópicos</a:t>
            </a:r>
            <a:endParaRPr sz="20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pt-BR" sz="2000">
                <a:solidFill>
                  <a:srgbClr val="FF0000"/>
                </a:solidFill>
              </a:rPr>
              <a:t>/pc/…</a:t>
            </a:r>
            <a:endParaRPr sz="20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pt-BR" sz="2000">
                <a:solidFill>
                  <a:srgbClr val="FF0000"/>
                </a:solidFill>
              </a:rPr>
              <a:t>/car/…</a:t>
            </a:r>
            <a:endParaRPr sz="20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pt-BR" sz="2000">
                <a:solidFill>
                  <a:srgbClr val="FF0000"/>
                </a:solidFill>
              </a:rPr>
              <a:t>/joy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93" name="Google Shape;93;g124140507d0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700" y="1406500"/>
            <a:ext cx="5554501" cy="404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140507d0_0_0"/>
          <p:cNvSpPr txBox="1"/>
          <p:nvPr/>
        </p:nvSpPr>
        <p:spPr>
          <a:xfrm>
            <a:off x="-347" y="780125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2000">
                <a:solidFill>
                  <a:srgbClr val="6D9EEB"/>
                </a:solidFill>
              </a:rPr>
              <a:t>Exemplo: mensagem de temperatura</a:t>
            </a:r>
            <a:endParaRPr b="0" i="0" sz="20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4140507d0_0_0"/>
          <p:cNvSpPr txBox="1"/>
          <p:nvPr/>
        </p:nvSpPr>
        <p:spPr>
          <a:xfrm>
            <a:off x="457200" y="6063840"/>
            <a:ext cx="1437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b="1" i="0" lang="pt-BR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g124140507d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91" y="1306225"/>
            <a:ext cx="8106425" cy="15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24140507d0_0_0"/>
          <p:cNvSpPr txBox="1"/>
          <p:nvPr/>
        </p:nvSpPr>
        <p:spPr>
          <a:xfrm>
            <a:off x="560650" y="3397850"/>
            <a:ext cx="802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ESP publica mensagem de temperatura no tópico “/car/temperature”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PC faz a leitura do tópico “/car/temperature”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140507d0_0_124"/>
          <p:cNvSpPr txBox="1"/>
          <p:nvPr/>
        </p:nvSpPr>
        <p:spPr>
          <a:xfrm>
            <a:off x="-347" y="780125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>
                <a:solidFill>
                  <a:srgbClr val="6D9EEB"/>
                </a:solidFill>
              </a:rPr>
              <a:t>Exemplo: mensagem de temperatura (código incompleto)</a:t>
            </a:r>
            <a:endParaRPr b="0" i="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24140507d0_0_124"/>
          <p:cNvSpPr txBox="1"/>
          <p:nvPr/>
        </p:nvSpPr>
        <p:spPr>
          <a:xfrm>
            <a:off x="457200" y="6063840"/>
            <a:ext cx="1437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b="1" i="0" lang="pt-BR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124140507d0_0_124"/>
          <p:cNvSpPr txBox="1"/>
          <p:nvPr/>
        </p:nvSpPr>
        <p:spPr>
          <a:xfrm>
            <a:off x="-10" y="1861000"/>
            <a:ext cx="9144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C000"/>
                </a:solidFill>
              </a:rPr>
              <a:t>CarESP.ino (ESP publica a temperatura)</a:t>
            </a:r>
            <a:endParaRPr b="1">
              <a:solidFill>
                <a:srgbClr val="FFC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4A86E8"/>
                </a:solidFill>
              </a:rPr>
              <a:t>sensor_msgs::Temperature</a:t>
            </a:r>
            <a:r>
              <a:rPr lang="pt-BR" sz="900"/>
              <a:t> </a:t>
            </a:r>
            <a:r>
              <a:rPr lang="pt-BR" sz="900">
                <a:solidFill>
                  <a:schemeClr val="dk1"/>
                </a:solidFill>
              </a:rPr>
              <a:t>msg_temperature; </a:t>
            </a:r>
            <a:r>
              <a:rPr lang="pt-BR" sz="900"/>
              <a:t>				</a:t>
            </a:r>
            <a:r>
              <a:rPr lang="pt-BR" sz="900">
                <a:solidFill>
                  <a:srgbClr val="B7B7B7"/>
                </a:solidFill>
              </a:rPr>
              <a:t>// armazena a mensagem da temperatura</a:t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4A86E8"/>
                </a:solidFill>
              </a:rPr>
              <a:t>ros::Publisher</a:t>
            </a:r>
            <a:r>
              <a:rPr lang="pt-BR" sz="900"/>
              <a:t> </a:t>
            </a:r>
            <a:r>
              <a:rPr lang="pt-BR" sz="900">
                <a:solidFill>
                  <a:schemeClr val="dk1"/>
                </a:solidFill>
              </a:rPr>
              <a:t>pub_temperature("/car/temperature", &amp;msg_temperature); </a:t>
            </a:r>
            <a:r>
              <a:rPr lang="pt-BR" sz="900"/>
              <a:t>	</a:t>
            </a:r>
            <a:r>
              <a:rPr lang="pt-BR" sz="900">
                <a:solidFill>
                  <a:srgbClr val="B7B7B7"/>
                </a:solidFill>
              </a:rPr>
              <a:t>// define o tópico de publicação da temperatura (“car/temperature“)</a:t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6"/>
                </a:solidFill>
              </a:rPr>
              <a:t>void </a:t>
            </a:r>
            <a:r>
              <a:rPr lang="pt-BR" sz="900">
                <a:solidFill>
                  <a:schemeClr val="dk1"/>
                </a:solidFill>
              </a:rPr>
              <a:t>loop ()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	msg_temperature.temperature = analogRead(ALGUM PINO); 		</a:t>
            </a:r>
            <a:r>
              <a:rPr lang="pt-BR" sz="900">
                <a:solidFill>
                  <a:srgbClr val="888888"/>
                </a:solidFill>
              </a:rPr>
              <a:t>// armazena a leitura de algum pino na mensagem da temperatura</a:t>
            </a:r>
            <a:endParaRPr sz="900">
              <a:solidFill>
                <a:srgbClr val="888888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pub_temperature.publish(&amp;msg_temperature); 			</a:t>
            </a:r>
            <a:r>
              <a:rPr lang="pt-BR" sz="900">
                <a:solidFill>
                  <a:srgbClr val="888888"/>
                </a:solidFill>
              </a:rPr>
              <a:t>// publica a mensagem da temperatura</a:t>
            </a:r>
            <a:endParaRPr sz="9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9" name="Google Shape;109;g124140507d0_0_124"/>
          <p:cNvSpPr txBox="1"/>
          <p:nvPr/>
        </p:nvSpPr>
        <p:spPr>
          <a:xfrm>
            <a:off x="0" y="3300188"/>
            <a:ext cx="9144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C000"/>
                </a:solidFill>
              </a:rPr>
              <a:t>main.cpp (PC recebe a temperatura)</a:t>
            </a:r>
            <a:endParaRPr b="1">
              <a:solidFill>
                <a:srgbClr val="FFC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4A86E8"/>
                </a:solidFill>
              </a:rPr>
              <a:t>sensor_msgs::Temperature</a:t>
            </a:r>
            <a:r>
              <a:rPr lang="pt-BR" sz="900"/>
              <a:t> </a:t>
            </a:r>
            <a:r>
              <a:rPr lang="pt-BR" sz="900">
                <a:solidFill>
                  <a:schemeClr val="dk1"/>
                </a:solidFill>
              </a:rPr>
              <a:t>msg_temperature; </a:t>
            </a:r>
            <a:r>
              <a:rPr lang="pt-BR" sz="900"/>
              <a:t>				</a:t>
            </a:r>
            <a:r>
              <a:rPr lang="pt-BR" sz="900">
                <a:solidFill>
                  <a:srgbClr val="B7B7B7"/>
                </a:solidFill>
              </a:rPr>
              <a:t>// armazena a mensagem da temperatura</a:t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6"/>
                </a:solidFill>
              </a:rPr>
              <a:t>void </a:t>
            </a:r>
            <a:r>
              <a:rPr lang="pt-BR" sz="900">
                <a:solidFill>
                  <a:schemeClr val="dk1"/>
                </a:solidFill>
              </a:rPr>
              <a:t>callback_Temperature(const sensor_msgs::Temperature::ConstPtr&amp; msg) 	</a:t>
            </a:r>
            <a:r>
              <a:rPr lang="pt-BR" sz="900">
                <a:solidFill>
                  <a:srgbClr val="B7B7B7"/>
                </a:solidFill>
              </a:rPr>
              <a:t>// função de callback, chamada toda vez em que ros::spinOnce() é chamada</a:t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	msg_temperature = *msg;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6"/>
                </a:solidFill>
              </a:rPr>
              <a:t>int </a:t>
            </a:r>
            <a:r>
              <a:rPr lang="pt-BR" sz="900">
                <a:solidFill>
                  <a:srgbClr val="FFFFFF"/>
                </a:solidFill>
              </a:rPr>
              <a:t>main()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</a:rPr>
              <a:t>{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	</a:t>
            </a:r>
            <a:r>
              <a:rPr lang="pt-BR" sz="900">
                <a:solidFill>
                  <a:srgbClr val="4A86E8"/>
                </a:solidFill>
              </a:rPr>
              <a:t>ros::Subscriber</a:t>
            </a:r>
            <a:r>
              <a:rPr lang="pt-BR" sz="900">
                <a:solidFill>
                  <a:schemeClr val="dk1"/>
                </a:solidFill>
              </a:rPr>
              <a:t> sub_temperature = n.subscribe("/car/temperature", 1, callback_Temperature); </a:t>
            </a:r>
            <a:r>
              <a:rPr lang="pt-BR" sz="900">
                <a:solidFill>
                  <a:srgbClr val="B7B7B7"/>
                </a:solidFill>
              </a:rPr>
              <a:t>// define o tópico inscrito (‘/car/temperature”) e o callback associado</a:t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	</a:t>
            </a:r>
            <a:r>
              <a:rPr lang="pt-BR" sz="900">
                <a:solidFill>
                  <a:srgbClr val="FF9900"/>
                </a:solidFill>
              </a:rPr>
              <a:t>while </a:t>
            </a:r>
            <a:r>
              <a:rPr lang="pt-BR" sz="900">
                <a:solidFill>
                  <a:schemeClr val="dk1"/>
                </a:solidFill>
              </a:rPr>
              <a:t>(loop)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		</a:t>
            </a:r>
            <a:r>
              <a:rPr lang="pt-BR" sz="900">
                <a:solidFill>
                  <a:schemeClr val="dk1"/>
                </a:solidFill>
              </a:rPr>
              <a:t>ros::spinOnce(); </a:t>
            </a:r>
            <a:r>
              <a:rPr lang="pt-BR" sz="900">
                <a:solidFill>
                  <a:srgbClr val="888888"/>
                </a:solidFill>
              </a:rPr>
              <a:t>	// faz os callbacks</a:t>
            </a:r>
            <a:endParaRPr sz="9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	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0763d453_0_0"/>
          <p:cNvSpPr txBox="1"/>
          <p:nvPr/>
        </p:nvSpPr>
        <p:spPr>
          <a:xfrm>
            <a:off x="-347" y="780125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2700">
                <a:solidFill>
                  <a:srgbClr val="4A86E8"/>
                </a:solidFill>
              </a:rPr>
              <a:t>Cinemática (inversa)</a:t>
            </a:r>
            <a:endParaRPr b="1" sz="2700">
              <a:solidFill>
                <a:srgbClr val="4A86E8"/>
              </a:solidFill>
            </a:endParaRPr>
          </a:p>
        </p:txBody>
      </p:sp>
      <p:sp>
        <p:nvSpPr>
          <p:cNvPr id="115" name="Google Shape;115;g1280763d453_0_0"/>
          <p:cNvSpPr txBox="1"/>
          <p:nvPr/>
        </p:nvSpPr>
        <p:spPr>
          <a:xfrm>
            <a:off x="457200" y="6063840"/>
            <a:ext cx="1437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b="1" i="0" lang="pt-BR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1280763d453_0_0"/>
          <p:cNvSpPr txBox="1"/>
          <p:nvPr/>
        </p:nvSpPr>
        <p:spPr>
          <a:xfrm>
            <a:off x="457200" y="1267625"/>
            <a:ext cx="798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vx = velocidade linear do carro [cm/s]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w = velocidade angular do carro [rad/s]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 = raio da roda [cm]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L = Comprimento do eixo das  rodas“length L of wheel axis” [cm]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7" name="Google Shape;117;g1280763d45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487" y="2535625"/>
            <a:ext cx="5649025" cy="16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280763d45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875" y="4244224"/>
            <a:ext cx="2879550" cy="18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