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A96DB8-8529-48E4-A52E-7C9D7F37F65D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C86F05-19B3-4849-A06E-CDC68739C3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17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6DB8-8529-48E4-A52E-7C9D7F37F65D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6F05-19B3-4849-A06E-CDC68739C3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96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A96DB8-8529-48E4-A52E-7C9D7F37F65D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C86F05-19B3-4849-A06E-CDC68739C3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3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6DB8-8529-48E4-A52E-7C9D7F37F65D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2C86F05-19B3-4849-A06E-CDC68739C3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26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A96DB8-8529-48E4-A52E-7C9D7F37F65D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C86F05-19B3-4849-A06E-CDC68739C3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41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6DB8-8529-48E4-A52E-7C9D7F37F65D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6F05-19B3-4849-A06E-CDC68739C3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91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6DB8-8529-48E4-A52E-7C9D7F37F65D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6F05-19B3-4849-A06E-CDC68739C3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929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6DB8-8529-48E4-A52E-7C9D7F37F65D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6F05-19B3-4849-A06E-CDC68739C3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61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6DB8-8529-48E4-A52E-7C9D7F37F65D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6F05-19B3-4849-A06E-CDC68739C3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15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A96DB8-8529-48E4-A52E-7C9D7F37F65D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C86F05-19B3-4849-A06E-CDC68739C3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10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6DB8-8529-48E4-A52E-7C9D7F37F65D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6F05-19B3-4849-A06E-CDC68739C3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095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FA96DB8-8529-48E4-A52E-7C9D7F37F65D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2C86F05-19B3-4849-A06E-CDC68739C3ED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093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2A01F-1D1E-F41E-B0F2-025428CDC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Classificação de infecções através de radiografias do tórax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25A2453-BBF6-6561-D230-231087B8EA1F}"/>
              </a:ext>
            </a:extLst>
          </p:cNvPr>
          <p:cNvSpPr txBox="1">
            <a:spLocks/>
          </p:cNvSpPr>
          <p:nvPr/>
        </p:nvSpPr>
        <p:spPr>
          <a:xfrm>
            <a:off x="581190" y="3163053"/>
            <a:ext cx="10993549" cy="14750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Tx/>
              <a:buChar char="-"/>
            </a:pPr>
            <a:r>
              <a:rPr lang="pt-BR" sz="1800" dirty="0">
                <a:solidFill>
                  <a:schemeClr val="bg1"/>
                </a:solidFill>
              </a:rPr>
              <a:t>Gustavo Furini</a:t>
            </a:r>
          </a:p>
          <a:p>
            <a:pPr marL="285750" indent="-285750">
              <a:buFontTx/>
              <a:buChar char="-"/>
            </a:pPr>
            <a:r>
              <a:rPr lang="pt-BR" sz="1800" dirty="0">
                <a:solidFill>
                  <a:schemeClr val="bg1"/>
                </a:solidFill>
              </a:rPr>
              <a:t>Juliano Proença</a:t>
            </a:r>
          </a:p>
          <a:p>
            <a:pPr marL="285750" indent="-285750">
              <a:buFontTx/>
              <a:buChar char="-"/>
            </a:pPr>
            <a:r>
              <a:rPr lang="pt-BR" sz="1800" dirty="0">
                <a:solidFill>
                  <a:schemeClr val="bg1"/>
                </a:solidFill>
              </a:rPr>
              <a:t>Leonardo </a:t>
            </a:r>
            <a:r>
              <a:rPr lang="pt-BR" sz="1800" dirty="0" err="1">
                <a:solidFill>
                  <a:schemeClr val="bg1"/>
                </a:solidFill>
              </a:rPr>
              <a:t>nervino</a:t>
            </a:r>
            <a:endParaRPr lang="pt-BR" sz="18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1800" dirty="0">
                <a:solidFill>
                  <a:schemeClr val="bg1"/>
                </a:solidFill>
              </a:rPr>
              <a:t>Lucca </a:t>
            </a:r>
            <a:r>
              <a:rPr lang="pt-BR" sz="1800" dirty="0" err="1">
                <a:solidFill>
                  <a:schemeClr val="bg1"/>
                </a:solidFill>
              </a:rPr>
              <a:t>libanori</a:t>
            </a:r>
            <a:endParaRPr lang="pt-BR" sz="18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1800" dirty="0">
                <a:solidFill>
                  <a:schemeClr val="bg1"/>
                </a:solidFill>
              </a:rPr>
              <a:t>Renan </a:t>
            </a:r>
            <a:r>
              <a:rPr lang="pt-BR" sz="1800" dirty="0" err="1">
                <a:solidFill>
                  <a:schemeClr val="bg1"/>
                </a:solidFill>
              </a:rPr>
              <a:t>belem</a:t>
            </a:r>
            <a:endParaRPr lang="pt-BR" sz="18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1800" dirty="0">
                <a:solidFill>
                  <a:schemeClr val="bg1"/>
                </a:solidFill>
              </a:rPr>
              <a:t>Vitoria </a:t>
            </a:r>
            <a:r>
              <a:rPr lang="pt-BR" sz="1800" dirty="0" err="1">
                <a:solidFill>
                  <a:schemeClr val="bg1"/>
                </a:solidFill>
              </a:rPr>
              <a:t>izabel</a:t>
            </a:r>
            <a:endParaRPr lang="pt-B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81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19D57-81B4-80FB-7683-65BA088A2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70699-291D-A50E-C2C5-32A3AF44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678531-B0A7-44AB-867F-AD964F158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Os três modelos foram promissores;</a:t>
            </a:r>
          </a:p>
          <a:p>
            <a:r>
              <a:rPr lang="pt-BR" sz="2000" dirty="0"/>
              <a:t>O mesmo modelo com e sem Data </a:t>
            </a:r>
            <a:r>
              <a:rPr lang="pt-BR" sz="2000" dirty="0" err="1"/>
              <a:t>Augmentation</a:t>
            </a:r>
            <a:r>
              <a:rPr lang="pt-BR" sz="2000" dirty="0"/>
              <a:t> tiveram desempenho parecidos, o que pode ser que as técnicas de aumento de dados não foram desafiadoras ou a quantidade de imagens aumentadas não foram o suficiente</a:t>
            </a:r>
          </a:p>
          <a:p>
            <a:r>
              <a:rPr lang="pt-BR" sz="2000" dirty="0"/>
              <a:t>O modelo com transferência de aprendizado teve a melhor acurácia, o que mostra que foi bom o desempenho ao ser </a:t>
            </a:r>
            <a:r>
              <a:rPr lang="pt-BR" sz="2000" dirty="0" err="1"/>
              <a:t>pré</a:t>
            </a:r>
            <a:r>
              <a:rPr lang="pt-BR" sz="2000" dirty="0"/>
              <a:t>-treinado em imagens genéricas.</a:t>
            </a:r>
          </a:p>
        </p:txBody>
      </p:sp>
    </p:spTree>
    <p:extLst>
      <p:ext uri="{BB962C8B-B14F-4D97-AF65-F5344CB8AC3E}">
        <p14:creationId xmlns:p14="http://schemas.microsoft.com/office/powerpoint/2010/main" val="3665172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A81853-BCE1-4B7C-922E-A502B7B5F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53F3F5-328C-4AC3-B3C4-6A9D4C3D3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8C0B53-F62B-4C6C-948D-0F3A70C42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44729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ECACBD-42EC-44A4-B0DE-2DEDB73E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BB5757-5277-4AC5-8E2C-46B13387B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E5359B-AE2C-9EBB-0F6B-934361E4C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4" y="4875361"/>
            <a:ext cx="7498617" cy="1477571"/>
          </a:xfrm>
        </p:spPr>
        <p:txBody>
          <a:bodyPr anchor="ctr">
            <a:normAutofit/>
          </a:bodyPr>
          <a:lstStyle/>
          <a:p>
            <a:r>
              <a:rPr lang="pt-BR" sz="4400" dirty="0">
                <a:solidFill>
                  <a:srgbClr val="FFFFFF"/>
                </a:solidFill>
              </a:rPr>
              <a:t>Obrigado.</a:t>
            </a:r>
          </a:p>
        </p:txBody>
      </p:sp>
    </p:spTree>
    <p:extLst>
      <p:ext uri="{BB962C8B-B14F-4D97-AF65-F5344CB8AC3E}">
        <p14:creationId xmlns:p14="http://schemas.microsoft.com/office/powerpoint/2010/main" val="1856588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B3142-024F-98EE-502D-6EAB7F4C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Intodrução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FB6641-D50C-5C82-8019-ABA71CCF8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Na pandemia as radiografias do tórax foram crucias para o tratamento e a contenção;</a:t>
            </a:r>
          </a:p>
          <a:p>
            <a:r>
              <a:rPr lang="pt-BR" sz="2000" dirty="0"/>
              <a:t>Ajudam no diagnóstico de infecções mas análise é manual e requer tempo;</a:t>
            </a:r>
          </a:p>
          <a:p>
            <a:r>
              <a:rPr lang="pt-BR" sz="2000" dirty="0"/>
              <a:t>Objetivo: Testar diversas técnicas de Visão Computacional para auxiliar na detecção </a:t>
            </a:r>
            <a:r>
              <a:rPr lang="pt-BR" sz="2000"/>
              <a:t>de infecções.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418956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79A26B8-6C4E-452B-ADD3-ED324A7AB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4167E1-E2B0-4192-8DA2-6967DDFF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132CFB-8577-E373-632A-E23ACE5E2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21" y="960723"/>
            <a:ext cx="4968489" cy="1013800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Protocolo experimental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3E4FEE-2E6A-44AB-B6BA-C1AD0CD6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17EB59-13B3-43DA-9B91-A7CC174A6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BF6CC9-7552-7454-1036-C4A00FEA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387" y="2254102"/>
            <a:ext cx="4947221" cy="365034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A base de dados utilizada contém 21.165 imagens totais, classificadas em quatro categorias: 3.616 imagens de COVID-19, 1.345 de infecções não relacionadas à COVID-19 (como pneumonia viral ou bacteriana), 10.192 normais e 6.012 com opacidade pulmonar (Lung </a:t>
            </a:r>
            <a:r>
              <a:rPr lang="pt-BR" dirty="0" err="1">
                <a:solidFill>
                  <a:srgbClr val="FFFFFF"/>
                </a:solidFill>
              </a:rPr>
              <a:t>Opacity</a:t>
            </a:r>
            <a:r>
              <a:rPr lang="pt-BR" dirty="0">
                <a:solidFill>
                  <a:srgbClr val="FFFFFF"/>
                </a:solidFill>
              </a:rPr>
              <a:t>). </a:t>
            </a:r>
          </a:p>
          <a:p>
            <a:r>
              <a:rPr lang="pt-BR" dirty="0">
                <a:solidFill>
                  <a:srgbClr val="FFFFFF"/>
                </a:solidFill>
              </a:rPr>
              <a:t>Foi disponibilizada pela Universidade do Catar</a:t>
            </a:r>
          </a:p>
          <a:p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4" name="Imagem 3" descr="Imagem em preto e branco de rosto de pessoa&#10;&#10;Descrição gerada automaticamente com confiança média">
            <a:extLst>
              <a:ext uri="{FF2B5EF4-FFF2-40B4-BE49-F238E27FC236}">
                <a16:creationId xmlns:a16="http://schemas.microsoft.com/office/drawing/2014/main" id="{725FF53D-BB0F-0A93-94E7-F0A3F4200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1493" y="960723"/>
            <a:ext cx="4945656" cy="494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9929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BB150-0E8E-C0E6-9C4C-4DE47C4FE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B5C06-1ADC-F88C-ED12-783BEF47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A0807C-EC32-0001-EC0C-28AB69D19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Criamos as pastas de treino e teste;</a:t>
            </a:r>
          </a:p>
          <a:p>
            <a:r>
              <a:rPr lang="pt-BR" sz="2000" dirty="0"/>
              <a:t>Dividimos as imagens utilizando o </a:t>
            </a:r>
            <a:r>
              <a:rPr lang="pt-BR" sz="2000" dirty="0" err="1"/>
              <a:t>train_test_split</a:t>
            </a:r>
            <a:r>
              <a:rPr lang="pt-BR" sz="2000" dirty="0"/>
              <a:t>;</a:t>
            </a:r>
          </a:p>
          <a:p>
            <a:r>
              <a:rPr lang="pt-BR" sz="2000" dirty="0"/>
              <a:t>70% para treino e 30% para teste;</a:t>
            </a:r>
          </a:p>
          <a:p>
            <a:r>
              <a:rPr lang="pt-BR" sz="2000" dirty="0"/>
              <a:t>Redimensionamos para com o </a:t>
            </a:r>
            <a:r>
              <a:rPr lang="pt-BR" sz="2000" dirty="0" err="1"/>
              <a:t>input_shape</a:t>
            </a:r>
            <a:r>
              <a:rPr lang="pt-BR" sz="2000" dirty="0"/>
              <a:t> = (128,128,3)</a:t>
            </a:r>
          </a:p>
          <a:p>
            <a:r>
              <a:rPr lang="pt-BR" sz="2000" dirty="0"/>
              <a:t>Movemos as imagens para as respectivas pastas;</a:t>
            </a:r>
          </a:p>
          <a:p>
            <a:r>
              <a:rPr lang="pt-BR" sz="2000" dirty="0"/>
              <a:t>Realizamos os três experimentos.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89465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D34494-0A05-7CDD-FCC9-F1AC93861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79A26B8-6C4E-452B-ADD3-ED324A7AB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4167E1-E2B0-4192-8DA2-6967DDFF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783E1-30FA-3353-0BB3-DD095912A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21" y="960723"/>
            <a:ext cx="4968489" cy="101380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Experimento 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3E4FEE-2E6A-44AB-B6BA-C1AD0CD6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17EB59-13B3-43DA-9B91-A7CC174A6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725136-69DA-9818-ABAF-134E5B8F6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387" y="2254102"/>
            <a:ext cx="4947221" cy="365034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Abordagem com os dados como eles estão;</a:t>
            </a:r>
          </a:p>
          <a:p>
            <a:r>
              <a:rPr lang="pt-BR" dirty="0">
                <a:solidFill>
                  <a:srgbClr val="FFFFFF"/>
                </a:solidFill>
              </a:rPr>
              <a:t>Não utilizamos nenhuma técnica adicional como Data </a:t>
            </a:r>
            <a:r>
              <a:rPr lang="pt-BR" dirty="0" err="1">
                <a:solidFill>
                  <a:srgbClr val="FFFFFF"/>
                </a:solidFill>
              </a:rPr>
              <a:t>Augmentation</a:t>
            </a:r>
            <a:r>
              <a:rPr lang="pt-BR" dirty="0">
                <a:solidFill>
                  <a:srgbClr val="FFFFFF"/>
                </a:solidFill>
              </a:rPr>
              <a:t> ou </a:t>
            </a:r>
            <a:r>
              <a:rPr lang="pt-BR" dirty="0" err="1">
                <a:solidFill>
                  <a:srgbClr val="FFFFFF"/>
                </a:solidFill>
              </a:rPr>
              <a:t>Transfer</a:t>
            </a:r>
            <a:r>
              <a:rPr lang="pt-BR" dirty="0">
                <a:solidFill>
                  <a:srgbClr val="FFFFFF"/>
                </a:solidFill>
              </a:rPr>
              <a:t> Learning;</a:t>
            </a:r>
          </a:p>
          <a:p>
            <a:r>
              <a:rPr lang="pt-BR" dirty="0">
                <a:solidFill>
                  <a:srgbClr val="FFFFFF"/>
                </a:solidFill>
              </a:rPr>
              <a:t>O modelo apresenta 5 camadas </a:t>
            </a:r>
            <a:r>
              <a:rPr lang="pt-BR" dirty="0" err="1">
                <a:solidFill>
                  <a:srgbClr val="FFFFFF"/>
                </a:solidFill>
              </a:rPr>
              <a:t>convolucionais</a:t>
            </a:r>
            <a:r>
              <a:rPr lang="pt-BR" dirty="0">
                <a:solidFill>
                  <a:srgbClr val="FFFFFF"/>
                </a:solidFill>
              </a:rPr>
              <a:t>;</a:t>
            </a:r>
          </a:p>
          <a:p>
            <a:r>
              <a:rPr lang="pt-BR" dirty="0">
                <a:solidFill>
                  <a:srgbClr val="FFFFFF"/>
                </a:solidFill>
              </a:rPr>
              <a:t>Com um </a:t>
            </a:r>
            <a:r>
              <a:rPr lang="pt-BR" dirty="0" err="1">
                <a:solidFill>
                  <a:srgbClr val="FFFFFF"/>
                </a:solidFill>
              </a:rPr>
              <a:t>DropOut</a:t>
            </a:r>
            <a:r>
              <a:rPr lang="pt-BR" dirty="0">
                <a:solidFill>
                  <a:srgbClr val="FFFFFF"/>
                </a:solidFill>
              </a:rPr>
              <a:t> para evitar o </a:t>
            </a:r>
            <a:r>
              <a:rPr lang="pt-BR" dirty="0" err="1">
                <a:solidFill>
                  <a:srgbClr val="FFFFFF"/>
                </a:solidFill>
              </a:rPr>
              <a:t>overfitting</a:t>
            </a:r>
            <a:r>
              <a:rPr lang="pt-BR" dirty="0">
                <a:solidFill>
                  <a:srgbClr val="FFFFFF"/>
                </a:solidFill>
              </a:rPr>
              <a:t>;</a:t>
            </a:r>
          </a:p>
          <a:p>
            <a:r>
              <a:rPr lang="pt-BR" dirty="0">
                <a:solidFill>
                  <a:srgbClr val="FFFFFF"/>
                </a:solidFill>
              </a:rPr>
              <a:t>Ativações </a:t>
            </a:r>
            <a:r>
              <a:rPr lang="pt-BR" dirty="0" err="1">
                <a:solidFill>
                  <a:srgbClr val="FFFFFF"/>
                </a:solidFill>
              </a:rPr>
              <a:t>relu</a:t>
            </a:r>
            <a:r>
              <a:rPr lang="pt-BR" dirty="0">
                <a:solidFill>
                  <a:srgbClr val="FFFFFF"/>
                </a:solidFill>
              </a:rPr>
              <a:t> para diminuir a </a:t>
            </a:r>
            <a:r>
              <a:rPr lang="pt-BR" dirty="0" err="1">
                <a:solidFill>
                  <a:srgbClr val="FFFFFF"/>
                </a:solidFill>
              </a:rPr>
              <a:t>esparsidade</a:t>
            </a:r>
            <a:r>
              <a:rPr lang="pt-BR" dirty="0">
                <a:solidFill>
                  <a:srgbClr val="FFFFFF"/>
                </a:solidFill>
              </a:rPr>
              <a:t>;</a:t>
            </a:r>
          </a:p>
          <a:p>
            <a:r>
              <a:rPr lang="pt-BR" dirty="0">
                <a:solidFill>
                  <a:srgbClr val="FFFFFF"/>
                </a:solidFill>
              </a:rPr>
              <a:t>E a camada final com </a:t>
            </a:r>
            <a:r>
              <a:rPr lang="pt-BR" dirty="0" err="1">
                <a:solidFill>
                  <a:srgbClr val="FFFFFF"/>
                </a:solidFill>
              </a:rPr>
              <a:t>softmax</a:t>
            </a:r>
            <a:r>
              <a:rPr lang="pt-BR" dirty="0">
                <a:solidFill>
                  <a:srgbClr val="FFFFFF"/>
                </a:solidFill>
              </a:rPr>
              <a:t> para prever a as probabilidades das classes.</a:t>
            </a:r>
          </a:p>
          <a:p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FA4B6C-CDF8-D0A2-E8D1-D2C455C3A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883" y="1618454"/>
            <a:ext cx="6051963" cy="379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40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0AC3AF-C1CB-E1F2-1714-B9FB7FA8F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2FFDBF-64A1-08CC-F6E3-7D8B4CA79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AE2FFA-233A-2D0E-BEFA-5A10A6A86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1CD49F-A805-E5CE-361C-2BBB13AF2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21" y="960723"/>
            <a:ext cx="4968489" cy="101380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Experimento </a:t>
            </a:r>
            <a:r>
              <a:rPr lang="pt-BR" dirty="0" err="1">
                <a:solidFill>
                  <a:srgbClr val="FFFFFF"/>
                </a:solidFill>
              </a:rPr>
              <a:t>ii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0E98CA-CFB1-09D5-0F2D-1366311A9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006D7F-ECCE-A69B-F89B-06E72A946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5227E9-629A-149E-BE78-084545B7C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387" y="2254102"/>
            <a:ext cx="4947221" cy="365034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Utilizamos o mesmo modelo do experimento anterior, mas com Data </a:t>
            </a:r>
            <a:r>
              <a:rPr lang="pt-BR" dirty="0" err="1">
                <a:solidFill>
                  <a:srgbClr val="FFFFFF"/>
                </a:solidFill>
              </a:rPr>
              <a:t>Augmentation</a:t>
            </a:r>
            <a:r>
              <a:rPr lang="pt-BR" dirty="0">
                <a:solidFill>
                  <a:srgbClr val="FFFFFF"/>
                </a:solidFill>
              </a:rPr>
              <a:t> na base;</a:t>
            </a:r>
          </a:p>
          <a:p>
            <a:r>
              <a:rPr lang="pt-BR" dirty="0">
                <a:solidFill>
                  <a:srgbClr val="FFFFFF"/>
                </a:solidFill>
              </a:rPr>
              <a:t>Especificamos as classes com menos imagens para o balanceamento</a:t>
            </a:r>
          </a:p>
          <a:p>
            <a:r>
              <a:rPr lang="pt-BR" dirty="0">
                <a:solidFill>
                  <a:srgbClr val="FFFFFF"/>
                </a:solidFill>
              </a:rPr>
              <a:t>Aumentamos 1000 imagens para cada uma dessas classes</a:t>
            </a:r>
          </a:p>
          <a:p>
            <a:r>
              <a:rPr lang="pt-BR" dirty="0">
                <a:solidFill>
                  <a:srgbClr val="FFFFFF"/>
                </a:solidFill>
              </a:rPr>
              <a:t>Criamos uma variável com contador para quando atingisse o limite parava o loop</a:t>
            </a:r>
          </a:p>
          <a:p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F6FCD45-6D4D-32EE-EE5D-C525E9192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658" y="614407"/>
            <a:ext cx="6054497" cy="136011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AEFBF3F-62A5-2840-5101-0324DF733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658" y="2254102"/>
            <a:ext cx="5938461" cy="448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81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708B4D-3D00-3EB2-F496-80B505EA3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9FB473-8C47-5DD4-764F-52BD7408A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1493CA-F59F-561C-2D4D-244A32D4D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50B5D3-01BC-E545-4543-64A6DD225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21" y="960723"/>
            <a:ext cx="4968489" cy="101380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Experimento </a:t>
            </a:r>
            <a:r>
              <a:rPr lang="pt-BR" dirty="0" err="1">
                <a:solidFill>
                  <a:srgbClr val="FFFFFF"/>
                </a:solidFill>
              </a:rPr>
              <a:t>iii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1D88C4-26F6-F2F5-F8D8-BDE1C7295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819D37-2939-E077-DCCA-2767FAEE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E8258F-E0DA-98C3-2468-5C4D72C4C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387" y="2254102"/>
            <a:ext cx="4947221" cy="365034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Utilizamos a VGG16 já </a:t>
            </a:r>
            <a:r>
              <a:rPr lang="pt-BR" dirty="0" err="1">
                <a:solidFill>
                  <a:srgbClr val="FFFFFF"/>
                </a:solidFill>
              </a:rPr>
              <a:t>pré</a:t>
            </a:r>
            <a:r>
              <a:rPr lang="pt-BR" dirty="0">
                <a:solidFill>
                  <a:srgbClr val="FFFFFF"/>
                </a:solidFill>
              </a:rPr>
              <a:t>-treinada com imagens do </a:t>
            </a:r>
            <a:r>
              <a:rPr lang="pt-BR" dirty="0" err="1">
                <a:solidFill>
                  <a:srgbClr val="FFFFFF"/>
                </a:solidFill>
              </a:rPr>
              <a:t>ImageNet</a:t>
            </a:r>
            <a:r>
              <a:rPr lang="pt-BR" dirty="0">
                <a:solidFill>
                  <a:srgbClr val="FFFFFF"/>
                </a:solidFill>
              </a:rPr>
              <a:t> e aplicamos a </a:t>
            </a:r>
            <a:r>
              <a:rPr lang="pt-BR" dirty="0" err="1">
                <a:solidFill>
                  <a:srgbClr val="FFFFFF"/>
                </a:solidFill>
              </a:rPr>
              <a:t>Transfer</a:t>
            </a:r>
            <a:r>
              <a:rPr lang="pt-BR" dirty="0">
                <a:solidFill>
                  <a:srgbClr val="FFFFFF"/>
                </a:solidFill>
              </a:rPr>
              <a:t> Learning</a:t>
            </a:r>
          </a:p>
          <a:p>
            <a:r>
              <a:rPr lang="pt-BR" dirty="0">
                <a:solidFill>
                  <a:srgbClr val="FFFFFF"/>
                </a:solidFill>
              </a:rPr>
              <a:t>Carregamos o modelo com os pesos do </a:t>
            </a:r>
            <a:r>
              <a:rPr lang="pt-BR" dirty="0" err="1">
                <a:solidFill>
                  <a:srgbClr val="FFFFFF"/>
                </a:solidFill>
              </a:rPr>
              <a:t>ImageNet</a:t>
            </a:r>
            <a:r>
              <a:rPr lang="pt-BR" dirty="0">
                <a:solidFill>
                  <a:srgbClr val="FFFFFF"/>
                </a:solidFill>
              </a:rPr>
              <a:t> sem as camadas de classificação superiores. </a:t>
            </a:r>
          </a:p>
          <a:p>
            <a:r>
              <a:rPr lang="pt-BR" dirty="0">
                <a:solidFill>
                  <a:srgbClr val="FFFFFF"/>
                </a:solidFill>
              </a:rPr>
              <a:t>Congelamos as camadas, preservando os pesos </a:t>
            </a:r>
            <a:r>
              <a:rPr lang="pt-BR" dirty="0" err="1">
                <a:solidFill>
                  <a:srgbClr val="FFFFFF"/>
                </a:solidFill>
              </a:rPr>
              <a:t>pré</a:t>
            </a:r>
            <a:r>
              <a:rPr lang="pt-BR" dirty="0">
                <a:solidFill>
                  <a:srgbClr val="FFFFFF"/>
                </a:solidFill>
              </a:rPr>
              <a:t>-treinados.</a:t>
            </a:r>
          </a:p>
          <a:p>
            <a:pPr marL="0" indent="0">
              <a:buNone/>
            </a:pPr>
            <a:endParaRPr lang="pt-BR" dirty="0">
              <a:solidFill>
                <a:srgbClr val="FFFFFF"/>
              </a:solidFill>
            </a:endParaRPr>
          </a:p>
          <a:p>
            <a:endParaRPr lang="pt-BR" dirty="0">
              <a:solidFill>
                <a:srgbClr val="FFFFFF"/>
              </a:solidFill>
            </a:endParaRPr>
          </a:p>
          <a:p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35C989-61D6-8625-93D2-B5177FC3D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658" y="2351859"/>
            <a:ext cx="5925308" cy="213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5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8217D-5AA3-FBA7-7163-2EF416AE4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60E6E-C0BE-467A-0285-B80A50CA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11B556-AD14-0A0A-3B49-D706A795D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708" y="341864"/>
            <a:ext cx="11029615" cy="3678303"/>
          </a:xfrm>
        </p:spPr>
        <p:txBody>
          <a:bodyPr/>
          <a:lstStyle/>
          <a:p>
            <a:r>
              <a:rPr lang="pt-BR" dirty="0"/>
              <a:t>Comparação do treino entre o Experimento I (sem Data </a:t>
            </a:r>
            <a:r>
              <a:rPr lang="pt-BR" dirty="0" err="1"/>
              <a:t>Augmentation</a:t>
            </a:r>
            <a:r>
              <a:rPr lang="pt-BR" dirty="0"/>
              <a:t>) e Experimento II (com Data </a:t>
            </a:r>
            <a:r>
              <a:rPr lang="pt-BR" dirty="0" err="1"/>
              <a:t>Augmentation</a:t>
            </a:r>
            <a:r>
              <a:rPr lang="pt-BR" dirty="0"/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5C64F7-23E1-6EF6-E41D-6763EF0DF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09" y="2453559"/>
            <a:ext cx="5337826" cy="419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0F69D7F-8B6D-740F-D004-FED23DF25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893" y="2453559"/>
            <a:ext cx="5337826" cy="419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62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292F4-9331-55F0-30FE-967A3E375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88F6B-C278-16B6-1421-9463ED61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2A10A4DF-CC86-7842-D88E-7603659CF4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55893"/>
              </p:ext>
            </p:extLst>
          </p:nvPr>
        </p:nvGraphicFramePr>
        <p:xfrm>
          <a:off x="1740310" y="2844636"/>
          <a:ext cx="9006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270">
                  <a:extLst>
                    <a:ext uri="{9D8B030D-6E8A-4147-A177-3AD203B41FA5}">
                      <a16:colId xmlns:a16="http://schemas.microsoft.com/office/drawing/2014/main" val="3761803400"/>
                    </a:ext>
                  </a:extLst>
                </a:gridCol>
                <a:gridCol w="1801270">
                  <a:extLst>
                    <a:ext uri="{9D8B030D-6E8A-4147-A177-3AD203B41FA5}">
                      <a16:colId xmlns:a16="http://schemas.microsoft.com/office/drawing/2014/main" val="2398839702"/>
                    </a:ext>
                  </a:extLst>
                </a:gridCol>
                <a:gridCol w="1801270">
                  <a:extLst>
                    <a:ext uri="{9D8B030D-6E8A-4147-A177-3AD203B41FA5}">
                      <a16:colId xmlns:a16="http://schemas.microsoft.com/office/drawing/2014/main" val="2885602881"/>
                    </a:ext>
                  </a:extLst>
                </a:gridCol>
                <a:gridCol w="1801270">
                  <a:extLst>
                    <a:ext uri="{9D8B030D-6E8A-4147-A177-3AD203B41FA5}">
                      <a16:colId xmlns:a16="http://schemas.microsoft.com/office/drawing/2014/main" val="1349566114"/>
                    </a:ext>
                  </a:extLst>
                </a:gridCol>
                <a:gridCol w="1801270">
                  <a:extLst>
                    <a:ext uri="{9D8B030D-6E8A-4147-A177-3AD203B41FA5}">
                      <a16:colId xmlns:a16="http://schemas.microsoft.com/office/drawing/2014/main" val="3563613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Modelos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Acurácia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Precisão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931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Experimento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7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Experimento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991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Experimento 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75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5774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211</TotalTime>
  <Words>444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Gill Sans MT</vt:lpstr>
      <vt:lpstr>Wingdings 2</vt:lpstr>
      <vt:lpstr>Dividendo</vt:lpstr>
      <vt:lpstr>Classificação de infecções através de radiografias do tórax</vt:lpstr>
      <vt:lpstr>Intodrução</vt:lpstr>
      <vt:lpstr>Protocolo experimental</vt:lpstr>
      <vt:lpstr>Metodologia</vt:lpstr>
      <vt:lpstr>Experimento i</vt:lpstr>
      <vt:lpstr>Experimento ii</vt:lpstr>
      <vt:lpstr>Experimento iii</vt:lpstr>
      <vt:lpstr>Resultados</vt:lpstr>
      <vt:lpstr>Resultados</vt:lpstr>
      <vt:lpstr>Conclusão</vt:lpstr>
      <vt:lpstr>Obrigado.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Gustavo Furini</dc:creator>
  <cp:lastModifiedBy>Gustavo Furini</cp:lastModifiedBy>
  <cp:revision>12</cp:revision>
  <dcterms:created xsi:type="dcterms:W3CDTF">2024-11-02T13:57:00Z</dcterms:created>
  <dcterms:modified xsi:type="dcterms:W3CDTF">2024-11-04T22:22:32Z</dcterms:modified>
</cp:coreProperties>
</file>