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4"/>
  </p:notesMasterIdLst>
  <p:sldIdLst>
    <p:sldId id="256"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86"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Lst>
  <p:sldSz cx="9144000" cy="6858000" type="screen4x3"/>
  <p:notesSz cx="7099300"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5pPr>
    <a:lvl6pPr marL="2286000" algn="l" defTabSz="914400" rtl="0" eaLnBrk="1" latinLnBrk="0" hangingPunct="1">
      <a:defRPr kern="1200">
        <a:solidFill>
          <a:schemeClr val="bg1"/>
        </a:solidFill>
        <a:latin typeface="Arial" panose="020B0604020202020204" pitchFamily="34" charset="0"/>
        <a:ea typeface="Droid Sans Fallback"/>
        <a:cs typeface="Droid Sans Fallback"/>
      </a:defRPr>
    </a:lvl6pPr>
    <a:lvl7pPr marL="2743200" algn="l" defTabSz="914400" rtl="0" eaLnBrk="1" latinLnBrk="0" hangingPunct="1">
      <a:defRPr kern="1200">
        <a:solidFill>
          <a:schemeClr val="bg1"/>
        </a:solidFill>
        <a:latin typeface="Arial" panose="020B0604020202020204" pitchFamily="34" charset="0"/>
        <a:ea typeface="Droid Sans Fallback"/>
        <a:cs typeface="Droid Sans Fallback"/>
      </a:defRPr>
    </a:lvl7pPr>
    <a:lvl8pPr marL="3200400" algn="l" defTabSz="914400" rtl="0" eaLnBrk="1" latinLnBrk="0" hangingPunct="1">
      <a:defRPr kern="1200">
        <a:solidFill>
          <a:schemeClr val="bg1"/>
        </a:solidFill>
        <a:latin typeface="Arial" panose="020B0604020202020204" pitchFamily="34" charset="0"/>
        <a:ea typeface="Droid Sans Fallback"/>
        <a:cs typeface="Droid Sans Fallback"/>
      </a:defRPr>
    </a:lvl8pPr>
    <a:lvl9pPr marL="3657600" algn="l" defTabSz="914400" rtl="0" eaLnBrk="1" latinLnBrk="0" hangingPunct="1">
      <a:defRPr kern="1200">
        <a:solidFill>
          <a:schemeClr val="bg1"/>
        </a:solidFill>
        <a:latin typeface="Arial" panose="020B0604020202020204" pitchFamily="34" charset="0"/>
        <a:ea typeface="Droid Sans Fallback"/>
        <a:cs typeface="Droid Sans Fallback"/>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9900"/>
    <a:srgbClr val="E49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p:cViewPr varScale="1">
        <p:scale>
          <a:sx n="65" d="100"/>
          <a:sy n="65" d="100"/>
        </p:scale>
        <p:origin x="1560"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0B50203-8614-4A48-8C71-D933A70035CD}"/>
              </a:ext>
            </a:extLst>
          </p:cNvPr>
          <p:cNvSpPr>
            <a:spLocks noChangeArrowheads="1"/>
          </p:cNvSpPr>
          <p:nvPr/>
        </p:nvSpPr>
        <p:spPr bwMode="auto">
          <a:xfrm>
            <a:off x="0" y="0"/>
            <a:ext cx="7099300" cy="102346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3075" name="Text Box 2">
            <a:extLst>
              <a:ext uri="{FF2B5EF4-FFF2-40B4-BE49-F238E27FC236}">
                <a16:creationId xmlns:a16="http://schemas.microsoft.com/office/drawing/2014/main" id="{B82EEF84-E818-4480-8D70-11443A10C1A3}"/>
              </a:ext>
            </a:extLst>
          </p:cNvPr>
          <p:cNvSpPr txBox="1">
            <a:spLocks noChangeArrowheads="1"/>
          </p:cNvSpP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3">
            <a:extLst>
              <a:ext uri="{FF2B5EF4-FFF2-40B4-BE49-F238E27FC236}">
                <a16:creationId xmlns:a16="http://schemas.microsoft.com/office/drawing/2014/main" id="{D712F6AA-24C1-4A82-ADD0-2A90D77B4F0E}"/>
              </a:ext>
            </a:extLst>
          </p:cNvPr>
          <p:cNvSpPr>
            <a:spLocks noGrp="1" noChangeArrowheads="1"/>
          </p:cNvSpPr>
          <p:nvPr>
            <p:ph type="dt"/>
          </p:nvPr>
        </p:nvSpPr>
        <p:spPr bwMode="auto">
          <a:xfrm>
            <a:off x="4021138" y="0"/>
            <a:ext cx="3074987" cy="509588"/>
          </a:xfrm>
          <a:prstGeom prst="rect">
            <a:avLst/>
          </a:prstGeom>
          <a:noFill/>
          <a:ln>
            <a:noFill/>
          </a:ln>
          <a:effectLst/>
        </p:spPr>
        <p:txBody>
          <a:bodyPr vert="horz" wrap="square" lIns="97488" tIns="50694" rIns="97488" bIns="50694" numCol="1" anchor="t"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4128" algn="l"/>
                <a:tab pos="1568257" algn="l"/>
                <a:tab pos="2352385" algn="l"/>
                <a:tab pos="3136514" algn="l"/>
              </a:tabLst>
              <a:defRPr sz="13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pt-BR" altLang="pt-BR"/>
          </a:p>
        </p:txBody>
      </p:sp>
      <p:sp>
        <p:nvSpPr>
          <p:cNvPr id="3077" name="Rectangle 4">
            <a:extLst>
              <a:ext uri="{FF2B5EF4-FFF2-40B4-BE49-F238E27FC236}">
                <a16:creationId xmlns:a16="http://schemas.microsoft.com/office/drawing/2014/main" id="{943CC9EA-5F90-44F9-8994-326232116946}"/>
              </a:ext>
            </a:extLst>
          </p:cNvPr>
          <p:cNvSpPr>
            <a:spLocks noGrp="1" noRot="1" noChangeAspect="1" noChangeArrowheads="1"/>
          </p:cNvSpPr>
          <p:nvPr>
            <p:ph type="sldImg"/>
          </p:nvPr>
        </p:nvSpPr>
        <p:spPr bwMode="auto">
          <a:xfrm>
            <a:off x="992188" y="768350"/>
            <a:ext cx="5113337" cy="383540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421C6BB5-9200-44D8-AF8E-EC216DED586D}"/>
              </a:ext>
            </a:extLst>
          </p:cNvPr>
          <p:cNvSpPr>
            <a:spLocks noGrp="1" noChangeArrowheads="1"/>
          </p:cNvSpPr>
          <p:nvPr>
            <p:ph type="body"/>
          </p:nvPr>
        </p:nvSpPr>
        <p:spPr bwMode="auto">
          <a:xfrm>
            <a:off x="709613" y="4860925"/>
            <a:ext cx="5678487" cy="4603750"/>
          </a:xfrm>
          <a:prstGeom prst="rect">
            <a:avLst/>
          </a:prstGeom>
          <a:noFill/>
          <a:ln>
            <a:noFill/>
          </a:ln>
          <a:effectLst/>
        </p:spPr>
        <p:txBody>
          <a:bodyPr vert="horz" wrap="square" lIns="97488" tIns="50694" rIns="97488" bIns="50694" numCol="1" anchor="t" anchorCtr="0" compatLnSpc="1">
            <a:prstTxWarp prst="textNoShape">
              <a:avLst/>
            </a:prstTxWarp>
          </a:bodyPr>
          <a:lstStyle/>
          <a:p>
            <a:pPr lvl="0"/>
            <a:endParaRPr lang="pt-BR" altLang="pt-BR" noProof="0"/>
          </a:p>
        </p:txBody>
      </p:sp>
      <p:sp>
        <p:nvSpPr>
          <p:cNvPr id="3079" name="Text Box 6">
            <a:extLst>
              <a:ext uri="{FF2B5EF4-FFF2-40B4-BE49-F238E27FC236}">
                <a16:creationId xmlns:a16="http://schemas.microsoft.com/office/drawing/2014/main" id="{09B72E86-6C46-45D3-82EA-D01B5FA73E67}"/>
              </a:ext>
            </a:extLst>
          </p:cNvPr>
          <p:cNvSpPr txBox="1">
            <a:spLocks noChangeArrowheads="1"/>
          </p:cNvSpPr>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4" name="Rectangle 7">
            <a:extLst>
              <a:ext uri="{FF2B5EF4-FFF2-40B4-BE49-F238E27FC236}">
                <a16:creationId xmlns:a16="http://schemas.microsoft.com/office/drawing/2014/main" id="{C72F849C-AB32-4D74-8066-796A45B24D20}"/>
              </a:ext>
            </a:extLst>
          </p:cNvPr>
          <p:cNvSpPr>
            <a:spLocks noGrp="1" noChangeArrowheads="1"/>
          </p:cNvSpPr>
          <p:nvPr>
            <p:ph type="sldNum"/>
          </p:nvPr>
        </p:nvSpPr>
        <p:spPr bwMode="auto">
          <a:xfrm>
            <a:off x="4021138" y="9721850"/>
            <a:ext cx="3074987" cy="509588"/>
          </a:xfrm>
          <a:prstGeom prst="rect">
            <a:avLst/>
          </a:prstGeom>
          <a:noFill/>
          <a:ln>
            <a:noFill/>
          </a:ln>
          <a:effectLst/>
        </p:spPr>
        <p:txBody>
          <a:bodyPr vert="horz" wrap="square" lIns="97488" tIns="50694" rIns="97488" bIns="50694" numCol="1" anchor="b"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2638" algn="l"/>
                <a:tab pos="1566863" algn="l"/>
                <a:tab pos="2351088" algn="l"/>
                <a:tab pos="3135313" algn="l"/>
              </a:tabLst>
              <a:defRPr sz="1300">
                <a:solidFill>
                  <a:srgbClr val="000000"/>
                </a:solidFill>
                <a:latin typeface="Times New Roman" panose="02020603050405020304" pitchFamily="18" charset="0"/>
                <a:cs typeface="DejaVu Sans" pitchFamily="34" charset="0"/>
              </a:defRPr>
            </a:lvl1pPr>
          </a:lstStyle>
          <a:p>
            <a:pPr>
              <a:defRPr/>
            </a:pPr>
            <a:fld id="{8E62863B-9C13-47D6-BA1C-81D2B1B8B720}"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E9C5F21-22EC-4D70-8444-CF115F5A3B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EB6C516-3046-405B-9D51-1BD168F2216D}" type="slidenum">
              <a:rPr lang="pt-BR" altLang="pt-BR" sz="1300" smtClean="0"/>
              <a:pPr>
                <a:spcBef>
                  <a:spcPct val="0"/>
                </a:spcBef>
                <a:buSzPct val="45000"/>
                <a:buFont typeface="Wingdings" panose="05000000000000000000" pitchFamily="2" charset="2"/>
                <a:buNone/>
              </a:pPr>
              <a:t>1</a:t>
            </a:fld>
            <a:endParaRPr lang="pt-BR" altLang="pt-BR" sz="1300"/>
          </a:p>
        </p:txBody>
      </p:sp>
      <p:sp>
        <p:nvSpPr>
          <p:cNvPr id="5123" name="Rectangle 1">
            <a:extLst>
              <a:ext uri="{FF2B5EF4-FFF2-40B4-BE49-F238E27FC236}">
                <a16:creationId xmlns:a16="http://schemas.microsoft.com/office/drawing/2014/main" id="{E41BCC0B-CF18-4252-8210-9A56592C3D31}"/>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4C0B56C9-A0BE-46E5-9E9F-83344817C966}"/>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10</a:t>
            </a:fld>
            <a:endParaRPr lang="pt-BR" altLang="pt-BR">
              <a:latin typeface="Arial" panose="020B0604020202020204" pitchFamily="34" charset="0"/>
            </a:endParaRPr>
          </a:p>
        </p:txBody>
      </p:sp>
    </p:spTree>
    <p:extLst>
      <p:ext uri="{BB962C8B-B14F-4D97-AF65-F5344CB8AC3E}">
        <p14:creationId xmlns:p14="http://schemas.microsoft.com/office/powerpoint/2010/main" val="3500113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11</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11</a:t>
            </a:fld>
            <a:endParaRPr lang="pt-BR" altLang="pt-BR">
              <a:latin typeface="Arial" panose="020B0604020202020204" pitchFamily="34" charset="0"/>
            </a:endParaRPr>
          </a:p>
        </p:txBody>
      </p:sp>
    </p:spTree>
    <p:extLst>
      <p:ext uri="{BB962C8B-B14F-4D97-AF65-F5344CB8AC3E}">
        <p14:creationId xmlns:p14="http://schemas.microsoft.com/office/powerpoint/2010/main" val="74237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12</a:t>
            </a:fld>
            <a:endParaRPr lang="pt-BR" altLang="pt-BR">
              <a:latin typeface="Arial" panose="020B0604020202020204" pitchFamily="34" charset="0"/>
            </a:endParaRPr>
          </a:p>
        </p:txBody>
      </p:sp>
    </p:spTree>
    <p:extLst>
      <p:ext uri="{BB962C8B-B14F-4D97-AF65-F5344CB8AC3E}">
        <p14:creationId xmlns:p14="http://schemas.microsoft.com/office/powerpoint/2010/main" val="294297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13</a:t>
            </a:fld>
            <a:endParaRPr lang="pt-BR" altLang="pt-BR">
              <a:latin typeface="Arial" panose="020B0604020202020204" pitchFamily="34" charset="0"/>
            </a:endParaRPr>
          </a:p>
        </p:txBody>
      </p:sp>
    </p:spTree>
    <p:extLst>
      <p:ext uri="{BB962C8B-B14F-4D97-AF65-F5344CB8AC3E}">
        <p14:creationId xmlns:p14="http://schemas.microsoft.com/office/powerpoint/2010/main" val="72741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14</a:t>
            </a:fld>
            <a:endParaRPr lang="pt-BR" altLang="pt-BR">
              <a:latin typeface="Arial" panose="020B0604020202020204" pitchFamily="34" charset="0"/>
            </a:endParaRPr>
          </a:p>
        </p:txBody>
      </p:sp>
    </p:spTree>
    <p:extLst>
      <p:ext uri="{BB962C8B-B14F-4D97-AF65-F5344CB8AC3E}">
        <p14:creationId xmlns:p14="http://schemas.microsoft.com/office/powerpoint/2010/main" val="145567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15</a:t>
            </a:fld>
            <a:endParaRPr lang="pt-BR" altLang="pt-BR">
              <a:latin typeface="Arial" panose="020B0604020202020204" pitchFamily="34" charset="0"/>
            </a:endParaRPr>
          </a:p>
        </p:txBody>
      </p:sp>
    </p:spTree>
    <p:extLst>
      <p:ext uri="{BB962C8B-B14F-4D97-AF65-F5344CB8AC3E}">
        <p14:creationId xmlns:p14="http://schemas.microsoft.com/office/powerpoint/2010/main" val="301248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16</a:t>
            </a:fld>
            <a:endParaRPr lang="pt-BR" altLang="pt-BR">
              <a:latin typeface="Arial" panose="020B0604020202020204" pitchFamily="34" charset="0"/>
            </a:endParaRPr>
          </a:p>
        </p:txBody>
      </p:sp>
    </p:spTree>
    <p:extLst>
      <p:ext uri="{BB962C8B-B14F-4D97-AF65-F5344CB8AC3E}">
        <p14:creationId xmlns:p14="http://schemas.microsoft.com/office/powerpoint/2010/main" val="222413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17</a:t>
            </a:fld>
            <a:endParaRPr lang="pt-BR" altLang="pt-BR">
              <a:latin typeface="Arial" panose="020B0604020202020204" pitchFamily="34" charset="0"/>
            </a:endParaRPr>
          </a:p>
        </p:txBody>
      </p:sp>
    </p:spTree>
    <p:extLst>
      <p:ext uri="{BB962C8B-B14F-4D97-AF65-F5344CB8AC3E}">
        <p14:creationId xmlns:p14="http://schemas.microsoft.com/office/powerpoint/2010/main" val="3979793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18</a:t>
            </a:fld>
            <a:endParaRPr lang="pt-BR" altLang="pt-BR">
              <a:latin typeface="Arial" panose="020B0604020202020204" pitchFamily="34" charset="0"/>
            </a:endParaRPr>
          </a:p>
        </p:txBody>
      </p:sp>
    </p:spTree>
    <p:extLst>
      <p:ext uri="{BB962C8B-B14F-4D97-AF65-F5344CB8AC3E}">
        <p14:creationId xmlns:p14="http://schemas.microsoft.com/office/powerpoint/2010/main" val="2768589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19</a:t>
            </a:fld>
            <a:endParaRPr lang="pt-BR" altLang="pt-BR">
              <a:latin typeface="Arial" panose="020B0604020202020204" pitchFamily="34" charset="0"/>
            </a:endParaRPr>
          </a:p>
        </p:txBody>
      </p:sp>
    </p:spTree>
    <p:extLst>
      <p:ext uri="{BB962C8B-B14F-4D97-AF65-F5344CB8AC3E}">
        <p14:creationId xmlns:p14="http://schemas.microsoft.com/office/powerpoint/2010/main" val="164188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a:t>
            </a:fld>
            <a:endParaRPr lang="pt-BR" altLang="pt-BR">
              <a:latin typeface="Arial" panose="020B0604020202020204" pitchFamily="34" charset="0"/>
            </a:endParaRPr>
          </a:p>
        </p:txBody>
      </p:sp>
    </p:spTree>
    <p:extLst>
      <p:ext uri="{BB962C8B-B14F-4D97-AF65-F5344CB8AC3E}">
        <p14:creationId xmlns:p14="http://schemas.microsoft.com/office/powerpoint/2010/main" val="3126829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20</a:t>
            </a:fld>
            <a:endParaRPr lang="pt-BR" altLang="pt-BR">
              <a:latin typeface="Arial" panose="020B0604020202020204" pitchFamily="34" charset="0"/>
            </a:endParaRPr>
          </a:p>
        </p:txBody>
      </p:sp>
    </p:spTree>
    <p:extLst>
      <p:ext uri="{BB962C8B-B14F-4D97-AF65-F5344CB8AC3E}">
        <p14:creationId xmlns:p14="http://schemas.microsoft.com/office/powerpoint/2010/main" val="4097862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21</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21</a:t>
            </a:fld>
            <a:endParaRPr lang="pt-BR" altLang="pt-BR">
              <a:latin typeface="Arial" panose="020B0604020202020204" pitchFamily="34" charset="0"/>
            </a:endParaRPr>
          </a:p>
        </p:txBody>
      </p:sp>
    </p:spTree>
    <p:extLst>
      <p:ext uri="{BB962C8B-B14F-4D97-AF65-F5344CB8AC3E}">
        <p14:creationId xmlns:p14="http://schemas.microsoft.com/office/powerpoint/2010/main" val="332874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22</a:t>
            </a:fld>
            <a:endParaRPr lang="pt-BR" altLang="pt-BR">
              <a:latin typeface="Arial" panose="020B0604020202020204" pitchFamily="34" charset="0"/>
            </a:endParaRPr>
          </a:p>
        </p:txBody>
      </p:sp>
    </p:spTree>
    <p:extLst>
      <p:ext uri="{BB962C8B-B14F-4D97-AF65-F5344CB8AC3E}">
        <p14:creationId xmlns:p14="http://schemas.microsoft.com/office/powerpoint/2010/main" val="2334333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23</a:t>
            </a:fld>
            <a:endParaRPr lang="pt-BR" altLang="pt-BR">
              <a:latin typeface="Arial" panose="020B0604020202020204" pitchFamily="34" charset="0"/>
            </a:endParaRPr>
          </a:p>
        </p:txBody>
      </p:sp>
    </p:spTree>
    <p:extLst>
      <p:ext uri="{BB962C8B-B14F-4D97-AF65-F5344CB8AC3E}">
        <p14:creationId xmlns:p14="http://schemas.microsoft.com/office/powerpoint/2010/main" val="2559352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24</a:t>
            </a:fld>
            <a:endParaRPr lang="pt-BR" altLang="pt-BR">
              <a:latin typeface="Arial" panose="020B0604020202020204" pitchFamily="34" charset="0"/>
            </a:endParaRPr>
          </a:p>
        </p:txBody>
      </p:sp>
    </p:spTree>
    <p:extLst>
      <p:ext uri="{BB962C8B-B14F-4D97-AF65-F5344CB8AC3E}">
        <p14:creationId xmlns:p14="http://schemas.microsoft.com/office/powerpoint/2010/main" val="2109617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25</a:t>
            </a:fld>
            <a:endParaRPr lang="pt-BR" altLang="pt-BR">
              <a:latin typeface="Arial" panose="020B0604020202020204" pitchFamily="34" charset="0"/>
            </a:endParaRPr>
          </a:p>
        </p:txBody>
      </p:sp>
    </p:spTree>
    <p:extLst>
      <p:ext uri="{BB962C8B-B14F-4D97-AF65-F5344CB8AC3E}">
        <p14:creationId xmlns:p14="http://schemas.microsoft.com/office/powerpoint/2010/main" val="1315972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26</a:t>
            </a:fld>
            <a:endParaRPr lang="pt-BR" altLang="pt-BR">
              <a:latin typeface="Arial" panose="020B0604020202020204" pitchFamily="34" charset="0"/>
            </a:endParaRPr>
          </a:p>
        </p:txBody>
      </p:sp>
    </p:spTree>
    <p:extLst>
      <p:ext uri="{BB962C8B-B14F-4D97-AF65-F5344CB8AC3E}">
        <p14:creationId xmlns:p14="http://schemas.microsoft.com/office/powerpoint/2010/main" val="199086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27</a:t>
            </a:fld>
            <a:endParaRPr lang="pt-BR" altLang="pt-BR">
              <a:latin typeface="Arial" panose="020B0604020202020204" pitchFamily="34" charset="0"/>
            </a:endParaRPr>
          </a:p>
        </p:txBody>
      </p:sp>
    </p:spTree>
    <p:extLst>
      <p:ext uri="{BB962C8B-B14F-4D97-AF65-F5344CB8AC3E}">
        <p14:creationId xmlns:p14="http://schemas.microsoft.com/office/powerpoint/2010/main" val="3271655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28</a:t>
            </a:fld>
            <a:endParaRPr lang="pt-BR" altLang="pt-BR">
              <a:latin typeface="Arial" panose="020B0604020202020204" pitchFamily="34" charset="0"/>
            </a:endParaRPr>
          </a:p>
        </p:txBody>
      </p:sp>
    </p:spTree>
    <p:extLst>
      <p:ext uri="{BB962C8B-B14F-4D97-AF65-F5344CB8AC3E}">
        <p14:creationId xmlns:p14="http://schemas.microsoft.com/office/powerpoint/2010/main" val="1783061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29</a:t>
            </a:fld>
            <a:endParaRPr lang="pt-BR" altLang="pt-BR">
              <a:latin typeface="Arial" panose="020B0604020202020204" pitchFamily="34" charset="0"/>
            </a:endParaRPr>
          </a:p>
        </p:txBody>
      </p:sp>
    </p:spTree>
    <p:extLst>
      <p:ext uri="{BB962C8B-B14F-4D97-AF65-F5344CB8AC3E}">
        <p14:creationId xmlns:p14="http://schemas.microsoft.com/office/powerpoint/2010/main" val="45299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a:t>
            </a:fld>
            <a:endParaRPr lang="pt-BR" altLang="pt-BR">
              <a:latin typeface="Arial" panose="020B0604020202020204" pitchFamily="34" charset="0"/>
            </a:endParaRPr>
          </a:p>
        </p:txBody>
      </p:sp>
    </p:spTree>
    <p:extLst>
      <p:ext uri="{BB962C8B-B14F-4D97-AF65-F5344CB8AC3E}">
        <p14:creationId xmlns:p14="http://schemas.microsoft.com/office/powerpoint/2010/main" val="125636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30</a:t>
            </a:fld>
            <a:endParaRPr lang="pt-BR" altLang="pt-BR">
              <a:latin typeface="Arial" panose="020B0604020202020204" pitchFamily="34" charset="0"/>
            </a:endParaRPr>
          </a:p>
        </p:txBody>
      </p:sp>
    </p:spTree>
    <p:extLst>
      <p:ext uri="{BB962C8B-B14F-4D97-AF65-F5344CB8AC3E}">
        <p14:creationId xmlns:p14="http://schemas.microsoft.com/office/powerpoint/2010/main" val="2794873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31</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31</a:t>
            </a:fld>
            <a:endParaRPr lang="pt-BR" altLang="pt-BR">
              <a:latin typeface="Arial" panose="020B0604020202020204" pitchFamily="34" charset="0"/>
            </a:endParaRPr>
          </a:p>
        </p:txBody>
      </p:sp>
    </p:spTree>
    <p:extLst>
      <p:ext uri="{BB962C8B-B14F-4D97-AF65-F5344CB8AC3E}">
        <p14:creationId xmlns:p14="http://schemas.microsoft.com/office/powerpoint/2010/main" val="23177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4</a:t>
            </a:fld>
            <a:endParaRPr lang="pt-BR" altLang="pt-BR">
              <a:latin typeface="Arial" panose="020B0604020202020204" pitchFamily="34" charset="0"/>
            </a:endParaRPr>
          </a:p>
        </p:txBody>
      </p:sp>
    </p:spTree>
    <p:extLst>
      <p:ext uri="{BB962C8B-B14F-4D97-AF65-F5344CB8AC3E}">
        <p14:creationId xmlns:p14="http://schemas.microsoft.com/office/powerpoint/2010/main" val="119379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5</a:t>
            </a:fld>
            <a:endParaRPr lang="pt-BR" altLang="pt-BR">
              <a:latin typeface="Arial" panose="020B0604020202020204" pitchFamily="34" charset="0"/>
            </a:endParaRPr>
          </a:p>
        </p:txBody>
      </p:sp>
    </p:spTree>
    <p:extLst>
      <p:ext uri="{BB962C8B-B14F-4D97-AF65-F5344CB8AC3E}">
        <p14:creationId xmlns:p14="http://schemas.microsoft.com/office/powerpoint/2010/main" val="13991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6</a:t>
            </a:fld>
            <a:endParaRPr lang="pt-BR" altLang="pt-BR">
              <a:latin typeface="Arial" panose="020B0604020202020204" pitchFamily="34" charset="0"/>
            </a:endParaRPr>
          </a:p>
        </p:txBody>
      </p:sp>
    </p:spTree>
    <p:extLst>
      <p:ext uri="{BB962C8B-B14F-4D97-AF65-F5344CB8AC3E}">
        <p14:creationId xmlns:p14="http://schemas.microsoft.com/office/powerpoint/2010/main" val="195690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7</a:t>
            </a:fld>
            <a:endParaRPr lang="pt-BR" altLang="pt-BR">
              <a:latin typeface="Arial" panose="020B0604020202020204" pitchFamily="34" charset="0"/>
            </a:endParaRPr>
          </a:p>
        </p:txBody>
      </p:sp>
    </p:spTree>
    <p:extLst>
      <p:ext uri="{BB962C8B-B14F-4D97-AF65-F5344CB8AC3E}">
        <p14:creationId xmlns:p14="http://schemas.microsoft.com/office/powerpoint/2010/main" val="61226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8</a:t>
            </a:fld>
            <a:endParaRPr lang="pt-BR" altLang="pt-BR">
              <a:latin typeface="Arial" panose="020B0604020202020204" pitchFamily="34" charset="0"/>
            </a:endParaRPr>
          </a:p>
        </p:txBody>
      </p:sp>
    </p:spTree>
    <p:extLst>
      <p:ext uri="{BB962C8B-B14F-4D97-AF65-F5344CB8AC3E}">
        <p14:creationId xmlns:p14="http://schemas.microsoft.com/office/powerpoint/2010/main" val="256407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9</a:t>
            </a:fld>
            <a:endParaRPr lang="pt-BR" altLang="pt-BR">
              <a:latin typeface="Arial" panose="020B0604020202020204" pitchFamily="34" charset="0"/>
            </a:endParaRPr>
          </a:p>
        </p:txBody>
      </p:sp>
    </p:spTree>
    <p:extLst>
      <p:ext uri="{BB962C8B-B14F-4D97-AF65-F5344CB8AC3E}">
        <p14:creationId xmlns:p14="http://schemas.microsoft.com/office/powerpoint/2010/main" val="276157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5">
            <a:extLst>
              <a:ext uri="{FF2B5EF4-FFF2-40B4-BE49-F238E27FC236}">
                <a16:creationId xmlns:a16="http://schemas.microsoft.com/office/drawing/2014/main" id="{C2EB68F4-9704-4128-8FAA-200A340BC01E}"/>
              </a:ext>
            </a:extLst>
          </p:cNvPr>
          <p:cNvSpPr>
            <a:spLocks noGrp="1" noChangeArrowheads="1"/>
          </p:cNvSpPr>
          <p:nvPr>
            <p:ph type="sldNum" idx="10"/>
          </p:nvPr>
        </p:nvSpPr>
        <p:spPr>
          <a:ln/>
        </p:spPr>
        <p:txBody>
          <a:bodyPr/>
          <a:lstStyle>
            <a:lvl1pPr>
              <a:defRPr/>
            </a:lvl1pPr>
          </a:lstStyle>
          <a:p>
            <a:pPr>
              <a:defRPr/>
            </a:pPr>
            <a:fld id="{6FD8E14F-2B7A-459D-874A-D62DC855E36A}" type="slidenum">
              <a:rPr lang="pt-BR" altLang="pt-BR"/>
              <a:pPr>
                <a:defRPr/>
              </a:pPr>
              <a:t>‹nº›</a:t>
            </a:fld>
            <a:endParaRPr lang="pt-BR" altLang="pt-BR"/>
          </a:p>
        </p:txBody>
      </p:sp>
    </p:spTree>
    <p:extLst>
      <p:ext uri="{BB962C8B-B14F-4D97-AF65-F5344CB8AC3E}">
        <p14:creationId xmlns:p14="http://schemas.microsoft.com/office/powerpoint/2010/main" val="367853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F1C11709-B475-41CB-9632-4ECA3E7B932B}"/>
              </a:ext>
            </a:extLst>
          </p:cNvPr>
          <p:cNvSpPr>
            <a:spLocks noGrp="1" noChangeArrowheads="1"/>
          </p:cNvSpPr>
          <p:nvPr>
            <p:ph type="sldNum" idx="10"/>
          </p:nvPr>
        </p:nvSpPr>
        <p:spPr>
          <a:ln/>
        </p:spPr>
        <p:txBody>
          <a:bodyPr/>
          <a:lstStyle>
            <a:lvl1pPr>
              <a:defRPr/>
            </a:lvl1pPr>
          </a:lstStyle>
          <a:p>
            <a:pPr>
              <a:defRPr/>
            </a:pPr>
            <a:fld id="{2DAC8142-9519-487C-BFC7-6DF8179DF504}" type="slidenum">
              <a:rPr lang="pt-BR" altLang="pt-BR"/>
              <a:pPr>
                <a:defRPr/>
              </a:pPr>
              <a:t>‹nº›</a:t>
            </a:fld>
            <a:endParaRPr lang="pt-BR" altLang="pt-BR"/>
          </a:p>
        </p:txBody>
      </p:sp>
    </p:spTree>
    <p:extLst>
      <p:ext uri="{BB962C8B-B14F-4D97-AF65-F5344CB8AC3E}">
        <p14:creationId xmlns:p14="http://schemas.microsoft.com/office/powerpoint/2010/main" val="334532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4AC0DA57-04AE-4260-B57D-2A664BB3A79F}"/>
              </a:ext>
            </a:extLst>
          </p:cNvPr>
          <p:cNvSpPr>
            <a:spLocks noGrp="1" noChangeArrowheads="1"/>
          </p:cNvSpPr>
          <p:nvPr>
            <p:ph type="sldNum" idx="10"/>
          </p:nvPr>
        </p:nvSpPr>
        <p:spPr>
          <a:ln/>
        </p:spPr>
        <p:txBody>
          <a:bodyPr/>
          <a:lstStyle>
            <a:lvl1pPr>
              <a:defRPr/>
            </a:lvl1pPr>
          </a:lstStyle>
          <a:p>
            <a:pPr>
              <a:defRPr/>
            </a:pPr>
            <a:fld id="{F915DAFA-890A-4B26-86E5-D8DBBA9BC885}" type="slidenum">
              <a:rPr lang="pt-BR" altLang="pt-BR"/>
              <a:pPr>
                <a:defRPr/>
              </a:pPr>
              <a:t>‹nº›</a:t>
            </a:fld>
            <a:endParaRPr lang="pt-BR" altLang="pt-BR"/>
          </a:p>
        </p:txBody>
      </p:sp>
    </p:spTree>
    <p:extLst>
      <p:ext uri="{BB962C8B-B14F-4D97-AF65-F5344CB8AC3E}">
        <p14:creationId xmlns:p14="http://schemas.microsoft.com/office/powerpoint/2010/main" val="167344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7">
            <a:extLst>
              <a:ext uri="{FF2B5EF4-FFF2-40B4-BE49-F238E27FC236}">
                <a16:creationId xmlns:a16="http://schemas.microsoft.com/office/drawing/2014/main" id="{9A3A9ECB-0FFD-46B7-8920-80D201E374F2}"/>
              </a:ext>
            </a:extLst>
          </p:cNvPr>
          <p:cNvSpPr>
            <a:spLocks noGrp="1" noChangeArrowheads="1"/>
          </p:cNvSpPr>
          <p:nvPr>
            <p:ph type="sldNum" idx="10"/>
          </p:nvPr>
        </p:nvSpPr>
        <p:spPr>
          <a:ln/>
        </p:spPr>
        <p:txBody>
          <a:bodyPr/>
          <a:lstStyle>
            <a:lvl1pPr>
              <a:defRPr/>
            </a:lvl1pPr>
          </a:lstStyle>
          <a:p>
            <a:pPr>
              <a:defRPr/>
            </a:pPr>
            <a:fld id="{B11FB14C-BA04-410E-8E76-C317CB88515C}" type="slidenum">
              <a:rPr lang="pt-BR" altLang="pt-BR"/>
              <a:pPr>
                <a:defRPr/>
              </a:pPr>
              <a:t>‹nº›</a:t>
            </a:fld>
            <a:endParaRPr lang="pt-BR" altLang="pt-BR"/>
          </a:p>
        </p:txBody>
      </p:sp>
    </p:spTree>
    <p:extLst>
      <p:ext uri="{BB962C8B-B14F-4D97-AF65-F5344CB8AC3E}">
        <p14:creationId xmlns:p14="http://schemas.microsoft.com/office/powerpoint/2010/main" val="315939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6047E4B-3894-423C-9DBC-52551D411AB0}"/>
              </a:ext>
            </a:extLst>
          </p:cNvPr>
          <p:cNvSpPr>
            <a:spLocks noGrp="1" noChangeArrowheads="1"/>
          </p:cNvSpPr>
          <p:nvPr>
            <p:ph type="sldNum" idx="10"/>
          </p:nvPr>
        </p:nvSpPr>
        <p:spPr>
          <a:ln/>
        </p:spPr>
        <p:txBody>
          <a:bodyPr/>
          <a:lstStyle>
            <a:lvl1pPr>
              <a:defRPr/>
            </a:lvl1pPr>
          </a:lstStyle>
          <a:p>
            <a:pPr>
              <a:defRPr/>
            </a:pPr>
            <a:fld id="{5AD95917-6F99-483E-9346-3F733CAB709E}" type="slidenum">
              <a:rPr lang="pt-BR" altLang="pt-BR"/>
              <a:pPr>
                <a:defRPr/>
              </a:pPr>
              <a:t>‹nº›</a:t>
            </a:fld>
            <a:endParaRPr lang="pt-BR" altLang="pt-BR"/>
          </a:p>
        </p:txBody>
      </p:sp>
    </p:spTree>
    <p:extLst>
      <p:ext uri="{BB962C8B-B14F-4D97-AF65-F5344CB8AC3E}">
        <p14:creationId xmlns:p14="http://schemas.microsoft.com/office/powerpoint/2010/main" val="2333103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7">
            <a:extLst>
              <a:ext uri="{FF2B5EF4-FFF2-40B4-BE49-F238E27FC236}">
                <a16:creationId xmlns:a16="http://schemas.microsoft.com/office/drawing/2014/main" id="{77EF4B46-6FAB-410E-9534-29DCC36C68E5}"/>
              </a:ext>
            </a:extLst>
          </p:cNvPr>
          <p:cNvSpPr>
            <a:spLocks noGrp="1" noChangeArrowheads="1"/>
          </p:cNvSpPr>
          <p:nvPr>
            <p:ph type="sldNum" idx="10"/>
          </p:nvPr>
        </p:nvSpPr>
        <p:spPr>
          <a:ln/>
        </p:spPr>
        <p:txBody>
          <a:bodyPr/>
          <a:lstStyle>
            <a:lvl1pPr>
              <a:defRPr/>
            </a:lvl1pPr>
          </a:lstStyle>
          <a:p>
            <a:pPr>
              <a:defRPr/>
            </a:pPr>
            <a:fld id="{5F8BF763-519A-4CEE-AAE8-DFCC1B02AC6F}" type="slidenum">
              <a:rPr lang="pt-BR" altLang="pt-BR"/>
              <a:pPr>
                <a:defRPr/>
              </a:pPr>
              <a:t>‹nº›</a:t>
            </a:fld>
            <a:endParaRPr lang="pt-BR" altLang="pt-BR"/>
          </a:p>
        </p:txBody>
      </p:sp>
    </p:spTree>
    <p:extLst>
      <p:ext uri="{BB962C8B-B14F-4D97-AF65-F5344CB8AC3E}">
        <p14:creationId xmlns:p14="http://schemas.microsoft.com/office/powerpoint/2010/main" val="217004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7">
            <a:extLst>
              <a:ext uri="{FF2B5EF4-FFF2-40B4-BE49-F238E27FC236}">
                <a16:creationId xmlns:a16="http://schemas.microsoft.com/office/drawing/2014/main" id="{468C66D7-E82E-4036-A81E-A6FE81B942B4}"/>
              </a:ext>
            </a:extLst>
          </p:cNvPr>
          <p:cNvSpPr>
            <a:spLocks noGrp="1" noChangeArrowheads="1"/>
          </p:cNvSpPr>
          <p:nvPr>
            <p:ph type="sldNum" idx="10"/>
          </p:nvPr>
        </p:nvSpPr>
        <p:spPr>
          <a:ln/>
        </p:spPr>
        <p:txBody>
          <a:bodyPr/>
          <a:lstStyle>
            <a:lvl1pPr>
              <a:defRPr/>
            </a:lvl1pPr>
          </a:lstStyle>
          <a:p>
            <a:pPr>
              <a:defRPr/>
            </a:pPr>
            <a:fld id="{7827C46A-3C50-493A-8181-3A8B39AE4F11}" type="slidenum">
              <a:rPr lang="pt-BR" altLang="pt-BR"/>
              <a:pPr>
                <a:defRPr/>
              </a:pPr>
              <a:t>‹nº›</a:t>
            </a:fld>
            <a:endParaRPr lang="pt-BR" altLang="pt-BR"/>
          </a:p>
        </p:txBody>
      </p:sp>
    </p:spTree>
    <p:extLst>
      <p:ext uri="{BB962C8B-B14F-4D97-AF65-F5344CB8AC3E}">
        <p14:creationId xmlns:p14="http://schemas.microsoft.com/office/powerpoint/2010/main" val="119209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7">
            <a:extLst>
              <a:ext uri="{FF2B5EF4-FFF2-40B4-BE49-F238E27FC236}">
                <a16:creationId xmlns:a16="http://schemas.microsoft.com/office/drawing/2014/main" id="{72CF3A94-B9D5-474B-B185-CA1C95FF6529}"/>
              </a:ext>
            </a:extLst>
          </p:cNvPr>
          <p:cNvSpPr>
            <a:spLocks noGrp="1" noChangeArrowheads="1"/>
          </p:cNvSpPr>
          <p:nvPr>
            <p:ph type="sldNum" idx="10"/>
          </p:nvPr>
        </p:nvSpPr>
        <p:spPr>
          <a:ln/>
        </p:spPr>
        <p:txBody>
          <a:bodyPr/>
          <a:lstStyle>
            <a:lvl1pPr>
              <a:defRPr/>
            </a:lvl1pPr>
          </a:lstStyle>
          <a:p>
            <a:pPr>
              <a:defRPr/>
            </a:pPr>
            <a:fld id="{6B1C8DF9-00AF-425F-9D74-96AE37B1E252}" type="slidenum">
              <a:rPr lang="pt-BR" altLang="pt-BR"/>
              <a:pPr>
                <a:defRPr/>
              </a:pPr>
              <a:t>‹nº›</a:t>
            </a:fld>
            <a:endParaRPr lang="pt-BR" altLang="pt-BR"/>
          </a:p>
        </p:txBody>
      </p:sp>
    </p:spTree>
    <p:extLst>
      <p:ext uri="{BB962C8B-B14F-4D97-AF65-F5344CB8AC3E}">
        <p14:creationId xmlns:p14="http://schemas.microsoft.com/office/powerpoint/2010/main" val="128335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7">
            <a:extLst>
              <a:ext uri="{FF2B5EF4-FFF2-40B4-BE49-F238E27FC236}">
                <a16:creationId xmlns:a16="http://schemas.microsoft.com/office/drawing/2014/main" id="{57787118-41BE-4A39-AAD4-E7FC67D76E47}"/>
              </a:ext>
            </a:extLst>
          </p:cNvPr>
          <p:cNvSpPr>
            <a:spLocks noGrp="1" noChangeArrowheads="1"/>
          </p:cNvSpPr>
          <p:nvPr>
            <p:ph type="sldNum" idx="10"/>
          </p:nvPr>
        </p:nvSpPr>
        <p:spPr>
          <a:ln/>
        </p:spPr>
        <p:txBody>
          <a:bodyPr/>
          <a:lstStyle>
            <a:lvl1pPr>
              <a:defRPr/>
            </a:lvl1pPr>
          </a:lstStyle>
          <a:p>
            <a:pPr>
              <a:defRPr/>
            </a:pPr>
            <a:fld id="{E6A68077-8301-43C4-9B2D-4BD74E99E4AA}" type="slidenum">
              <a:rPr lang="pt-BR" altLang="pt-BR"/>
              <a:pPr>
                <a:defRPr/>
              </a:pPr>
              <a:t>‹nº›</a:t>
            </a:fld>
            <a:endParaRPr lang="pt-BR" altLang="pt-BR"/>
          </a:p>
        </p:txBody>
      </p:sp>
    </p:spTree>
    <p:extLst>
      <p:ext uri="{BB962C8B-B14F-4D97-AF65-F5344CB8AC3E}">
        <p14:creationId xmlns:p14="http://schemas.microsoft.com/office/powerpoint/2010/main" val="1067846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644139E-A8A5-42AD-9889-E61172AC498C}"/>
              </a:ext>
            </a:extLst>
          </p:cNvPr>
          <p:cNvSpPr>
            <a:spLocks noGrp="1" noChangeArrowheads="1"/>
          </p:cNvSpPr>
          <p:nvPr>
            <p:ph type="sldNum" idx="10"/>
          </p:nvPr>
        </p:nvSpPr>
        <p:spPr>
          <a:ln/>
        </p:spPr>
        <p:txBody>
          <a:bodyPr/>
          <a:lstStyle>
            <a:lvl1pPr>
              <a:defRPr/>
            </a:lvl1pPr>
          </a:lstStyle>
          <a:p>
            <a:pPr>
              <a:defRPr/>
            </a:pPr>
            <a:fld id="{90B29436-BAE2-4183-9FD0-41DD2234FCBC}" type="slidenum">
              <a:rPr lang="pt-BR" altLang="pt-BR"/>
              <a:pPr>
                <a:defRPr/>
              </a:pPr>
              <a:t>‹nº›</a:t>
            </a:fld>
            <a:endParaRPr lang="pt-BR" altLang="pt-BR"/>
          </a:p>
        </p:txBody>
      </p:sp>
    </p:spTree>
    <p:extLst>
      <p:ext uri="{BB962C8B-B14F-4D97-AF65-F5344CB8AC3E}">
        <p14:creationId xmlns:p14="http://schemas.microsoft.com/office/powerpoint/2010/main" val="2344413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461087E1-9025-4E32-92DB-7DC96633DCFB}"/>
              </a:ext>
            </a:extLst>
          </p:cNvPr>
          <p:cNvSpPr>
            <a:spLocks noGrp="1" noChangeArrowheads="1"/>
          </p:cNvSpPr>
          <p:nvPr>
            <p:ph type="sldNum" idx="10"/>
          </p:nvPr>
        </p:nvSpPr>
        <p:spPr>
          <a:ln/>
        </p:spPr>
        <p:txBody>
          <a:bodyPr/>
          <a:lstStyle>
            <a:lvl1pPr>
              <a:defRPr/>
            </a:lvl1pPr>
          </a:lstStyle>
          <a:p>
            <a:pPr>
              <a:defRPr/>
            </a:pPr>
            <a:fld id="{3C96DF13-9C26-46A5-88FD-439DC0D546E7}" type="slidenum">
              <a:rPr lang="pt-BR" altLang="pt-BR"/>
              <a:pPr>
                <a:defRPr/>
              </a:pPr>
              <a:t>‹nº›</a:t>
            </a:fld>
            <a:endParaRPr lang="pt-BR" altLang="pt-BR"/>
          </a:p>
        </p:txBody>
      </p:sp>
    </p:spTree>
    <p:extLst>
      <p:ext uri="{BB962C8B-B14F-4D97-AF65-F5344CB8AC3E}">
        <p14:creationId xmlns:p14="http://schemas.microsoft.com/office/powerpoint/2010/main" val="43472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B9CCC726-FD36-4B07-B261-C7344795B3E0}"/>
              </a:ext>
            </a:extLst>
          </p:cNvPr>
          <p:cNvSpPr>
            <a:spLocks noGrp="1" noChangeArrowheads="1"/>
          </p:cNvSpPr>
          <p:nvPr>
            <p:ph type="sldNum" idx="10"/>
          </p:nvPr>
        </p:nvSpPr>
        <p:spPr>
          <a:ln/>
        </p:spPr>
        <p:txBody>
          <a:bodyPr/>
          <a:lstStyle>
            <a:lvl1pPr>
              <a:defRPr/>
            </a:lvl1pPr>
          </a:lstStyle>
          <a:p>
            <a:pPr>
              <a:defRPr/>
            </a:pPr>
            <a:fld id="{D439CC5E-C86A-4678-A425-2EC7E3D1409C}" type="slidenum">
              <a:rPr lang="pt-BR" altLang="pt-BR"/>
              <a:pPr>
                <a:defRPr/>
              </a:pPr>
              <a:t>‹nº›</a:t>
            </a:fld>
            <a:endParaRPr lang="pt-BR" altLang="pt-BR"/>
          </a:p>
        </p:txBody>
      </p:sp>
    </p:spTree>
    <p:extLst>
      <p:ext uri="{BB962C8B-B14F-4D97-AF65-F5344CB8AC3E}">
        <p14:creationId xmlns:p14="http://schemas.microsoft.com/office/powerpoint/2010/main" val="2118928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295C5488-CD52-4372-8075-605A86CE6DF5}"/>
              </a:ext>
            </a:extLst>
          </p:cNvPr>
          <p:cNvSpPr>
            <a:spLocks noGrp="1" noChangeArrowheads="1"/>
          </p:cNvSpPr>
          <p:nvPr>
            <p:ph type="sldNum" idx="10"/>
          </p:nvPr>
        </p:nvSpPr>
        <p:spPr>
          <a:ln/>
        </p:spPr>
        <p:txBody>
          <a:bodyPr/>
          <a:lstStyle>
            <a:lvl1pPr>
              <a:defRPr/>
            </a:lvl1pPr>
          </a:lstStyle>
          <a:p>
            <a:pPr>
              <a:defRPr/>
            </a:pPr>
            <a:fld id="{C1855BBB-F425-435A-9C7C-D11934096ED3}" type="slidenum">
              <a:rPr lang="pt-BR" altLang="pt-BR"/>
              <a:pPr>
                <a:defRPr/>
              </a:pPr>
              <a:t>‹nº›</a:t>
            </a:fld>
            <a:endParaRPr lang="pt-BR" altLang="pt-BR"/>
          </a:p>
        </p:txBody>
      </p:sp>
    </p:spTree>
    <p:extLst>
      <p:ext uri="{BB962C8B-B14F-4D97-AF65-F5344CB8AC3E}">
        <p14:creationId xmlns:p14="http://schemas.microsoft.com/office/powerpoint/2010/main" val="2817911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27177D89-5852-4493-B297-6105CC1294D5}"/>
              </a:ext>
            </a:extLst>
          </p:cNvPr>
          <p:cNvSpPr>
            <a:spLocks noGrp="1" noChangeArrowheads="1"/>
          </p:cNvSpPr>
          <p:nvPr>
            <p:ph type="sldNum" idx="10"/>
          </p:nvPr>
        </p:nvSpPr>
        <p:spPr>
          <a:ln/>
        </p:spPr>
        <p:txBody>
          <a:bodyPr/>
          <a:lstStyle>
            <a:lvl1pPr>
              <a:defRPr/>
            </a:lvl1pPr>
          </a:lstStyle>
          <a:p>
            <a:pPr>
              <a:defRPr/>
            </a:pPr>
            <a:fld id="{375925FE-F558-4391-9295-96ACD6C39D39}" type="slidenum">
              <a:rPr lang="pt-BR" altLang="pt-BR"/>
              <a:pPr>
                <a:defRPr/>
              </a:pPr>
              <a:t>‹nº›</a:t>
            </a:fld>
            <a:endParaRPr lang="pt-BR" altLang="pt-BR"/>
          </a:p>
        </p:txBody>
      </p:sp>
    </p:spTree>
    <p:extLst>
      <p:ext uri="{BB962C8B-B14F-4D97-AF65-F5344CB8AC3E}">
        <p14:creationId xmlns:p14="http://schemas.microsoft.com/office/powerpoint/2010/main" val="2394608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8D83AB6-F118-4B94-B098-6DDD058D02A0}"/>
              </a:ext>
            </a:extLst>
          </p:cNvPr>
          <p:cNvSpPr>
            <a:spLocks noGrp="1" noChangeArrowheads="1"/>
          </p:cNvSpPr>
          <p:nvPr>
            <p:ph type="sldNum" idx="10"/>
          </p:nvPr>
        </p:nvSpPr>
        <p:spPr>
          <a:ln/>
        </p:spPr>
        <p:txBody>
          <a:bodyPr/>
          <a:lstStyle>
            <a:lvl1pPr>
              <a:defRPr/>
            </a:lvl1pPr>
          </a:lstStyle>
          <a:p>
            <a:pPr>
              <a:defRPr/>
            </a:pPr>
            <a:fld id="{CD061F22-59DB-4B80-AD84-E136BE2101B9}" type="slidenum">
              <a:rPr lang="pt-BR" altLang="pt-BR"/>
              <a:pPr>
                <a:defRPr/>
              </a:pPr>
              <a:t>‹nº›</a:t>
            </a:fld>
            <a:endParaRPr lang="pt-BR" altLang="pt-BR"/>
          </a:p>
        </p:txBody>
      </p:sp>
    </p:spTree>
    <p:extLst>
      <p:ext uri="{BB962C8B-B14F-4D97-AF65-F5344CB8AC3E}">
        <p14:creationId xmlns:p14="http://schemas.microsoft.com/office/powerpoint/2010/main" val="18015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5">
            <a:extLst>
              <a:ext uri="{FF2B5EF4-FFF2-40B4-BE49-F238E27FC236}">
                <a16:creationId xmlns:a16="http://schemas.microsoft.com/office/drawing/2014/main" id="{032F7FB2-433F-4330-A95A-102DF1BF7859}"/>
              </a:ext>
            </a:extLst>
          </p:cNvPr>
          <p:cNvSpPr>
            <a:spLocks noGrp="1" noChangeArrowheads="1"/>
          </p:cNvSpPr>
          <p:nvPr>
            <p:ph type="sldNum" idx="10"/>
          </p:nvPr>
        </p:nvSpPr>
        <p:spPr>
          <a:ln/>
        </p:spPr>
        <p:txBody>
          <a:bodyPr/>
          <a:lstStyle>
            <a:lvl1pPr>
              <a:defRPr/>
            </a:lvl1pPr>
          </a:lstStyle>
          <a:p>
            <a:pPr>
              <a:defRPr/>
            </a:pPr>
            <a:fld id="{9E0B5CD9-2C43-4258-9714-E12752F29CDF}" type="slidenum">
              <a:rPr lang="pt-BR" altLang="pt-BR"/>
              <a:pPr>
                <a:defRPr/>
              </a:pPr>
              <a:t>‹nº›</a:t>
            </a:fld>
            <a:endParaRPr lang="pt-BR" altLang="pt-BR"/>
          </a:p>
        </p:txBody>
      </p:sp>
    </p:spTree>
    <p:extLst>
      <p:ext uri="{BB962C8B-B14F-4D97-AF65-F5344CB8AC3E}">
        <p14:creationId xmlns:p14="http://schemas.microsoft.com/office/powerpoint/2010/main" val="322124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5">
            <a:extLst>
              <a:ext uri="{FF2B5EF4-FFF2-40B4-BE49-F238E27FC236}">
                <a16:creationId xmlns:a16="http://schemas.microsoft.com/office/drawing/2014/main" id="{9A9553F6-D320-4F24-8D6A-0881F10669BC}"/>
              </a:ext>
            </a:extLst>
          </p:cNvPr>
          <p:cNvSpPr>
            <a:spLocks noGrp="1" noChangeArrowheads="1"/>
          </p:cNvSpPr>
          <p:nvPr>
            <p:ph type="sldNum" idx="10"/>
          </p:nvPr>
        </p:nvSpPr>
        <p:spPr>
          <a:ln/>
        </p:spPr>
        <p:txBody>
          <a:bodyPr/>
          <a:lstStyle>
            <a:lvl1pPr>
              <a:defRPr/>
            </a:lvl1pPr>
          </a:lstStyle>
          <a:p>
            <a:pPr>
              <a:defRPr/>
            </a:pPr>
            <a:fld id="{60EBC8DA-13B2-44DA-BC02-AA28A403A50E}" type="slidenum">
              <a:rPr lang="pt-BR" altLang="pt-BR"/>
              <a:pPr>
                <a:defRPr/>
              </a:pPr>
              <a:t>‹nº›</a:t>
            </a:fld>
            <a:endParaRPr lang="pt-BR" altLang="pt-BR"/>
          </a:p>
        </p:txBody>
      </p:sp>
    </p:spTree>
    <p:extLst>
      <p:ext uri="{BB962C8B-B14F-4D97-AF65-F5344CB8AC3E}">
        <p14:creationId xmlns:p14="http://schemas.microsoft.com/office/powerpoint/2010/main" val="341870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5">
            <a:extLst>
              <a:ext uri="{FF2B5EF4-FFF2-40B4-BE49-F238E27FC236}">
                <a16:creationId xmlns:a16="http://schemas.microsoft.com/office/drawing/2014/main" id="{A83C268B-880F-4109-B67D-477218CFC6BF}"/>
              </a:ext>
            </a:extLst>
          </p:cNvPr>
          <p:cNvSpPr>
            <a:spLocks noGrp="1" noChangeArrowheads="1"/>
          </p:cNvSpPr>
          <p:nvPr>
            <p:ph type="sldNum" idx="10"/>
          </p:nvPr>
        </p:nvSpPr>
        <p:spPr>
          <a:ln/>
        </p:spPr>
        <p:txBody>
          <a:bodyPr/>
          <a:lstStyle>
            <a:lvl1pPr>
              <a:defRPr/>
            </a:lvl1pPr>
          </a:lstStyle>
          <a:p>
            <a:pPr>
              <a:defRPr/>
            </a:pPr>
            <a:fld id="{FDE8A6A0-CF50-4856-84C1-A6C0C86889AD}" type="slidenum">
              <a:rPr lang="pt-BR" altLang="pt-BR"/>
              <a:pPr>
                <a:defRPr/>
              </a:pPr>
              <a:t>‹nº›</a:t>
            </a:fld>
            <a:endParaRPr lang="pt-BR" altLang="pt-BR"/>
          </a:p>
        </p:txBody>
      </p:sp>
    </p:spTree>
    <p:extLst>
      <p:ext uri="{BB962C8B-B14F-4D97-AF65-F5344CB8AC3E}">
        <p14:creationId xmlns:p14="http://schemas.microsoft.com/office/powerpoint/2010/main" val="239791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5">
            <a:extLst>
              <a:ext uri="{FF2B5EF4-FFF2-40B4-BE49-F238E27FC236}">
                <a16:creationId xmlns:a16="http://schemas.microsoft.com/office/drawing/2014/main" id="{0DAABCC8-7D93-4D8F-92D2-EE8DA59FD13D}"/>
              </a:ext>
            </a:extLst>
          </p:cNvPr>
          <p:cNvSpPr>
            <a:spLocks noGrp="1" noChangeArrowheads="1"/>
          </p:cNvSpPr>
          <p:nvPr>
            <p:ph type="sldNum" idx="10"/>
          </p:nvPr>
        </p:nvSpPr>
        <p:spPr>
          <a:ln/>
        </p:spPr>
        <p:txBody>
          <a:bodyPr/>
          <a:lstStyle>
            <a:lvl1pPr>
              <a:defRPr/>
            </a:lvl1pPr>
          </a:lstStyle>
          <a:p>
            <a:pPr>
              <a:defRPr/>
            </a:pPr>
            <a:fld id="{AA928309-58E6-4C39-9FBF-548F3158600E}" type="slidenum">
              <a:rPr lang="pt-BR" altLang="pt-BR"/>
              <a:pPr>
                <a:defRPr/>
              </a:pPr>
              <a:t>‹nº›</a:t>
            </a:fld>
            <a:endParaRPr lang="pt-BR" altLang="pt-BR"/>
          </a:p>
        </p:txBody>
      </p:sp>
    </p:spTree>
    <p:extLst>
      <p:ext uri="{BB962C8B-B14F-4D97-AF65-F5344CB8AC3E}">
        <p14:creationId xmlns:p14="http://schemas.microsoft.com/office/powerpoint/2010/main" val="283058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F188FC9-9C8C-4330-A217-EF0E9DF285A0}"/>
              </a:ext>
            </a:extLst>
          </p:cNvPr>
          <p:cNvSpPr>
            <a:spLocks noGrp="1" noChangeArrowheads="1"/>
          </p:cNvSpPr>
          <p:nvPr>
            <p:ph type="sldNum" idx="10"/>
          </p:nvPr>
        </p:nvSpPr>
        <p:spPr>
          <a:ln/>
        </p:spPr>
        <p:txBody>
          <a:bodyPr/>
          <a:lstStyle>
            <a:lvl1pPr>
              <a:defRPr/>
            </a:lvl1pPr>
          </a:lstStyle>
          <a:p>
            <a:pPr>
              <a:defRPr/>
            </a:pPr>
            <a:fld id="{FB9543EA-16C5-48C7-AE9A-58AE12A17D1D}" type="slidenum">
              <a:rPr lang="pt-BR" altLang="pt-BR"/>
              <a:pPr>
                <a:defRPr/>
              </a:pPr>
              <a:t>‹nº›</a:t>
            </a:fld>
            <a:endParaRPr lang="pt-BR" altLang="pt-BR"/>
          </a:p>
        </p:txBody>
      </p:sp>
    </p:spTree>
    <p:extLst>
      <p:ext uri="{BB962C8B-B14F-4D97-AF65-F5344CB8AC3E}">
        <p14:creationId xmlns:p14="http://schemas.microsoft.com/office/powerpoint/2010/main" val="186476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4EC797C2-1549-453C-8D77-2C7497475213}"/>
              </a:ext>
            </a:extLst>
          </p:cNvPr>
          <p:cNvSpPr>
            <a:spLocks noGrp="1" noChangeArrowheads="1"/>
          </p:cNvSpPr>
          <p:nvPr>
            <p:ph type="sldNum" idx="10"/>
          </p:nvPr>
        </p:nvSpPr>
        <p:spPr>
          <a:ln/>
        </p:spPr>
        <p:txBody>
          <a:bodyPr/>
          <a:lstStyle>
            <a:lvl1pPr>
              <a:defRPr/>
            </a:lvl1pPr>
          </a:lstStyle>
          <a:p>
            <a:pPr>
              <a:defRPr/>
            </a:pPr>
            <a:fld id="{5DC5E556-39BC-4401-9888-1331D21C19B6}" type="slidenum">
              <a:rPr lang="pt-BR" altLang="pt-BR"/>
              <a:pPr>
                <a:defRPr/>
              </a:pPr>
              <a:t>‹nº›</a:t>
            </a:fld>
            <a:endParaRPr lang="pt-BR" altLang="pt-BR"/>
          </a:p>
        </p:txBody>
      </p:sp>
    </p:spTree>
    <p:extLst>
      <p:ext uri="{BB962C8B-B14F-4D97-AF65-F5344CB8AC3E}">
        <p14:creationId xmlns:p14="http://schemas.microsoft.com/office/powerpoint/2010/main" val="6952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9E8F86B7-624A-4593-8089-CE3E6C1E9720}"/>
              </a:ext>
            </a:extLst>
          </p:cNvPr>
          <p:cNvSpPr>
            <a:spLocks noGrp="1" noChangeArrowheads="1"/>
          </p:cNvSpPr>
          <p:nvPr>
            <p:ph type="sldNum" idx="10"/>
          </p:nvPr>
        </p:nvSpPr>
        <p:spPr>
          <a:ln/>
        </p:spPr>
        <p:txBody>
          <a:bodyPr/>
          <a:lstStyle>
            <a:lvl1pPr>
              <a:defRPr/>
            </a:lvl1pPr>
          </a:lstStyle>
          <a:p>
            <a:pPr>
              <a:defRPr/>
            </a:pPr>
            <a:fld id="{045986CF-714F-47BE-92C8-7ED78E2AC788}" type="slidenum">
              <a:rPr lang="pt-BR" altLang="pt-BR"/>
              <a:pPr>
                <a:defRPr/>
              </a:pPr>
              <a:t>‹nº›</a:t>
            </a:fld>
            <a:endParaRPr lang="pt-BR" altLang="pt-BR"/>
          </a:p>
        </p:txBody>
      </p:sp>
    </p:spTree>
    <p:extLst>
      <p:ext uri="{BB962C8B-B14F-4D97-AF65-F5344CB8AC3E}">
        <p14:creationId xmlns:p14="http://schemas.microsoft.com/office/powerpoint/2010/main" val="408076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D95E2A9-0745-4C2B-9488-410497A97A6F}"/>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1027" name="Rectangle 2">
            <a:extLst>
              <a:ext uri="{FF2B5EF4-FFF2-40B4-BE49-F238E27FC236}">
                <a16:creationId xmlns:a16="http://schemas.microsoft.com/office/drawing/2014/main" id="{23AA92CB-A9D9-4264-9DD4-4C0316808ABB}"/>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1028" name="Text Box 3">
            <a:extLst>
              <a:ext uri="{FF2B5EF4-FFF2-40B4-BE49-F238E27FC236}">
                <a16:creationId xmlns:a16="http://schemas.microsoft.com/office/drawing/2014/main" id="{46474349-C47A-4CA3-8E13-8C9773B4D3ED}"/>
              </a:ext>
            </a:extLst>
          </p:cNvPr>
          <p:cNvSpPr txBox="1">
            <a:spLocks noChangeArrowheads="1"/>
          </p:cNvSpPr>
          <p:nvPr/>
        </p:nvSpPr>
        <p:spPr bwMode="auto">
          <a:xfrm>
            <a:off x="457200" y="6354763"/>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1029" name="Text Box 4">
            <a:extLst>
              <a:ext uri="{FF2B5EF4-FFF2-40B4-BE49-F238E27FC236}">
                <a16:creationId xmlns:a16="http://schemas.microsoft.com/office/drawing/2014/main" id="{9993BD54-54E0-4B7F-BF82-0E60017E546B}"/>
              </a:ext>
            </a:extLst>
          </p:cNvPr>
          <p:cNvSpPr txBox="1">
            <a:spLocks noChangeArrowheads="1"/>
          </p:cNvSpPr>
          <p:nvPr/>
        </p:nvSpPr>
        <p:spPr bwMode="auto">
          <a:xfrm>
            <a:off x="3124200" y="6354763"/>
            <a:ext cx="289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5">
            <a:extLst>
              <a:ext uri="{FF2B5EF4-FFF2-40B4-BE49-F238E27FC236}">
                <a16:creationId xmlns:a16="http://schemas.microsoft.com/office/drawing/2014/main" id="{08EFA2BD-A81E-4445-B227-51EBB13621B5}"/>
              </a:ext>
            </a:extLst>
          </p:cNvPr>
          <p:cNvSpPr>
            <a:spLocks noGrp="1" noChangeArrowheads="1"/>
          </p:cNvSpPr>
          <p:nvPr>
            <p:ph type="sldNum"/>
          </p:nvPr>
        </p:nvSpPr>
        <p:spPr bwMode="auto">
          <a:xfrm>
            <a:off x="6553200" y="6354763"/>
            <a:ext cx="2132013" cy="366712"/>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pitchFamily="34" charset="0"/>
              </a:defRPr>
            </a:lvl1pPr>
          </a:lstStyle>
          <a:p>
            <a:pPr>
              <a:defRPr/>
            </a:pPr>
            <a:fld id="{2600AFBD-E538-4C49-A472-4668E38556DA}" type="slidenum">
              <a:rPr lang="pt-BR" altLang="pt-BR"/>
              <a:pPr>
                <a:defRPr/>
              </a:pPr>
              <a:t>‹nº›</a:t>
            </a:fld>
            <a:endParaRPr lang="pt-BR" altLang="pt-BR"/>
          </a:p>
        </p:txBody>
      </p:sp>
      <p:pic>
        <p:nvPicPr>
          <p:cNvPr id="1031" name="Picture 6">
            <a:extLst>
              <a:ext uri="{FF2B5EF4-FFF2-40B4-BE49-F238E27FC236}">
                <a16:creationId xmlns:a16="http://schemas.microsoft.com/office/drawing/2014/main" id="{D5EA29FB-CE07-460A-B3A2-1A45CE43BA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11AF8BA-BCFD-4408-BA5F-A537C67FB8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a:extLst>
              <a:ext uri="{FF2B5EF4-FFF2-40B4-BE49-F238E27FC236}">
                <a16:creationId xmlns:a16="http://schemas.microsoft.com/office/drawing/2014/main" id="{B81517C9-04C6-4FD9-9DE4-62FC637A6A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a:extLst>
              <a:ext uri="{FF2B5EF4-FFF2-40B4-BE49-F238E27FC236}">
                <a16:creationId xmlns:a16="http://schemas.microsoft.com/office/drawing/2014/main" id="{94EBBD70-80E4-4445-A6DB-840AC509C519}"/>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2053" name="Rectangle 4">
            <a:extLst>
              <a:ext uri="{FF2B5EF4-FFF2-40B4-BE49-F238E27FC236}">
                <a16:creationId xmlns:a16="http://schemas.microsoft.com/office/drawing/2014/main" id="{44F20E02-7901-42E8-8914-5AF5CE476BA2}"/>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054" name="Text Box 5">
            <a:extLst>
              <a:ext uri="{FF2B5EF4-FFF2-40B4-BE49-F238E27FC236}">
                <a16:creationId xmlns:a16="http://schemas.microsoft.com/office/drawing/2014/main" id="{C3CDB7B1-193D-424E-9390-F366BADC37C7}"/>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055" name="Text Box 6">
            <a:extLst>
              <a:ext uri="{FF2B5EF4-FFF2-40B4-BE49-F238E27FC236}">
                <a16:creationId xmlns:a16="http://schemas.microsoft.com/office/drawing/2014/main" id="{9DB21F6A-0B51-4D8E-8B39-C84EBCCA046C}"/>
              </a:ext>
            </a:extLst>
          </p:cNvPr>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7">
            <a:extLst>
              <a:ext uri="{FF2B5EF4-FFF2-40B4-BE49-F238E27FC236}">
                <a16:creationId xmlns:a16="http://schemas.microsoft.com/office/drawing/2014/main" id="{6D55DC13-5558-42D0-BD68-C29CC4C2D9D0}"/>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723900" algn="l"/>
                <a:tab pos="1447800" algn="l"/>
              </a:tabLst>
              <a:defRPr sz="1200">
                <a:solidFill>
                  <a:srgbClr val="898989"/>
                </a:solidFill>
                <a:latin typeface="Times New Roman" panose="02020603050405020304" pitchFamily="18" charset="0"/>
                <a:cs typeface="DejaVu Sans" pitchFamily="34" charset="0"/>
              </a:defRPr>
            </a:lvl1pPr>
          </a:lstStyle>
          <a:p>
            <a:pPr>
              <a:defRPr/>
            </a:pPr>
            <a:fld id="{7ED2BBFE-7562-4614-9FFF-9236CF623BCB}"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33556A73-D4F1-4E35-9A4E-3A858A8BCD8C}"/>
              </a:ext>
            </a:extLst>
          </p:cNvPr>
          <p:cNvSpPr txBox="1">
            <a:spLocks noChangeArrowheads="1"/>
          </p:cNvSpPr>
          <p:nvPr/>
        </p:nvSpPr>
        <p:spPr bwMode="auto">
          <a:xfrm>
            <a:off x="395288" y="1435100"/>
            <a:ext cx="8135937"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a:cs typeface="Droid Sans Fallback"/>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a:cs typeface="Droid Sans Fallback"/>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a:cs typeface="Droid Sans Fallback"/>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9pPr>
          </a:lstStyle>
          <a:p>
            <a:pPr algn="ctr" eaLnBrk="1" hangingPunct="1">
              <a:spcBef>
                <a:spcPct val="0"/>
              </a:spcBef>
              <a:buClrTx/>
              <a:buFontTx/>
              <a:buNone/>
            </a:pPr>
            <a:r>
              <a:rPr lang="pt-BR" altLang="pt-BR" sz="4800" b="1" dirty="0"/>
              <a:t>Bacharel em Sistemas de Informação</a:t>
            </a:r>
          </a:p>
          <a:p>
            <a:pPr algn="ctr" eaLnBrk="1" hangingPunct="1">
              <a:spcBef>
                <a:spcPct val="0"/>
              </a:spcBef>
              <a:buClrTx/>
              <a:buFontTx/>
              <a:buNone/>
            </a:pPr>
            <a:endParaRPr lang="pt-BR" altLang="pt-BR" sz="4800" b="1" dirty="0"/>
          </a:p>
          <a:p>
            <a:pPr algn="ctr" eaLnBrk="1" hangingPunct="1">
              <a:spcBef>
                <a:spcPct val="0"/>
              </a:spcBef>
              <a:buClrTx/>
              <a:buFontTx/>
              <a:buNone/>
            </a:pPr>
            <a:r>
              <a:rPr lang="pt-BR" altLang="pt-BR" sz="4000" b="1" dirty="0"/>
              <a:t>Programação Estruturada</a:t>
            </a:r>
          </a:p>
        </p:txBody>
      </p:sp>
      <p:sp>
        <p:nvSpPr>
          <p:cNvPr id="4" name="Text Box 2">
            <a:extLst>
              <a:ext uri="{FF2B5EF4-FFF2-40B4-BE49-F238E27FC236}">
                <a16:creationId xmlns:a16="http://schemas.microsoft.com/office/drawing/2014/main" id="{448827DA-E8D1-4B93-9C09-DD0304601702}"/>
              </a:ext>
            </a:extLst>
          </p:cNvPr>
          <p:cNvSpPr txBox="1">
            <a:spLocks noChangeArrowheads="1"/>
          </p:cNvSpPr>
          <p:nvPr/>
        </p:nvSpPr>
        <p:spPr bwMode="auto">
          <a:xfrm>
            <a:off x="1042988" y="5085184"/>
            <a:ext cx="7285037" cy="1772817"/>
          </a:xfrm>
          <a:prstGeom prst="rect">
            <a:avLst/>
          </a:prstGeom>
          <a:noFill/>
          <a:ln>
            <a:noFill/>
          </a:ln>
          <a:effec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9pPr>
          </a:lstStyle>
          <a:p>
            <a:pPr algn="r" eaLnBrk="1" hangingPunct="1">
              <a:spcBef>
                <a:spcPts val="600"/>
              </a:spcBef>
              <a:buSzPct val="100000"/>
              <a:defRPr/>
            </a:pPr>
            <a:r>
              <a:rPr lang="pt-BR" altLang="pt-BR" sz="2400" dirty="0">
                <a:effectLst>
                  <a:outerShdw blurRad="38100" dist="38100" dir="2700000" algn="tl">
                    <a:srgbClr val="C0C0C0"/>
                  </a:outerShdw>
                </a:effectLst>
                <a:latin typeface="Calibri" panose="020F0502020204030204" pitchFamily="34" charset="0"/>
                <a:ea typeface="+mn-ea"/>
                <a:cs typeface="+mn-cs"/>
              </a:rPr>
              <a:t>Prof. Dr. Ivan Oliveira Lopes</a:t>
            </a:r>
          </a:p>
          <a:p>
            <a:pPr algn="r" eaLnBrk="1" hangingPunct="1">
              <a:spcBef>
                <a:spcPts val="600"/>
              </a:spcBef>
              <a:buSzPct val="100000"/>
              <a:defRPr/>
            </a:pPr>
            <a:r>
              <a:rPr lang="pt-BR" altLang="pt-BR" dirty="0">
                <a:effectLst>
                  <a:outerShdw blurRad="38100" dist="38100" dir="2700000" algn="tl">
                    <a:srgbClr val="C0C0C0"/>
                  </a:outerShdw>
                </a:effectLst>
                <a:latin typeface="Calibri" panose="020F0502020204030204" pitchFamily="34" charset="0"/>
                <a:ea typeface="+mn-ea"/>
                <a:cs typeface="+mn-cs"/>
              </a:rPr>
              <a:t>io.lopes@ifsp.edu.br</a:t>
            </a:r>
          </a:p>
          <a:p>
            <a:pPr algn="r" eaLnBrk="1" hangingPunct="1">
              <a:spcBef>
                <a:spcPts val="600"/>
              </a:spcBef>
              <a:buSzPct val="100000"/>
              <a:defRPr/>
            </a:pPr>
            <a:endParaRPr lang="pt-BR" altLang="pt-BR" dirty="0">
              <a:effectLst>
                <a:outerShdw blurRad="38100" dist="38100" dir="2700000" algn="tl">
                  <a:srgbClr val="C0C0C0"/>
                </a:outerShdw>
              </a:effectLst>
              <a:latin typeface="Calibri" panose="020F0502020204030204" pitchFamily="34" charset="0"/>
              <a:ea typeface="+mn-ea"/>
              <a:cs typeface="+mn-cs"/>
            </a:endParaRPr>
          </a:p>
          <a:p>
            <a:pPr algn="r" eaLnBrk="1" hangingPunct="1">
              <a:spcBef>
                <a:spcPts val="600"/>
              </a:spcBef>
              <a:buSzPct val="100000"/>
              <a:defRPr/>
            </a:pPr>
            <a:endParaRPr lang="pt-BR" altLang="pt-BR" sz="2400" dirty="0">
              <a:effectLst>
                <a:outerShdw blurRad="38100" dist="38100" dir="2700000" algn="tl">
                  <a:srgbClr val="C0C0C0"/>
                </a:outerShdw>
              </a:effectLst>
              <a:latin typeface="Calibri" panose="020F0502020204030204" pitchFamily="34" charset="0"/>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24FC3B2E-5742-5E04-E28A-C3FE19F367C9}"/>
              </a:ext>
            </a:extLst>
          </p:cNvPr>
          <p:cNvPicPr>
            <a:picLocks noChangeAspect="1"/>
          </p:cNvPicPr>
          <p:nvPr/>
        </p:nvPicPr>
        <p:blipFill>
          <a:blip r:embed="rId3"/>
          <a:stretch>
            <a:fillRect/>
          </a:stretch>
        </p:blipFill>
        <p:spPr>
          <a:xfrm>
            <a:off x="59684" y="764704"/>
            <a:ext cx="9024631" cy="5841139"/>
          </a:xfrm>
          <a:prstGeom prst="rect">
            <a:avLst/>
          </a:prstGeom>
        </p:spPr>
      </p:pic>
    </p:spTree>
    <p:extLst>
      <p:ext uri="{BB962C8B-B14F-4D97-AF65-F5344CB8AC3E}">
        <p14:creationId xmlns:p14="http://schemas.microsoft.com/office/powerpoint/2010/main" val="33295306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FD74AE8-9934-ACFD-926D-033A6FCB048F}"/>
              </a:ext>
            </a:extLst>
          </p:cNvPr>
          <p:cNvPicPr>
            <a:picLocks noChangeAspect="1"/>
          </p:cNvPicPr>
          <p:nvPr/>
        </p:nvPicPr>
        <p:blipFill>
          <a:blip r:embed="rId3"/>
          <a:stretch>
            <a:fillRect/>
          </a:stretch>
        </p:blipFill>
        <p:spPr>
          <a:xfrm>
            <a:off x="683568" y="857355"/>
            <a:ext cx="8277898" cy="6000645"/>
          </a:xfrm>
          <a:prstGeom prst="rect">
            <a:avLst/>
          </a:prstGeom>
        </p:spPr>
      </p:pic>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4067780" cy="461665"/>
          </a:xfrm>
          <a:prstGeom prst="rect">
            <a:avLst/>
          </a:prstGeom>
          <a:noFill/>
        </p:spPr>
        <p:txBody>
          <a:bodyPr wrap="none" rtlCol="0">
            <a:spAutoFit/>
          </a:bodyPr>
          <a:lstStyle/>
          <a:p>
            <a:r>
              <a:rPr lang="pt-BR" sz="2400" b="1" dirty="0">
                <a:solidFill>
                  <a:srgbClr val="C00000"/>
                </a:solidFill>
              </a:rPr>
              <a:t>Exemplo: Notas sem Vetor</a:t>
            </a:r>
          </a:p>
        </p:txBody>
      </p:sp>
    </p:spTree>
    <p:extLst>
      <p:ext uri="{BB962C8B-B14F-4D97-AF65-F5344CB8AC3E}">
        <p14:creationId xmlns:p14="http://schemas.microsoft.com/office/powerpoint/2010/main" val="31093320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4083810" cy="461665"/>
          </a:xfrm>
          <a:prstGeom prst="rect">
            <a:avLst/>
          </a:prstGeom>
          <a:noFill/>
        </p:spPr>
        <p:txBody>
          <a:bodyPr wrap="none" rtlCol="0">
            <a:spAutoFit/>
          </a:bodyPr>
          <a:lstStyle/>
          <a:p>
            <a:r>
              <a:rPr lang="pt-BR" sz="2400" b="1" dirty="0">
                <a:solidFill>
                  <a:srgbClr val="C00000"/>
                </a:solidFill>
              </a:rPr>
              <a:t>Exemplo: Notas com Vetor</a:t>
            </a:r>
          </a:p>
        </p:txBody>
      </p:sp>
      <p:pic>
        <p:nvPicPr>
          <p:cNvPr id="6" name="Imagem 5">
            <a:extLst>
              <a:ext uri="{FF2B5EF4-FFF2-40B4-BE49-F238E27FC236}">
                <a16:creationId xmlns:a16="http://schemas.microsoft.com/office/drawing/2014/main" id="{0FF45910-EE0F-9409-2EAD-C2F826F9593E}"/>
              </a:ext>
            </a:extLst>
          </p:cNvPr>
          <p:cNvPicPr>
            <a:picLocks noChangeAspect="1"/>
          </p:cNvPicPr>
          <p:nvPr/>
        </p:nvPicPr>
        <p:blipFill>
          <a:blip r:embed="rId3"/>
          <a:stretch>
            <a:fillRect/>
          </a:stretch>
        </p:blipFill>
        <p:spPr>
          <a:xfrm>
            <a:off x="-19076" y="1340769"/>
            <a:ext cx="9164183" cy="4176464"/>
          </a:xfrm>
          <a:prstGeom prst="rect">
            <a:avLst/>
          </a:prstGeom>
        </p:spPr>
      </p:pic>
    </p:spTree>
    <p:extLst>
      <p:ext uri="{BB962C8B-B14F-4D97-AF65-F5344CB8AC3E}">
        <p14:creationId xmlns:p14="http://schemas.microsoft.com/office/powerpoint/2010/main" val="18765711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4083810" cy="830997"/>
          </a:xfrm>
          <a:prstGeom prst="rect">
            <a:avLst/>
          </a:prstGeom>
          <a:noFill/>
        </p:spPr>
        <p:txBody>
          <a:bodyPr wrap="none" rtlCol="0">
            <a:spAutoFit/>
          </a:bodyPr>
          <a:lstStyle/>
          <a:p>
            <a:r>
              <a:rPr lang="pt-BR" sz="2400" b="1" dirty="0">
                <a:solidFill>
                  <a:srgbClr val="C00000"/>
                </a:solidFill>
              </a:rPr>
              <a:t>Exemplo: Notas com Vetor</a:t>
            </a:r>
          </a:p>
          <a:p>
            <a:r>
              <a:rPr lang="pt-BR" sz="2400" b="1" dirty="0">
                <a:solidFill>
                  <a:srgbClr val="C00000"/>
                </a:solidFill>
              </a:rPr>
              <a:t>tipo </a:t>
            </a:r>
            <a:r>
              <a:rPr lang="pt-BR" sz="2400" b="1" dirty="0" err="1">
                <a:solidFill>
                  <a:srgbClr val="C00000"/>
                </a:solidFill>
              </a:rPr>
              <a:t>float</a:t>
            </a:r>
            <a:endParaRPr lang="pt-BR" sz="2400" b="1" dirty="0">
              <a:solidFill>
                <a:srgbClr val="C00000"/>
              </a:solidFill>
            </a:endParaRPr>
          </a:p>
        </p:txBody>
      </p:sp>
      <p:pic>
        <p:nvPicPr>
          <p:cNvPr id="5" name="Imagem 4">
            <a:extLst>
              <a:ext uri="{FF2B5EF4-FFF2-40B4-BE49-F238E27FC236}">
                <a16:creationId xmlns:a16="http://schemas.microsoft.com/office/drawing/2014/main" id="{1E7F4C8A-2E3D-A7FB-E880-EE5B96F5EC52}"/>
              </a:ext>
            </a:extLst>
          </p:cNvPr>
          <p:cNvPicPr>
            <a:picLocks noChangeAspect="1"/>
          </p:cNvPicPr>
          <p:nvPr/>
        </p:nvPicPr>
        <p:blipFill>
          <a:blip r:embed="rId3"/>
          <a:stretch>
            <a:fillRect/>
          </a:stretch>
        </p:blipFill>
        <p:spPr>
          <a:xfrm>
            <a:off x="0" y="1055633"/>
            <a:ext cx="9131773" cy="5181680"/>
          </a:xfrm>
          <a:prstGeom prst="rect">
            <a:avLst/>
          </a:prstGeom>
        </p:spPr>
      </p:pic>
    </p:spTree>
    <p:extLst>
      <p:ext uri="{BB962C8B-B14F-4D97-AF65-F5344CB8AC3E}">
        <p14:creationId xmlns:p14="http://schemas.microsoft.com/office/powerpoint/2010/main" val="18031659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0EE6BB6-D049-2930-DC14-3F5C785D9FEF}"/>
              </a:ext>
            </a:extLst>
          </p:cNvPr>
          <p:cNvSpPr txBox="1"/>
          <p:nvPr/>
        </p:nvSpPr>
        <p:spPr>
          <a:xfrm>
            <a:off x="35031" y="116632"/>
            <a:ext cx="7156126" cy="830997"/>
          </a:xfrm>
          <a:prstGeom prst="rect">
            <a:avLst/>
          </a:prstGeom>
          <a:noFill/>
        </p:spPr>
        <p:txBody>
          <a:bodyPr wrap="none" rtlCol="0">
            <a:spAutoFit/>
          </a:bodyPr>
          <a:lstStyle/>
          <a:p>
            <a:r>
              <a:rPr lang="pt-BR" sz="2400" b="1" dirty="0">
                <a:solidFill>
                  <a:srgbClr val="C00000"/>
                </a:solidFill>
              </a:rPr>
              <a:t>Exemplo: Notas com Vetor</a:t>
            </a:r>
          </a:p>
          <a:p>
            <a:r>
              <a:rPr lang="pt-BR" sz="2400" b="1" dirty="0">
                <a:solidFill>
                  <a:srgbClr val="C00000"/>
                </a:solidFill>
              </a:rPr>
              <a:t>tipo </a:t>
            </a:r>
            <a:r>
              <a:rPr lang="pt-BR" sz="2400" b="1" dirty="0" err="1">
                <a:solidFill>
                  <a:srgbClr val="C00000"/>
                </a:solidFill>
              </a:rPr>
              <a:t>float</a:t>
            </a:r>
            <a:r>
              <a:rPr lang="pt-BR" sz="2400" b="1" dirty="0">
                <a:solidFill>
                  <a:srgbClr val="C00000"/>
                </a:solidFill>
              </a:rPr>
              <a:t> e número de elementos desconhecido</a:t>
            </a:r>
          </a:p>
        </p:txBody>
      </p:sp>
      <p:pic>
        <p:nvPicPr>
          <p:cNvPr id="4" name="Imagem 3">
            <a:extLst>
              <a:ext uri="{FF2B5EF4-FFF2-40B4-BE49-F238E27FC236}">
                <a16:creationId xmlns:a16="http://schemas.microsoft.com/office/drawing/2014/main" id="{EE273F57-9F72-A7EF-4270-8CB10B4E5D40}"/>
              </a:ext>
            </a:extLst>
          </p:cNvPr>
          <p:cNvPicPr>
            <a:picLocks noChangeAspect="1"/>
          </p:cNvPicPr>
          <p:nvPr/>
        </p:nvPicPr>
        <p:blipFill>
          <a:blip r:embed="rId3"/>
          <a:stretch>
            <a:fillRect/>
          </a:stretch>
        </p:blipFill>
        <p:spPr>
          <a:xfrm>
            <a:off x="35031" y="947630"/>
            <a:ext cx="8353393" cy="5903799"/>
          </a:xfrm>
          <a:prstGeom prst="rect">
            <a:avLst/>
          </a:prstGeom>
        </p:spPr>
      </p:pic>
    </p:spTree>
    <p:extLst>
      <p:ext uri="{BB962C8B-B14F-4D97-AF65-F5344CB8AC3E}">
        <p14:creationId xmlns:p14="http://schemas.microsoft.com/office/powerpoint/2010/main" val="13530577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6192687"/>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5400" b="1" dirty="0">
                <a:solidFill>
                  <a:srgbClr val="C00000"/>
                </a:solidFill>
              </a:rPr>
              <a:t>Vetor: Checando limites</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No exemplo anterior, </a:t>
            </a:r>
            <a:r>
              <a:rPr lang="pt-BR" sz="4000" b="1" kern="50" dirty="0">
                <a:latin typeface="Andalus"/>
                <a:ea typeface="SimSun" panose="02010600030101010101" pitchFamily="2" charset="-122"/>
                <a:cs typeface="Mangal" panose="02040503050203030202" pitchFamily="18" charset="0"/>
              </a:rPr>
              <a:t>o vetor </a:t>
            </a:r>
            <a:r>
              <a:rPr lang="pt-BR" sz="4000" b="1" kern="50" dirty="0">
                <a:effectLst/>
                <a:latin typeface="Andalus"/>
                <a:ea typeface="SimSun" panose="02010600030101010101" pitchFamily="2" charset="-122"/>
                <a:cs typeface="Mangal" panose="02040503050203030202" pitchFamily="18" charset="0"/>
              </a:rPr>
              <a:t>foi dimensionado em 5 e este número permite a entrada de até 5 notas. Entretanto, se o usuário digitar mais de 5 notas, como expulsar os dados excedentes?</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A linguagem C/C++ não realiza verificação de limites em matrizes/vetores, por isso, é possível ir além do fim de uma matriz.</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Se você transpuser o fim de uma matriz durante uma operação de atribuição, então os valores sobressalentes irão sobrepor outros dados da memória. Estes valores serão armazenados em sequência, seguindo os elementos da matriz na memória. Como não foi reservado espaço para guarda-los, eles sobreporão outras variáveis ou até mesmo uma parte do código do próprio programa que por acaso esteja na memória. Isto acarretará resultados imprevisíveis, e nenhuma mensagem de erro do compilador avisará o que está ocorrendo.</a:t>
            </a:r>
            <a:endParaRPr lang="pt-BR" sz="2800" kern="50" dirty="0">
              <a:effectLst/>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5493527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2952327"/>
          </a:xfrm>
          <a:prstGeom prst="rect">
            <a:avLst/>
          </a:prstGeom>
        </p:spPr>
        <p:txBody>
          <a:bodyPr>
            <a:normAutofit fontScale="62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5400" b="1" dirty="0">
                <a:solidFill>
                  <a:srgbClr val="C00000"/>
                </a:solidFill>
              </a:rPr>
              <a:t>Vetor: Checando limites</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C/C++ não avisa a você quando o limite de uma matriz/vetor foi excedido.</a:t>
            </a:r>
          </a:p>
          <a:p>
            <a:pPr marL="285750" indent="-285750" algn="just">
              <a:spcBef>
                <a:spcPts val="1200"/>
              </a:spcBef>
              <a:spcAft>
                <a:spcPts val="600"/>
              </a:spcAft>
              <a:buFont typeface="Arial" panose="020B0604020202020204" pitchFamily="34" charset="0"/>
              <a:buChar char=""/>
            </a:pPr>
            <a:r>
              <a:rPr lang="pt-BR" sz="4000" b="1" kern="50" dirty="0">
                <a:effectLst/>
                <a:latin typeface="Andalus"/>
                <a:ea typeface="SimSun" panose="02010600030101010101" pitchFamily="2" charset="-122"/>
                <a:cs typeface="Mangal" panose="02040503050203030202" pitchFamily="18" charset="0"/>
              </a:rPr>
              <a:t>Providenciar a verificação do limite de uma matriz é de responsabilidade do programador. A solução é não permitir que o usuário digite dados, para elementos da matriz</a:t>
            </a:r>
            <a:r>
              <a:rPr lang="pt-BR" sz="4000" b="1" kern="50">
                <a:effectLst/>
                <a:latin typeface="Andalus"/>
                <a:ea typeface="SimSun" panose="02010600030101010101" pitchFamily="2" charset="-122"/>
                <a:cs typeface="Mangal" panose="02040503050203030202" pitchFamily="18" charset="0"/>
              </a:rPr>
              <a:t>/vetor, </a:t>
            </a:r>
            <a:r>
              <a:rPr lang="pt-BR" sz="4000" b="1" kern="50" dirty="0">
                <a:effectLst/>
                <a:latin typeface="Andalus"/>
                <a:ea typeface="SimSun" panose="02010600030101010101" pitchFamily="2" charset="-122"/>
                <a:cs typeface="Mangal" panose="02040503050203030202" pitchFamily="18" charset="0"/>
              </a:rPr>
              <a:t>acima do limite.</a:t>
            </a:r>
            <a:endParaRPr lang="pt-BR" sz="2800" kern="50" dirty="0">
              <a:effectLst/>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36853436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5B0A95B-F5A7-F8D8-DCB7-8A158840AD5E}"/>
              </a:ext>
            </a:extLst>
          </p:cNvPr>
          <p:cNvPicPr>
            <a:picLocks noChangeAspect="1"/>
          </p:cNvPicPr>
          <p:nvPr/>
        </p:nvPicPr>
        <p:blipFill>
          <a:blip r:embed="rId3"/>
          <a:stretch>
            <a:fillRect/>
          </a:stretch>
        </p:blipFill>
        <p:spPr>
          <a:xfrm>
            <a:off x="0" y="692696"/>
            <a:ext cx="6737343" cy="6165304"/>
          </a:xfrm>
          <a:prstGeom prst="rect">
            <a:avLst/>
          </a:prstGeom>
        </p:spPr>
      </p:pic>
      <p:sp>
        <p:nvSpPr>
          <p:cNvPr id="6" name="Nuvem 5">
            <a:extLst>
              <a:ext uri="{FF2B5EF4-FFF2-40B4-BE49-F238E27FC236}">
                <a16:creationId xmlns:a16="http://schemas.microsoft.com/office/drawing/2014/main" id="{E8ACC81A-E87B-7BE0-D8FB-4AB7FDDB28FD}"/>
              </a:ext>
            </a:extLst>
          </p:cNvPr>
          <p:cNvSpPr/>
          <p:nvPr/>
        </p:nvSpPr>
        <p:spPr>
          <a:xfrm>
            <a:off x="4355976" y="548680"/>
            <a:ext cx="4788024" cy="3528392"/>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Quando </a:t>
            </a:r>
            <a:r>
              <a:rPr lang="pt-BR" sz="2000" b="1" dirty="0">
                <a:solidFill>
                  <a:srgbClr val="FF0000"/>
                </a:solidFill>
              </a:rPr>
              <a:t>i</a:t>
            </a:r>
            <a:r>
              <a:rPr lang="pt-BR" sz="2000" b="1" dirty="0">
                <a:solidFill>
                  <a:schemeClr val="bg1"/>
                </a:solidFill>
              </a:rPr>
              <a:t> atingir 5, que é acima do último índice da matriz, a mensagem “</a:t>
            </a:r>
            <a:r>
              <a:rPr lang="pt-BR" sz="2000" b="1" dirty="0">
                <a:solidFill>
                  <a:srgbClr val="FF0000"/>
                </a:solidFill>
              </a:rPr>
              <a:t>Buffer lotado</a:t>
            </a:r>
            <a:r>
              <a:rPr lang="pt-BR" sz="2000" b="1" dirty="0">
                <a:solidFill>
                  <a:schemeClr val="bg1"/>
                </a:solidFill>
              </a:rPr>
              <a:t>” será impressa e o comando </a:t>
            </a:r>
            <a:r>
              <a:rPr lang="pt-BR" sz="2000" b="1" dirty="0">
                <a:solidFill>
                  <a:srgbClr val="FF0000"/>
                </a:solidFill>
              </a:rPr>
              <a:t>break</a:t>
            </a:r>
            <a:r>
              <a:rPr lang="pt-BR" sz="2000" b="1" dirty="0">
                <a:solidFill>
                  <a:schemeClr val="bg1"/>
                </a:solidFill>
              </a:rPr>
              <a:t> fará com que o controle saia do laço </a:t>
            </a:r>
            <a:r>
              <a:rPr lang="pt-BR" sz="2000" b="1" dirty="0">
                <a:solidFill>
                  <a:srgbClr val="FF0000"/>
                </a:solidFill>
              </a:rPr>
              <a:t>do/</a:t>
            </a:r>
            <a:r>
              <a:rPr lang="pt-BR" sz="2000" b="1" dirty="0" err="1">
                <a:solidFill>
                  <a:srgbClr val="FF0000"/>
                </a:solidFill>
              </a:rPr>
              <a:t>while</a:t>
            </a:r>
            <a:r>
              <a:rPr lang="pt-BR" sz="2000" b="1" dirty="0">
                <a:solidFill>
                  <a:srgbClr val="FF0000"/>
                </a:solidFill>
              </a:rPr>
              <a:t> </a:t>
            </a:r>
            <a:r>
              <a:rPr lang="pt-BR" sz="2000" b="1" dirty="0">
                <a:solidFill>
                  <a:schemeClr val="bg1"/>
                </a:solidFill>
              </a:rPr>
              <a:t>e passe para a segunda parte do programa</a:t>
            </a:r>
          </a:p>
        </p:txBody>
      </p:sp>
    </p:spTree>
    <p:extLst>
      <p:ext uri="{BB962C8B-B14F-4D97-AF65-F5344CB8AC3E}">
        <p14:creationId xmlns:p14="http://schemas.microsoft.com/office/powerpoint/2010/main" val="483207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1872207"/>
          </a:xfrm>
          <a:prstGeom prst="rect">
            <a:avLst/>
          </a:prstGeom>
        </p:spPr>
        <p:txBody>
          <a:bodyPr>
            <a:normAutofit fontScale="7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7200" b="1" dirty="0">
                <a:solidFill>
                  <a:srgbClr val="FF0000"/>
                </a:solidFill>
              </a:rPr>
              <a:t>Exercício: </a:t>
            </a:r>
            <a:r>
              <a:rPr lang="pt-BR" sz="5400" kern="50" dirty="0">
                <a:effectLst/>
                <a:latin typeface="Times New Roman" panose="02020603050405020304" pitchFamily="18" charset="0"/>
                <a:ea typeface="SimSun" panose="02010600030101010101" pitchFamily="2" charset="-122"/>
                <a:cs typeface="Mangal" panose="02040503050203030202" pitchFamily="18" charset="0"/>
              </a:rPr>
              <a:t>Fazer um programa que permita digitar o valor de N produtos. Calcular o valor da compra.</a:t>
            </a:r>
          </a:p>
        </p:txBody>
      </p:sp>
    </p:spTree>
    <p:extLst>
      <p:ext uri="{BB962C8B-B14F-4D97-AF65-F5344CB8AC3E}">
        <p14:creationId xmlns:p14="http://schemas.microsoft.com/office/powerpoint/2010/main" val="11037632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1872207"/>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7200" b="1" dirty="0">
                <a:solidFill>
                  <a:srgbClr val="FF0000"/>
                </a:solidFill>
              </a:rPr>
              <a:t>Exercício: </a:t>
            </a:r>
            <a:r>
              <a:rPr lang="pt-BR" sz="5400" kern="50" dirty="0">
                <a:effectLst/>
                <a:latin typeface="Times New Roman" panose="02020603050405020304" pitchFamily="18" charset="0"/>
                <a:ea typeface="SimSun" panose="02010600030101010101" pitchFamily="2" charset="-122"/>
                <a:cs typeface="Mangal" panose="02040503050203030202" pitchFamily="18" charset="0"/>
              </a:rPr>
              <a:t>Elaborar um algoritmo que seja capaz de armazenar 15 números inteiros em um vetor, imprimir cada número com a informação se ele é par ou ímpar.</a:t>
            </a:r>
          </a:p>
        </p:txBody>
      </p:sp>
    </p:spTree>
    <p:extLst>
      <p:ext uri="{BB962C8B-B14F-4D97-AF65-F5344CB8AC3E}">
        <p14:creationId xmlns:p14="http://schemas.microsoft.com/office/powerpoint/2010/main" val="11352459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Vetores e Matrizes (</a:t>
            </a:r>
            <a:r>
              <a:rPr lang="pt-BR" sz="4000" b="1" dirty="0" err="1">
                <a:solidFill>
                  <a:srgbClr val="C00000"/>
                </a:solidFill>
              </a:rPr>
              <a:t>array</a:t>
            </a:r>
            <a:r>
              <a:rPr lang="pt-BR" sz="4000" b="1" dirty="0">
                <a:solidFill>
                  <a:srgbClr val="C00000"/>
                </a:solidFill>
              </a:rPr>
              <a:t>):</a:t>
            </a:r>
          </a:p>
          <a:p>
            <a:r>
              <a:rPr lang="pt-BR" sz="2400" kern="50" dirty="0">
                <a:solidFill>
                  <a:schemeClr val="tx1"/>
                </a:solidFill>
                <a:effectLst/>
                <a:latin typeface="Andalus"/>
                <a:ea typeface="Verdana" panose="020B0604030504040204" pitchFamily="34" charset="0"/>
              </a:rPr>
              <a:t>Vetor ou Matriz em C++,</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também</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conhecidos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como</a:t>
            </a:r>
            <a:r>
              <a:rPr lang="pt-BR" sz="2400" kern="50" dirty="0">
                <a:solidFill>
                  <a:schemeClr val="tx1"/>
                </a:solidFill>
                <a:effectLst/>
                <a:latin typeface="Andalus"/>
                <a:ea typeface="Andalus"/>
              </a:rPr>
              <a:t> </a:t>
            </a:r>
            <a:r>
              <a:rPr lang="pt-BR" sz="2400" kern="50" dirty="0" err="1">
                <a:solidFill>
                  <a:srgbClr val="FF0000"/>
                </a:solidFill>
                <a:effectLst/>
                <a:latin typeface="Andalus"/>
                <a:ea typeface="SimSun" panose="02010600030101010101" pitchFamily="2" charset="-122"/>
              </a:rPr>
              <a:t>arrays</a:t>
            </a:r>
            <a:r>
              <a:rPr lang="pt-BR" sz="2400" kern="50" dirty="0">
                <a:solidFill>
                  <a:schemeClr val="tx1"/>
                </a:solidFill>
                <a:effectLst/>
                <a:latin typeface="Andalus"/>
                <a:ea typeface="SimSun" panose="02010600030101010101" pitchFamily="2" charset="-122"/>
              </a:rPr>
              <a:t>,</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são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variáveis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que</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servem</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para</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guardar</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vários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valores</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do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mesmo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tipo,</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de</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forma</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uniforme</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na</a:t>
            </a:r>
            <a:r>
              <a:rPr lang="pt-BR" sz="2400" kern="50" dirty="0">
                <a:solidFill>
                  <a:schemeClr val="tx1"/>
                </a:solidFill>
                <a:effectLst/>
                <a:latin typeface="Andalus"/>
                <a:ea typeface="Andalus"/>
              </a:rPr>
              <a:t> </a:t>
            </a:r>
            <a:r>
              <a:rPr lang="pt-BR" sz="2400" kern="50" dirty="0">
                <a:solidFill>
                  <a:schemeClr val="tx1"/>
                </a:solidFill>
                <a:effectLst/>
                <a:latin typeface="Andalus"/>
                <a:ea typeface="SimSun" panose="02010600030101010101" pitchFamily="2" charset="-122"/>
              </a:rPr>
              <a:t>memória.</a:t>
            </a:r>
          </a:p>
          <a:p>
            <a:pPr lvl="1"/>
            <a:r>
              <a:rPr lang="pt-BR" sz="2000" kern="50" dirty="0">
                <a:solidFill>
                  <a:srgbClr val="FF0000"/>
                </a:solidFill>
                <a:effectLst/>
                <a:latin typeface="Andalus"/>
                <a:ea typeface="SimSun" panose="02010600030101010101" pitchFamily="2" charset="-122"/>
                <a:cs typeface="Mangal" panose="02040503050203030202" pitchFamily="18" charset="0"/>
              </a:rPr>
              <a:t>Por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exemplo,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for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necessário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criar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20</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variáveis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mesmo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tipo,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seria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feito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seguinte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forma:</a:t>
            </a:r>
            <a:r>
              <a:rPr lang="pt-BR" sz="2000" kern="50" dirty="0">
                <a:solidFill>
                  <a:srgbClr val="FF0000"/>
                </a:solidFill>
                <a:effectLst/>
                <a:latin typeface="Andalus"/>
                <a:ea typeface="Andalus"/>
                <a:cs typeface="Mangal" panose="02040503050203030202" pitchFamily="18" charset="0"/>
              </a:rPr>
              <a:t> </a:t>
            </a:r>
            <a:r>
              <a:rPr lang="pt-BR" sz="2000" kern="50" dirty="0" err="1">
                <a:solidFill>
                  <a:srgbClr val="FF0000"/>
                </a:solidFill>
                <a:effectLst/>
                <a:latin typeface="Andalus"/>
                <a:ea typeface="SimSun" panose="02010600030101010101" pitchFamily="2" charset="-122"/>
                <a:cs typeface="Mangal" panose="02040503050203030202" pitchFamily="18" charset="0"/>
              </a:rPr>
              <a:t>int</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x1,</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x2,</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x3,</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x4,</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x5,</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...x20;</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ao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invés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disso,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utilizando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vetor,</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seria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criado</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uma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única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variável,</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que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armazenaria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todos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os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20</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números</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de</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uma</a:t>
            </a:r>
            <a:r>
              <a:rPr lang="pt-BR" sz="2000" kern="50" dirty="0">
                <a:solidFill>
                  <a:srgbClr val="FF0000"/>
                </a:solidFill>
                <a:effectLst/>
                <a:latin typeface="Andalus"/>
                <a:ea typeface="Andalus"/>
                <a:cs typeface="Mangal" panose="02040503050203030202" pitchFamily="18" charset="0"/>
              </a:rPr>
              <a:t> </a:t>
            </a:r>
            <a:r>
              <a:rPr lang="pt-BR" sz="2000" kern="50" dirty="0">
                <a:solidFill>
                  <a:srgbClr val="FF0000"/>
                </a:solidFill>
                <a:effectLst/>
                <a:latin typeface="Andalus"/>
                <a:ea typeface="SimSun" panose="02010600030101010101" pitchFamily="2" charset="-122"/>
                <a:cs typeface="Mangal" panose="02040503050203030202" pitchFamily="18" charset="0"/>
              </a:rPr>
              <a:t>vez.</a:t>
            </a:r>
            <a:endParaRPr lang="pt-BR" sz="2000" kern="50" dirty="0">
              <a:solidFill>
                <a:srgbClr val="FF0000"/>
              </a:solidFill>
              <a:effectLst/>
              <a:latin typeface="Times New Roman" panose="02020603050405020304" pitchFamily="18" charset="0"/>
              <a:ea typeface="SimSun" panose="02010600030101010101" pitchFamily="2" charset="-122"/>
              <a:cs typeface="Mangal" panose="02040503050203030202" pitchFamily="18" charset="0"/>
            </a:endParaRPr>
          </a:p>
          <a:p>
            <a:r>
              <a:rPr lang="pt-BR" sz="2400" kern="50" dirty="0">
                <a:solidFill>
                  <a:schemeClr val="tx1"/>
                </a:solidFill>
                <a:effectLst/>
                <a:latin typeface="Andalus"/>
                <a:ea typeface="Andalus"/>
              </a:rPr>
              <a:t>Vetores são </a:t>
            </a:r>
            <a:r>
              <a:rPr lang="pt-BR" sz="2400" kern="50" dirty="0" err="1">
                <a:solidFill>
                  <a:schemeClr val="tx1"/>
                </a:solidFill>
                <a:effectLst/>
                <a:latin typeface="Andalus"/>
                <a:ea typeface="Andalus"/>
              </a:rPr>
              <a:t>arrays</a:t>
            </a:r>
            <a:r>
              <a:rPr lang="pt-BR" sz="2400" kern="50" dirty="0">
                <a:solidFill>
                  <a:schemeClr val="tx1"/>
                </a:solidFill>
                <a:effectLst/>
                <a:latin typeface="Andalus"/>
                <a:ea typeface="Andalus"/>
              </a:rPr>
              <a:t> unidimensionais. </a:t>
            </a:r>
            <a:r>
              <a:rPr lang="pt-BR" sz="2400" kern="50" dirty="0">
                <a:solidFill>
                  <a:schemeClr val="tx1"/>
                </a:solidFill>
                <a:effectLst/>
                <a:latin typeface="Andalus"/>
                <a:ea typeface="Verdana" panose="020B0604030504040204" pitchFamily="34" charset="0"/>
                <a:cs typeface="Verdana" panose="020B0604030504040204" pitchFamily="34" charset="0"/>
              </a:rPr>
              <a:t>Isto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é,</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necessita-se</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apenas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índice</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para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acessar</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elemento.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Enquanto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Matrizes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são</a:t>
            </a:r>
            <a:r>
              <a:rPr lang="pt-BR" sz="2400" kern="50" dirty="0">
                <a:solidFill>
                  <a:schemeClr val="tx1"/>
                </a:solidFill>
                <a:effectLst/>
                <a:latin typeface="Andalus"/>
                <a:ea typeface="Andalus"/>
                <a:cs typeface="Verdana" panose="020B0604030504040204" pitchFamily="34" charset="0"/>
              </a:rPr>
              <a:t> </a:t>
            </a:r>
            <a:r>
              <a:rPr lang="pt-BR" sz="2400" kern="50" dirty="0" err="1">
                <a:solidFill>
                  <a:schemeClr val="tx1"/>
                </a:solidFill>
                <a:effectLst/>
                <a:latin typeface="Andalus"/>
                <a:ea typeface="Verdana" panose="020B0604030504040204" pitchFamily="34" charset="0"/>
                <a:cs typeface="Verdana" panose="020B0604030504040204" pitchFamily="34" charset="0"/>
              </a:rPr>
              <a:t>arrays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multidimensionais.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Ou</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seja,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dois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ou</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mais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índices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são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necessários</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para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acessar</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elemento</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de</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uma</a:t>
            </a:r>
            <a:r>
              <a:rPr lang="pt-BR" sz="2400" kern="50" dirty="0">
                <a:solidFill>
                  <a:schemeClr val="tx1"/>
                </a:solidFill>
                <a:effectLst/>
                <a:latin typeface="Andalus"/>
                <a:ea typeface="Andalus"/>
                <a:cs typeface="Verdana" panose="020B0604030504040204" pitchFamily="34" charset="0"/>
              </a:rPr>
              <a:t> </a:t>
            </a:r>
            <a:r>
              <a:rPr lang="pt-BR" sz="2400" kern="50" dirty="0">
                <a:solidFill>
                  <a:schemeClr val="tx1"/>
                </a:solidFill>
                <a:effectLst/>
                <a:latin typeface="Andalus"/>
                <a:ea typeface="Verdana" panose="020B0604030504040204" pitchFamily="34" charset="0"/>
                <a:cs typeface="Verdana" panose="020B0604030504040204" pitchFamily="34" charset="0"/>
              </a:rPr>
              <a:t>matriz.</a:t>
            </a:r>
            <a:r>
              <a:rPr lang="pt-BR" sz="2400" kern="50" dirty="0">
                <a:solidFill>
                  <a:schemeClr val="tx1"/>
                </a:solidFill>
                <a:effectLst/>
                <a:latin typeface="Andalus"/>
                <a:ea typeface="Andalus"/>
                <a:cs typeface="Verdana" panose="020B0604030504040204" pitchFamily="34" charset="0"/>
              </a:rPr>
              <a:t> </a:t>
            </a:r>
            <a:endParaRPr lang="pt-BR" sz="2400" kern="5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116943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Vetores e Matrizes (</a:t>
            </a:r>
            <a:r>
              <a:rPr lang="pt-BR" sz="4000" b="1" dirty="0" err="1">
                <a:solidFill>
                  <a:srgbClr val="C00000"/>
                </a:solidFill>
              </a:rPr>
              <a:t>array</a:t>
            </a:r>
            <a:r>
              <a:rPr lang="pt-BR" sz="4000" b="1" dirty="0">
                <a:solidFill>
                  <a:srgbClr val="C00000"/>
                </a:solidFill>
              </a:rPr>
              <a:t>):</a:t>
            </a:r>
          </a:p>
          <a:p>
            <a:r>
              <a:rPr lang="pt-BR" sz="4000" b="1" dirty="0">
                <a:solidFill>
                  <a:srgbClr val="FF0000"/>
                </a:solidFill>
                <a:effectLst/>
              </a:rPr>
              <a:t>Matriz: </a:t>
            </a:r>
            <a:r>
              <a:rPr lang="pt-BR" sz="2400" dirty="0">
                <a:effectLst/>
              </a:rPr>
              <a:t>Um </a:t>
            </a:r>
            <a:r>
              <a:rPr lang="pt-BR" sz="2400" dirty="0" err="1">
                <a:effectLst/>
              </a:rPr>
              <a:t>array</a:t>
            </a:r>
            <a:r>
              <a:rPr lang="pt-BR" sz="2400" dirty="0">
                <a:effectLst/>
              </a:rPr>
              <a:t> multidimensional pode ser definido de maneira similar a um vetor, a diferença é que deve-se utilizar um índice para cada dimensão. No caso de vetores foi utilizado apenas um índice por que o vetor possui apenas uma dimensão. </a:t>
            </a:r>
            <a:endParaRPr lang="pt-BR" sz="2600" b="1" dirty="0">
              <a:solidFill>
                <a:schemeClr val="bg2">
                  <a:lumMod val="75000"/>
                </a:schemeClr>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3979127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a:t>
            </a:r>
            <a:r>
              <a:rPr lang="pt-BR" sz="2400" dirty="0">
                <a:effectLst/>
              </a:rPr>
              <a:t>A sintaxe geral para uma matriz multidimensional é:</a:t>
            </a:r>
            <a:endParaRPr lang="pt-BR" sz="4000" b="1" dirty="0">
              <a:effectLst/>
            </a:endParaRPr>
          </a:p>
          <a:p>
            <a:pPr marL="0" indent="0">
              <a:buNone/>
            </a:pPr>
            <a:r>
              <a:rPr lang="pt-BR" sz="2400" dirty="0">
                <a:solidFill>
                  <a:srgbClr val="FF0000"/>
                </a:solidFill>
                <a:effectLst/>
              </a:rPr>
              <a:t>tipo-de-dado </a:t>
            </a:r>
            <a:r>
              <a:rPr lang="pt-BR" sz="2400" dirty="0" err="1">
                <a:solidFill>
                  <a:srgbClr val="FF0000"/>
                </a:solidFill>
                <a:effectLst/>
              </a:rPr>
              <a:t>nome_do_array</a:t>
            </a:r>
            <a:r>
              <a:rPr lang="pt-BR" sz="2400" dirty="0">
                <a:solidFill>
                  <a:srgbClr val="FF0000"/>
                </a:solidFill>
                <a:effectLst/>
              </a:rPr>
              <a:t> [dimensão1][dimensão2]...[</a:t>
            </a:r>
            <a:r>
              <a:rPr lang="pt-BR" sz="2400" dirty="0" err="1">
                <a:solidFill>
                  <a:srgbClr val="FF0000"/>
                </a:solidFill>
                <a:effectLst/>
              </a:rPr>
              <a:t>dimensãoD</a:t>
            </a:r>
            <a:r>
              <a:rPr lang="pt-BR" sz="2400" dirty="0">
                <a:solidFill>
                  <a:srgbClr val="FF0000"/>
                </a:solidFill>
                <a:effectLst/>
              </a:rPr>
              <a:t>];</a:t>
            </a:r>
            <a:endParaRPr lang="pt-BR" sz="2400" kern="50" dirty="0">
              <a:solidFill>
                <a:srgbClr val="FF0000"/>
              </a:solidFill>
              <a:effectLst/>
              <a:latin typeface="Times New Roman" panose="02020603050405020304" pitchFamily="18" charset="0"/>
              <a:ea typeface="SimSun" panose="02010600030101010101" pitchFamily="2" charset="-122"/>
              <a:cs typeface="Mangal" panose="02040503050203030202" pitchFamily="18" charset="0"/>
            </a:endParaRPr>
          </a:p>
          <a:p>
            <a:pPr marL="457200" lvl="1" indent="0">
              <a:buNone/>
            </a:pPr>
            <a:r>
              <a:rPr lang="pt-BR" sz="2600" dirty="0">
                <a:solidFill>
                  <a:schemeClr val="tx1"/>
                </a:solidFill>
                <a:effectLst/>
              </a:rPr>
              <a:t>Em que: </a:t>
            </a:r>
          </a:p>
          <a:p>
            <a:pPr marL="457200" lvl="1" indent="0">
              <a:buNone/>
            </a:pPr>
            <a:r>
              <a:rPr lang="pt-BR" sz="2600" dirty="0">
                <a:solidFill>
                  <a:srgbClr val="FF0000"/>
                </a:solidFill>
                <a:effectLst/>
              </a:rPr>
              <a:t>tipo-de-dado</a:t>
            </a:r>
            <a:r>
              <a:rPr lang="pt-BR" sz="2600" dirty="0">
                <a:solidFill>
                  <a:schemeClr val="tx1"/>
                </a:solidFill>
                <a:effectLst/>
              </a:rPr>
              <a:t> corresponde ao tipo de dado (</a:t>
            </a:r>
            <a:r>
              <a:rPr lang="pt-BR" sz="2600" dirty="0" err="1">
                <a:solidFill>
                  <a:schemeClr val="tx1"/>
                </a:solidFill>
                <a:effectLst/>
              </a:rPr>
              <a:t>int</a:t>
            </a:r>
            <a:r>
              <a:rPr lang="pt-BR" sz="2600" dirty="0">
                <a:solidFill>
                  <a:schemeClr val="tx1"/>
                </a:solidFill>
                <a:effectLst/>
              </a:rPr>
              <a:t>, </a:t>
            </a:r>
            <a:r>
              <a:rPr lang="pt-BR" sz="2600" dirty="0" err="1">
                <a:solidFill>
                  <a:schemeClr val="tx1"/>
                </a:solidFill>
                <a:effectLst/>
              </a:rPr>
              <a:t>float</a:t>
            </a:r>
            <a:r>
              <a:rPr lang="pt-BR" sz="2600" dirty="0">
                <a:solidFill>
                  <a:schemeClr val="tx1"/>
                </a:solidFill>
                <a:effectLst/>
              </a:rPr>
              <a:t>, </a:t>
            </a:r>
            <a:r>
              <a:rPr lang="pt-BR" sz="2600" dirty="0" err="1">
                <a:solidFill>
                  <a:schemeClr val="tx1"/>
                </a:solidFill>
                <a:effectLst/>
              </a:rPr>
              <a:t>double</a:t>
            </a:r>
            <a:r>
              <a:rPr lang="pt-BR" sz="2600" dirty="0">
                <a:solidFill>
                  <a:schemeClr val="tx1"/>
                </a:solidFill>
                <a:effectLst/>
              </a:rPr>
              <a:t>, . . . ) a ser armazenado na matriz; </a:t>
            </a:r>
          </a:p>
          <a:p>
            <a:pPr marL="457200" lvl="1" indent="0">
              <a:buNone/>
            </a:pPr>
            <a:r>
              <a:rPr lang="pt-BR" sz="2600" dirty="0" err="1">
                <a:solidFill>
                  <a:srgbClr val="FF0000"/>
                </a:solidFill>
                <a:effectLst/>
              </a:rPr>
              <a:t>nome_do_array</a:t>
            </a:r>
            <a:r>
              <a:rPr lang="pt-BR" sz="2600" dirty="0">
                <a:solidFill>
                  <a:srgbClr val="FF0000"/>
                </a:solidFill>
                <a:effectLst/>
              </a:rPr>
              <a:t> </a:t>
            </a:r>
            <a:r>
              <a:rPr lang="pt-BR" sz="2600" dirty="0">
                <a:solidFill>
                  <a:schemeClr val="tx1"/>
                </a:solidFill>
                <a:effectLst/>
              </a:rPr>
              <a:t>é o identificador ou nome dado à matriz; </a:t>
            </a:r>
          </a:p>
          <a:p>
            <a:pPr marL="457200" lvl="1" indent="0">
              <a:buNone/>
            </a:pPr>
            <a:r>
              <a:rPr lang="pt-BR" sz="2600" dirty="0">
                <a:solidFill>
                  <a:srgbClr val="FF0000"/>
                </a:solidFill>
                <a:effectLst/>
              </a:rPr>
              <a:t>[dimensão1] </a:t>
            </a:r>
            <a:r>
              <a:rPr lang="pt-BR" sz="2600" dirty="0">
                <a:solidFill>
                  <a:schemeClr val="tx1"/>
                </a:solidFill>
                <a:effectLst/>
              </a:rPr>
              <a:t>é o tamanho da primeira dimensão da matriz; </a:t>
            </a:r>
          </a:p>
          <a:p>
            <a:pPr marL="457200" lvl="1" indent="0">
              <a:buNone/>
            </a:pPr>
            <a:r>
              <a:rPr lang="pt-BR" sz="2600" dirty="0">
                <a:solidFill>
                  <a:srgbClr val="FF0000"/>
                </a:solidFill>
                <a:effectLst/>
              </a:rPr>
              <a:t>[dimensão2] </a:t>
            </a:r>
            <a:r>
              <a:rPr lang="pt-BR" sz="2600" dirty="0">
                <a:solidFill>
                  <a:schemeClr val="tx1"/>
                </a:solidFill>
                <a:effectLst/>
              </a:rPr>
              <a:t>é o tamanho da segunda dimensão da matriz; </a:t>
            </a:r>
          </a:p>
          <a:p>
            <a:pPr marL="457200" lvl="1" indent="0">
              <a:buNone/>
            </a:pPr>
            <a:r>
              <a:rPr lang="pt-BR" sz="2600" dirty="0">
                <a:solidFill>
                  <a:srgbClr val="FF0000"/>
                </a:solidFill>
                <a:effectLst/>
              </a:rPr>
              <a:t>[</a:t>
            </a:r>
            <a:r>
              <a:rPr lang="pt-BR" sz="2600" dirty="0" err="1">
                <a:solidFill>
                  <a:srgbClr val="FF0000"/>
                </a:solidFill>
                <a:effectLst/>
              </a:rPr>
              <a:t>dimensãoD</a:t>
            </a:r>
            <a:r>
              <a:rPr lang="pt-BR" sz="2600" dirty="0">
                <a:solidFill>
                  <a:srgbClr val="FF0000"/>
                </a:solidFill>
                <a:effectLst/>
              </a:rPr>
              <a:t>] </a:t>
            </a:r>
            <a:r>
              <a:rPr lang="pt-BR" sz="2600" dirty="0">
                <a:solidFill>
                  <a:schemeClr val="tx1"/>
                </a:solidFill>
                <a:effectLst/>
              </a:rPr>
              <a:t>é o tamanho da </a:t>
            </a:r>
            <a:r>
              <a:rPr lang="pt-BR" sz="2600" dirty="0" err="1">
                <a:solidFill>
                  <a:schemeClr val="tx1"/>
                </a:solidFill>
                <a:effectLst/>
              </a:rPr>
              <a:t>D-ésima</a:t>
            </a:r>
            <a:r>
              <a:rPr lang="pt-BR" sz="2600" dirty="0">
                <a:solidFill>
                  <a:schemeClr val="tx1"/>
                </a:solidFill>
                <a:effectLst/>
              </a:rPr>
              <a:t> dimensão da matriz</a:t>
            </a:r>
            <a:endParaRPr lang="pt-BR" sz="2600" b="1" dirty="0">
              <a:solidFill>
                <a:schemeClr val="tx1"/>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98185053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928993" cy="2376263"/>
          </a:xfrm>
          <a:prstGeom prst="rect">
            <a:avLst/>
          </a:prstGeom>
        </p:spPr>
        <p:txBody>
          <a:bodyPr>
            <a:normAutofit fontScale="7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FF0000"/>
                </a:solidFill>
                <a:effectLst/>
              </a:rPr>
              <a:t>Matriz: </a:t>
            </a:r>
            <a:r>
              <a:rPr lang="pt-BR" sz="4000" dirty="0">
                <a:effectLst/>
              </a:rPr>
              <a:t>Em geral, usam-se matrizes com duas dimensões, as quais recebem os nomes de linhas e colunas da matriz. A figura abaixo representa um exemplo de como definir uma matriz com 3 linhas e 4 colunas para armazenar números do tipo </a:t>
            </a:r>
            <a:r>
              <a:rPr lang="pt-BR" sz="4000" dirty="0" err="1">
                <a:effectLst/>
              </a:rPr>
              <a:t>double</a:t>
            </a:r>
            <a:r>
              <a:rPr lang="pt-BR" sz="4000" dirty="0">
                <a:effectLst/>
              </a:rPr>
              <a:t>. </a:t>
            </a:r>
            <a:endParaRPr lang="pt-BR" sz="4000" b="1" dirty="0">
              <a:solidFill>
                <a:schemeClr val="bg2">
                  <a:lumMod val="75000"/>
                </a:schemeClr>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3959E593-8AD6-F49B-3EC4-F85665FE622B}"/>
              </a:ext>
            </a:extLst>
          </p:cNvPr>
          <p:cNvPicPr>
            <a:picLocks noChangeAspect="1"/>
          </p:cNvPicPr>
          <p:nvPr/>
        </p:nvPicPr>
        <p:blipFill>
          <a:blip r:embed="rId3"/>
          <a:stretch>
            <a:fillRect/>
          </a:stretch>
        </p:blipFill>
        <p:spPr>
          <a:xfrm>
            <a:off x="-30516" y="3033115"/>
            <a:ext cx="4260730" cy="3672549"/>
          </a:xfrm>
          <a:prstGeom prst="rect">
            <a:avLst/>
          </a:prstGeom>
        </p:spPr>
      </p:pic>
      <p:cxnSp>
        <p:nvCxnSpPr>
          <p:cNvPr id="4" name="Conector de Seta Reta 3">
            <a:extLst>
              <a:ext uri="{FF2B5EF4-FFF2-40B4-BE49-F238E27FC236}">
                <a16:creationId xmlns:a16="http://schemas.microsoft.com/office/drawing/2014/main" id="{F46F8AE1-3C48-5044-916D-A26DE112CCD5}"/>
              </a:ext>
            </a:extLst>
          </p:cNvPr>
          <p:cNvCxnSpPr>
            <a:cxnSpLocks/>
            <a:stCxn id="7" idx="1"/>
          </p:cNvCxnSpPr>
          <p:nvPr/>
        </p:nvCxnSpPr>
        <p:spPr>
          <a:xfrm flipH="1" flipV="1">
            <a:off x="2164840" y="3356221"/>
            <a:ext cx="2622752" cy="23419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de Seta Reta 5">
            <a:extLst>
              <a:ext uri="{FF2B5EF4-FFF2-40B4-BE49-F238E27FC236}">
                <a16:creationId xmlns:a16="http://schemas.microsoft.com/office/drawing/2014/main" id="{A551EF6C-C486-2B27-15F6-4AD5E3CB6238}"/>
              </a:ext>
            </a:extLst>
          </p:cNvPr>
          <p:cNvCxnSpPr>
            <a:cxnSpLocks/>
            <a:stCxn id="8" idx="1"/>
          </p:cNvCxnSpPr>
          <p:nvPr/>
        </p:nvCxnSpPr>
        <p:spPr>
          <a:xfrm flipH="1" flipV="1">
            <a:off x="2747947" y="3259352"/>
            <a:ext cx="2982177" cy="3427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05F8227F-D573-F5E0-1712-58F70A11D7E8}"/>
              </a:ext>
            </a:extLst>
          </p:cNvPr>
          <p:cNvSpPr txBox="1"/>
          <p:nvPr/>
        </p:nvSpPr>
        <p:spPr>
          <a:xfrm>
            <a:off x="4787592" y="4913384"/>
            <a:ext cx="3309319" cy="1569660"/>
          </a:xfrm>
          <a:prstGeom prst="rect">
            <a:avLst/>
          </a:prstGeom>
          <a:noFill/>
        </p:spPr>
        <p:txBody>
          <a:bodyPr wrap="square" rtlCol="0">
            <a:spAutoFit/>
          </a:bodyPr>
          <a:lstStyle/>
          <a:p>
            <a:r>
              <a:rPr lang="pt-BR" sz="2400" b="1" dirty="0">
                <a:solidFill>
                  <a:srgbClr val="FF0000"/>
                </a:solidFill>
              </a:rPr>
              <a:t>Primeiro índice deve ser utilizado para indicar o número da linha</a:t>
            </a:r>
          </a:p>
        </p:txBody>
      </p:sp>
      <p:sp>
        <p:nvSpPr>
          <p:cNvPr id="8" name="CaixaDeTexto 7">
            <a:extLst>
              <a:ext uri="{FF2B5EF4-FFF2-40B4-BE49-F238E27FC236}">
                <a16:creationId xmlns:a16="http://schemas.microsoft.com/office/drawing/2014/main" id="{E04F7276-B2A4-5C38-C98F-453A1C04B57A}"/>
              </a:ext>
            </a:extLst>
          </p:cNvPr>
          <p:cNvSpPr txBox="1"/>
          <p:nvPr/>
        </p:nvSpPr>
        <p:spPr>
          <a:xfrm>
            <a:off x="5730124" y="2817233"/>
            <a:ext cx="3309319" cy="1569660"/>
          </a:xfrm>
          <a:prstGeom prst="rect">
            <a:avLst/>
          </a:prstGeom>
          <a:noFill/>
        </p:spPr>
        <p:txBody>
          <a:bodyPr wrap="square" rtlCol="0">
            <a:spAutoFit/>
          </a:bodyPr>
          <a:lstStyle/>
          <a:p>
            <a:r>
              <a:rPr lang="pt-BR" sz="2400" b="1" dirty="0">
                <a:solidFill>
                  <a:srgbClr val="FF0000"/>
                </a:solidFill>
              </a:rPr>
              <a:t>Segundo índice deve ser utilizado para indicar o número da coluna</a:t>
            </a:r>
          </a:p>
        </p:txBody>
      </p:sp>
    </p:spTree>
    <p:extLst>
      <p:ext uri="{BB962C8B-B14F-4D97-AF65-F5344CB8AC3E}">
        <p14:creationId xmlns:p14="http://schemas.microsoft.com/office/powerpoint/2010/main" val="3055635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a:t>
            </a:r>
            <a:r>
              <a:rPr lang="pt-BR" sz="2400" dirty="0">
                <a:effectLst/>
              </a:rPr>
              <a:t>Pode ser iniciada como em </a:t>
            </a:r>
            <a:r>
              <a:rPr lang="pt-BR" sz="2400">
                <a:effectLst/>
              </a:rPr>
              <a:t>arrays </a:t>
            </a:r>
            <a:r>
              <a:rPr lang="pt-BR" sz="2400" dirty="0">
                <a:effectLst/>
              </a:rPr>
              <a:t>unidimensionais, colocando-se os valores do elemento dentro de chaves após a declaração da matriz. Os valores para cada linha devem ficar dentro de chaves próprias e são separados por vírgula: </a:t>
            </a:r>
          </a:p>
          <a:p>
            <a:endParaRPr lang="pt-BR" sz="2400" b="1" dirty="0">
              <a:solidFill>
                <a:srgbClr val="FF0000"/>
              </a:solidFill>
            </a:endParaRPr>
          </a:p>
          <a:p>
            <a:r>
              <a:rPr lang="pt-BR" sz="2400" b="1" dirty="0" err="1">
                <a:solidFill>
                  <a:srgbClr val="FF0000"/>
                </a:solidFill>
                <a:effectLst/>
              </a:rPr>
              <a:t>int</a:t>
            </a:r>
            <a:r>
              <a:rPr lang="pt-BR" sz="2400" b="1" dirty="0">
                <a:solidFill>
                  <a:srgbClr val="FF0000"/>
                </a:solidFill>
                <a:effectLst/>
              </a:rPr>
              <a:t> b[2][7] = {{1, 2, 3, 4, 5, 6, 7}, {11, 12, 13, 14, 15, 16, 17}}; </a:t>
            </a:r>
          </a:p>
          <a:p>
            <a:endParaRPr lang="pt-BR" sz="2400" b="1" dirty="0">
              <a:solidFill>
                <a:srgbClr val="FF0000"/>
              </a:solidFill>
            </a:endParaRPr>
          </a:p>
          <a:p>
            <a:endParaRPr lang="pt-BR" sz="2400" b="1" dirty="0">
              <a:solidFill>
                <a:srgbClr val="FF0000"/>
              </a:solidFill>
              <a:effectLst/>
            </a:endParaRPr>
          </a:p>
          <a:p>
            <a:endParaRPr lang="pt-BR" sz="2400" b="1" dirty="0">
              <a:solidFill>
                <a:srgbClr val="FF0000"/>
              </a:solidFill>
            </a:endParaRPr>
          </a:p>
          <a:p>
            <a:r>
              <a:rPr lang="pt-BR" sz="2400" b="1" dirty="0" err="1">
                <a:solidFill>
                  <a:srgbClr val="FF0000"/>
                </a:solidFill>
                <a:effectLst/>
              </a:rPr>
              <a:t>int</a:t>
            </a:r>
            <a:r>
              <a:rPr lang="pt-BR" sz="2400" b="1" dirty="0">
                <a:solidFill>
                  <a:srgbClr val="FF0000"/>
                </a:solidFill>
                <a:effectLst/>
              </a:rPr>
              <a:t> c[3][5] = {{1, 2, 3, 4, 5}, {11, 12, 13, 14, 15}, {21, 22, 23, 24, 25}};</a:t>
            </a:r>
            <a:endParaRPr lang="pt-BR" sz="2400" b="1" dirty="0">
              <a:solidFill>
                <a:srgbClr val="FF0000"/>
              </a:solidFill>
              <a:effectLst/>
              <a:latin typeface="Times New Roman" panose="02020603050405020304" pitchFamily="18"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377511280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a:t>
            </a:r>
            <a:r>
              <a:rPr lang="pt-BR" sz="2400" dirty="0">
                <a:effectLst/>
              </a:rPr>
              <a:t>Atribuição de valores</a:t>
            </a:r>
          </a:p>
          <a:p>
            <a:pPr lvl="1"/>
            <a:endParaRPr lang="fr-FR" sz="2400" dirty="0">
              <a:effectLst/>
            </a:endParaRPr>
          </a:p>
          <a:p>
            <a:pPr lvl="1"/>
            <a:r>
              <a:rPr lang="fr-FR" sz="2400" dirty="0">
                <a:effectLst/>
              </a:rPr>
              <a:t>Ex: int matriz [ 3 ][ 3 ];</a:t>
            </a:r>
            <a:endParaRPr lang="pt-BR" sz="2400" dirty="0">
              <a:effectLst/>
            </a:endParaRPr>
          </a:p>
          <a:p>
            <a:pPr lvl="1"/>
            <a:endParaRPr lang="pt-BR" sz="2400" dirty="0">
              <a:effectLst/>
            </a:endParaRPr>
          </a:p>
          <a:p>
            <a:pPr lvl="1"/>
            <a:r>
              <a:rPr lang="pt-BR" sz="2400" dirty="0">
                <a:effectLst/>
              </a:rPr>
              <a:t>matriz[2][1] = 94;</a:t>
            </a:r>
          </a:p>
          <a:p>
            <a:pPr lvl="1"/>
            <a:r>
              <a:rPr lang="pt-BR" sz="2400" dirty="0">
                <a:effectLst/>
              </a:rPr>
              <a:t>matriz[0][2] = 33; </a:t>
            </a:r>
          </a:p>
          <a:p>
            <a:pPr lvl="1"/>
            <a:r>
              <a:rPr lang="pt-BR" sz="2400" dirty="0">
                <a:effectLst/>
              </a:rPr>
              <a:t>matriz[1][0] = 57;</a:t>
            </a:r>
          </a:p>
          <a:p>
            <a:pPr lvl="1"/>
            <a:r>
              <a:rPr lang="pt-BR" sz="2400" dirty="0">
                <a:effectLst/>
              </a:rPr>
              <a:t>Matriz[1][3] = 94;</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graphicFrame>
        <p:nvGraphicFramePr>
          <p:cNvPr id="3" name="Tabela 7">
            <a:extLst>
              <a:ext uri="{FF2B5EF4-FFF2-40B4-BE49-F238E27FC236}">
                <a16:creationId xmlns:a16="http://schemas.microsoft.com/office/drawing/2014/main" id="{CF904E39-03F8-862B-9809-23CCDF02AE3D}"/>
              </a:ext>
            </a:extLst>
          </p:cNvPr>
          <p:cNvGraphicFramePr>
            <a:graphicFrameLocks noGrp="1"/>
          </p:cNvGraphicFramePr>
          <p:nvPr>
            <p:extLst>
              <p:ext uri="{D42A27DB-BD31-4B8C-83A1-F6EECF244321}">
                <p14:modId xmlns:p14="http://schemas.microsoft.com/office/powerpoint/2010/main" val="2360342001"/>
              </p:ext>
            </p:extLst>
          </p:nvPr>
        </p:nvGraphicFramePr>
        <p:xfrm>
          <a:off x="3635896" y="2852936"/>
          <a:ext cx="4911348" cy="2234751"/>
        </p:xfrm>
        <a:graphic>
          <a:graphicData uri="http://schemas.openxmlformats.org/drawingml/2006/table">
            <a:tbl>
              <a:tblPr firstRow="1" bandRow="1">
                <a:tableStyleId>{5940675A-B579-460E-94D1-54222C63F5DA}</a:tableStyleId>
              </a:tblPr>
              <a:tblGrid>
                <a:gridCol w="1637116">
                  <a:extLst>
                    <a:ext uri="{9D8B030D-6E8A-4147-A177-3AD203B41FA5}">
                      <a16:colId xmlns:a16="http://schemas.microsoft.com/office/drawing/2014/main" val="616385296"/>
                    </a:ext>
                  </a:extLst>
                </a:gridCol>
                <a:gridCol w="1637116">
                  <a:extLst>
                    <a:ext uri="{9D8B030D-6E8A-4147-A177-3AD203B41FA5}">
                      <a16:colId xmlns:a16="http://schemas.microsoft.com/office/drawing/2014/main" val="4211760961"/>
                    </a:ext>
                  </a:extLst>
                </a:gridCol>
                <a:gridCol w="1637116">
                  <a:extLst>
                    <a:ext uri="{9D8B030D-6E8A-4147-A177-3AD203B41FA5}">
                      <a16:colId xmlns:a16="http://schemas.microsoft.com/office/drawing/2014/main" val="3707371363"/>
                    </a:ext>
                  </a:extLst>
                </a:gridCol>
              </a:tblGrid>
              <a:tr h="744917">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333545"/>
                  </a:ext>
                </a:extLst>
              </a:tr>
              <a:tr h="744917">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432538"/>
                  </a:ext>
                </a:extLst>
              </a:tr>
              <a:tr h="744917">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pt-BR"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13260"/>
                  </a:ext>
                </a:extLst>
              </a:tr>
            </a:tbl>
          </a:graphicData>
        </a:graphic>
      </p:graphicFrame>
    </p:spTree>
    <p:extLst>
      <p:ext uri="{BB962C8B-B14F-4D97-AF65-F5344CB8AC3E}">
        <p14:creationId xmlns:p14="http://schemas.microsoft.com/office/powerpoint/2010/main" val="2933070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Preencher uma Matriz: </a:t>
            </a:r>
            <a:r>
              <a:rPr lang="pt-BR" sz="2400" b="1" dirty="0">
                <a:effectLst/>
              </a:rPr>
              <a:t>Pode-se utilizar dois comandos </a:t>
            </a:r>
            <a:r>
              <a:rPr lang="pt-BR" sz="2400" b="1" dirty="0">
                <a:solidFill>
                  <a:srgbClr val="FF0000"/>
                </a:solidFill>
                <a:effectLst/>
              </a:rPr>
              <a:t>for</a:t>
            </a:r>
            <a:r>
              <a:rPr lang="pt-BR" sz="2400" b="1" dirty="0">
                <a:effectLst/>
              </a:rPr>
              <a:t>, um dentro do outro: </a:t>
            </a:r>
          </a:p>
          <a:p>
            <a:pPr lvl="1"/>
            <a:endParaRPr lang="pt-BR" dirty="0"/>
          </a:p>
          <a:p>
            <a:pPr marL="914400" lvl="1" indent="-457200">
              <a:buFont typeface="Arial" panose="020B0604020202020204" pitchFamily="34" charset="0"/>
              <a:buChar char="•"/>
            </a:pPr>
            <a:r>
              <a:rPr lang="pt-BR" dirty="0"/>
              <a:t>Usar duas estruturas de repetição</a:t>
            </a:r>
          </a:p>
          <a:p>
            <a:pPr marL="914400" lvl="1" indent="-457200">
              <a:buFont typeface="Arial" panose="020B0604020202020204" pitchFamily="34" charset="0"/>
              <a:buChar char="•"/>
            </a:pPr>
            <a:r>
              <a:rPr lang="pt-BR" dirty="0"/>
              <a:t>Preferencialmente o </a:t>
            </a:r>
            <a:r>
              <a:rPr lang="pt-BR" i="1" dirty="0"/>
              <a:t>for</a:t>
            </a:r>
          </a:p>
          <a:p>
            <a:pPr marL="914400" lvl="1" indent="-457200">
              <a:buFont typeface="Arial" panose="020B0604020202020204" pitchFamily="34" charset="0"/>
              <a:buChar char="•"/>
            </a:pPr>
            <a:r>
              <a:rPr lang="pt-BR" dirty="0"/>
              <a:t>Duas variáveis para controlar as linhas e colunas ( i e j, por exemplo). </a:t>
            </a:r>
            <a:r>
              <a:rPr lang="pt-BR" b="1" i="1" dirty="0"/>
              <a:t>i</a:t>
            </a:r>
            <a:r>
              <a:rPr lang="pt-BR" dirty="0"/>
              <a:t> controla a linha (for mais externo), e </a:t>
            </a:r>
            <a:r>
              <a:rPr lang="pt-BR" b="1" i="1" dirty="0"/>
              <a:t>j</a:t>
            </a:r>
            <a:r>
              <a:rPr lang="pt-BR" dirty="0"/>
              <a:t> a coluna (for mais interno)</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9590289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928993" cy="3600399"/>
          </a:xfrm>
          <a:prstGeom prst="rect">
            <a:avLst/>
          </a:prstGeom>
        </p:spPr>
        <p:txBody>
          <a:bodyPr>
            <a:normAutofit fontScale="92500" lnSpcReduction="1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Preencher uma Matriz: </a:t>
            </a:r>
            <a:r>
              <a:rPr lang="pt-BR" sz="2400" b="1" dirty="0">
                <a:effectLst/>
              </a:rPr>
              <a:t>Pode-se utilizar dois comandos </a:t>
            </a:r>
            <a:r>
              <a:rPr lang="pt-BR" sz="2400" b="1" dirty="0">
                <a:solidFill>
                  <a:srgbClr val="FF0000"/>
                </a:solidFill>
                <a:effectLst/>
              </a:rPr>
              <a:t>for</a:t>
            </a:r>
            <a:r>
              <a:rPr lang="pt-BR" sz="2400" b="1" dirty="0">
                <a:effectLst/>
              </a:rPr>
              <a:t>, um dentro do outro: </a:t>
            </a:r>
          </a:p>
          <a:p>
            <a:pPr lvl="1"/>
            <a:endParaRPr lang="pt-BR" dirty="0"/>
          </a:p>
          <a:p>
            <a:pPr marL="914400" lvl="1" indent="-457200">
              <a:buFont typeface="Arial" panose="020B0604020202020204" pitchFamily="34" charset="0"/>
              <a:buChar char="•"/>
            </a:pPr>
            <a:r>
              <a:rPr lang="pt-BR" dirty="0"/>
              <a:t>Usar duas estruturas de repetição</a:t>
            </a:r>
          </a:p>
          <a:p>
            <a:pPr marL="914400" lvl="1" indent="-457200">
              <a:buFont typeface="Arial" panose="020B0604020202020204" pitchFamily="34" charset="0"/>
              <a:buChar char="•"/>
            </a:pPr>
            <a:r>
              <a:rPr lang="pt-BR" dirty="0"/>
              <a:t>Preferencialmente o </a:t>
            </a:r>
            <a:r>
              <a:rPr lang="pt-BR" i="1" dirty="0"/>
              <a:t>for</a:t>
            </a:r>
          </a:p>
          <a:p>
            <a:pPr marL="914400" lvl="1" indent="-457200">
              <a:buFont typeface="Arial" panose="020B0604020202020204" pitchFamily="34" charset="0"/>
              <a:buChar char="•"/>
            </a:pPr>
            <a:r>
              <a:rPr lang="pt-BR" dirty="0"/>
              <a:t>Duas variáveis para controlar as linhas e colunas ( i e j, por exemplo). </a:t>
            </a:r>
            <a:r>
              <a:rPr lang="pt-BR" b="1" i="1" dirty="0"/>
              <a:t>i</a:t>
            </a:r>
            <a:r>
              <a:rPr lang="pt-BR" dirty="0"/>
              <a:t> controla a linha (for mais externo), e </a:t>
            </a:r>
            <a:r>
              <a:rPr lang="pt-BR" b="1" i="1" dirty="0"/>
              <a:t>j</a:t>
            </a:r>
            <a:r>
              <a:rPr lang="pt-BR" dirty="0"/>
              <a:t> a coluna (for mais interno)</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E2AF2CCA-665F-162A-1425-22F587CBA3DC}"/>
              </a:ext>
            </a:extLst>
          </p:cNvPr>
          <p:cNvPicPr>
            <a:picLocks noChangeAspect="1"/>
          </p:cNvPicPr>
          <p:nvPr/>
        </p:nvPicPr>
        <p:blipFill>
          <a:blip r:embed="rId3"/>
          <a:stretch>
            <a:fillRect/>
          </a:stretch>
        </p:blipFill>
        <p:spPr>
          <a:xfrm>
            <a:off x="0" y="4005064"/>
            <a:ext cx="9143853" cy="1737119"/>
          </a:xfrm>
          <a:prstGeom prst="rect">
            <a:avLst/>
          </a:prstGeom>
        </p:spPr>
      </p:pic>
    </p:spTree>
    <p:extLst>
      <p:ext uri="{BB962C8B-B14F-4D97-AF65-F5344CB8AC3E}">
        <p14:creationId xmlns:p14="http://schemas.microsoft.com/office/powerpoint/2010/main" val="15301343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7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FF0000"/>
                </a:solidFill>
                <a:effectLst/>
              </a:rPr>
              <a:t>Mostrar os elementos de uma Matriz: </a:t>
            </a:r>
          </a:p>
          <a:p>
            <a:r>
              <a:rPr lang="pt-BR" sz="4000" b="1" dirty="0">
                <a:effectLst/>
              </a:rPr>
              <a:t>Pode-se utilizar dois comandos </a:t>
            </a:r>
            <a:r>
              <a:rPr lang="pt-BR" sz="4000" b="1" dirty="0">
                <a:solidFill>
                  <a:srgbClr val="FF0000"/>
                </a:solidFill>
                <a:effectLst/>
              </a:rPr>
              <a:t>for</a:t>
            </a:r>
            <a:r>
              <a:rPr lang="pt-BR" sz="4000" b="1" dirty="0">
                <a:effectLst/>
              </a:rPr>
              <a:t>, um dentro do outro: </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4" name="Imagem 3">
            <a:extLst>
              <a:ext uri="{FF2B5EF4-FFF2-40B4-BE49-F238E27FC236}">
                <a16:creationId xmlns:a16="http://schemas.microsoft.com/office/drawing/2014/main" id="{9651ACCD-FEC5-BD5A-769C-FF4F9D9F9F00}"/>
              </a:ext>
            </a:extLst>
          </p:cNvPr>
          <p:cNvPicPr>
            <a:picLocks noChangeAspect="1"/>
          </p:cNvPicPr>
          <p:nvPr/>
        </p:nvPicPr>
        <p:blipFill>
          <a:blip r:embed="rId3"/>
          <a:stretch>
            <a:fillRect/>
          </a:stretch>
        </p:blipFill>
        <p:spPr>
          <a:xfrm>
            <a:off x="450128" y="2271556"/>
            <a:ext cx="8243742" cy="2762189"/>
          </a:xfrm>
          <a:prstGeom prst="rect">
            <a:avLst/>
          </a:prstGeom>
        </p:spPr>
      </p:pic>
    </p:spTree>
    <p:extLst>
      <p:ext uri="{BB962C8B-B14F-4D97-AF65-F5344CB8AC3E}">
        <p14:creationId xmlns:p14="http://schemas.microsoft.com/office/powerpoint/2010/main" val="14244887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FF0000"/>
                </a:solidFill>
                <a:effectLst/>
              </a:rPr>
              <a:t>Matriz 3 dimensões:</a:t>
            </a:r>
          </a:p>
          <a:p>
            <a:pPr lvl="1"/>
            <a:r>
              <a:rPr lang="pt-BR" sz="2000" b="1" dirty="0" err="1">
                <a:solidFill>
                  <a:schemeClr val="tx1"/>
                </a:solidFill>
                <a:effectLst/>
                <a:latin typeface="Times New Roman" panose="02020603050405020304" pitchFamily="18" charset="0"/>
                <a:cs typeface="Times New Roman" panose="02020603050405020304" pitchFamily="18" charset="0"/>
              </a:rPr>
              <a:t>int</a:t>
            </a:r>
            <a:r>
              <a:rPr lang="pt-BR" sz="2000" b="1" dirty="0">
                <a:solidFill>
                  <a:schemeClr val="tx1"/>
                </a:solidFill>
                <a:effectLst/>
                <a:latin typeface="Times New Roman" panose="02020603050405020304" pitchFamily="18" charset="0"/>
                <a:cs typeface="Times New Roman" panose="02020603050405020304" pitchFamily="18" charset="0"/>
              </a:rPr>
              <a:t> cubo [6][3][3]</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6" name="Imagem 5">
            <a:extLst>
              <a:ext uri="{FF2B5EF4-FFF2-40B4-BE49-F238E27FC236}">
                <a16:creationId xmlns:a16="http://schemas.microsoft.com/office/drawing/2014/main" id="{2BB8AAA1-1192-A18D-CBCC-8C00E9FCB09D}"/>
              </a:ext>
            </a:extLst>
          </p:cNvPr>
          <p:cNvPicPr>
            <a:picLocks noChangeAspect="1"/>
          </p:cNvPicPr>
          <p:nvPr/>
        </p:nvPicPr>
        <p:blipFill>
          <a:blip r:embed="rId3"/>
          <a:stretch>
            <a:fillRect/>
          </a:stretch>
        </p:blipFill>
        <p:spPr>
          <a:xfrm>
            <a:off x="3995936" y="1844824"/>
            <a:ext cx="4450660" cy="4450660"/>
          </a:xfrm>
          <a:prstGeom prst="rect">
            <a:avLst/>
          </a:prstGeom>
        </p:spPr>
      </p:pic>
    </p:spTree>
    <p:extLst>
      <p:ext uri="{BB962C8B-B14F-4D97-AF65-F5344CB8AC3E}">
        <p14:creationId xmlns:p14="http://schemas.microsoft.com/office/powerpoint/2010/main" val="57835216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FF0000"/>
                </a:solidFill>
                <a:effectLst/>
              </a:rPr>
              <a:t>Exercício</a:t>
            </a:r>
            <a:r>
              <a:rPr lang="pt-BR" sz="4000" b="1" dirty="0">
                <a:solidFill>
                  <a:srgbClr val="FF0000"/>
                </a:solidFill>
                <a:effectLst/>
              </a:rPr>
              <a:t>: </a:t>
            </a:r>
            <a:r>
              <a:rPr lang="pt-BR" sz="4000" kern="50" dirty="0">
                <a:effectLst/>
                <a:latin typeface="Times New Roman" panose="02020603050405020304" pitchFamily="18" charset="0"/>
                <a:ea typeface="SimSun" panose="02010600030101010101" pitchFamily="2" charset="-122"/>
                <a:cs typeface="Mangal" panose="02040503050203030202" pitchFamily="18" charset="0"/>
              </a:rPr>
              <a:t>Elabore um algoritmo que receba números e os armazene em uma matriz M x M. Imprima a matriz sem os números da diagonal principal.</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6100454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fontScale="7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C00000"/>
                </a:solidFill>
              </a:rPr>
              <a:t>Vetor:</a:t>
            </a:r>
          </a:p>
          <a:p>
            <a:pPr algn="just">
              <a:spcAft>
                <a:spcPts val="600"/>
              </a:spcAft>
            </a:pPr>
            <a:r>
              <a:rPr lang="pt-BR" sz="4000" kern="50" dirty="0">
                <a:solidFill>
                  <a:schemeClr val="tx1"/>
                </a:solidFill>
                <a:effectLst/>
                <a:latin typeface="Andalus"/>
                <a:ea typeface="Verdana" panose="020B0604030504040204" pitchFamily="34" charset="0"/>
              </a:rPr>
              <a:t>Como um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guardar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vários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valores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temos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definir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quantos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valores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ele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deve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guardar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para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seja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reservado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espaço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necessário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spcAft>
                <a:spcPts val="600"/>
              </a:spcAft>
            </a:pP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forma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geral</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declaração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lgn="just">
              <a:spcAft>
                <a:spcPts val="1415"/>
              </a:spcAft>
              <a:buNone/>
            </a:pPr>
            <a:r>
              <a:rPr lang="pt-BR" sz="4000" kern="50" dirty="0">
                <a:solidFill>
                  <a:schemeClr val="tx1"/>
                </a:solidFill>
                <a:effectLst/>
                <a:latin typeface="Andalus"/>
                <a:ea typeface="NSimSun" panose="02010609030101010101" pitchFamily="49" charset="-122"/>
              </a:rPr>
              <a:t>		</a:t>
            </a:r>
            <a:r>
              <a:rPr lang="pt-BR" sz="4000" b="1" kern="50" dirty="0">
                <a:solidFill>
                  <a:srgbClr val="FF0000"/>
                </a:solidFill>
                <a:effectLst/>
                <a:latin typeface="Andalus"/>
                <a:ea typeface="NSimSun" panose="02010609030101010101" pitchFamily="49" charset="-122"/>
              </a:rPr>
              <a:t>tipo</a:t>
            </a:r>
            <a:r>
              <a:rPr lang="pt-BR" sz="4000" b="1" kern="50" dirty="0">
                <a:solidFill>
                  <a:srgbClr val="FF0000"/>
                </a:solidFill>
                <a:effectLst/>
                <a:latin typeface="Andalus"/>
                <a:ea typeface="Andalus"/>
              </a:rPr>
              <a:t> </a:t>
            </a:r>
            <a:r>
              <a:rPr lang="pt-BR" sz="4000" b="1" kern="50" dirty="0">
                <a:solidFill>
                  <a:srgbClr val="FF0000"/>
                </a:solidFill>
                <a:effectLst/>
                <a:latin typeface="Andalus"/>
                <a:ea typeface="NSimSun" panose="02010609030101010101" pitchFamily="49" charset="-122"/>
              </a:rPr>
              <a:t>nome</a:t>
            </a:r>
            <a:r>
              <a:rPr lang="pt-BR" sz="4000" b="1" kern="50" dirty="0">
                <a:solidFill>
                  <a:srgbClr val="FF0000"/>
                </a:solidFill>
                <a:effectLst/>
                <a:latin typeface="Andalus"/>
                <a:ea typeface="Andalus"/>
              </a:rPr>
              <a:t> </a:t>
            </a:r>
            <a:r>
              <a:rPr lang="pt-BR" sz="4000" b="1" kern="50" dirty="0">
                <a:solidFill>
                  <a:srgbClr val="FF0000"/>
                </a:solidFill>
                <a:effectLst/>
                <a:latin typeface="Andalus"/>
                <a:ea typeface="NSimSun" panose="02010609030101010101" pitchFamily="49" charset="-122"/>
              </a:rPr>
              <a:t>[tamanho];</a:t>
            </a:r>
            <a:endParaRPr lang="pt-BR" sz="4000" b="1" kern="50" dirty="0">
              <a:solidFill>
                <a:srgbClr val="FF0000"/>
              </a:solidFill>
              <a:effectLst/>
              <a:latin typeface="Courier New" panose="02070309020205020404" pitchFamily="49" charset="0"/>
              <a:ea typeface="NSimSun" panose="02010609030101010101" pitchFamily="49" charset="-122"/>
            </a:endParaRPr>
          </a:p>
          <a:p>
            <a:pPr marL="0" indent="0" algn="just">
              <a:spcAft>
                <a:spcPts val="1415"/>
              </a:spcAft>
              <a:buNone/>
            </a:pPr>
            <a:r>
              <a:rPr lang="pt-BR" sz="3600" kern="50" dirty="0">
                <a:solidFill>
                  <a:schemeClr val="tx1"/>
                </a:solidFill>
                <a:effectLst/>
                <a:latin typeface="Andalus"/>
                <a:ea typeface="SimSun" panose="02010600030101010101" pitchFamily="2" charset="-122"/>
                <a:cs typeface="Mangal" panose="02040503050203030202" pitchFamily="18" charset="0"/>
              </a:rPr>
              <a:t>onde</a:t>
            </a:r>
            <a:r>
              <a:rPr lang="pt-BR" sz="3600" kern="50" dirty="0">
                <a:solidFill>
                  <a:schemeClr val="tx1"/>
                </a:solidFill>
                <a:effectLst/>
                <a:latin typeface="Andalus"/>
                <a:ea typeface="Andalus"/>
                <a:cs typeface="Mangal" panose="02040503050203030202" pitchFamily="18" charset="0"/>
              </a:rPr>
              <a:t> </a:t>
            </a:r>
            <a:r>
              <a:rPr lang="pt-BR" sz="3600" kern="50" dirty="0">
                <a:solidFill>
                  <a:srgbClr val="FF0000"/>
                </a:solidFill>
                <a:effectLst/>
                <a:latin typeface="Andalus"/>
                <a:ea typeface="NSimSun" panose="02010609030101010101" pitchFamily="49" charset="-122"/>
                <a:cs typeface="Courier New" panose="02070309020205020404" pitchFamily="49" charset="0"/>
              </a:rPr>
              <a:t>tipo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é</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um</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tipo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qualquer</a:t>
            </a:r>
            <a:r>
              <a:rPr lang="pt-BR" sz="3600" kern="50" dirty="0">
                <a:solidFill>
                  <a:schemeClr val="tx1"/>
                </a:solidFill>
                <a:effectLst/>
                <a:latin typeface="Andalus"/>
                <a:ea typeface="Andalus"/>
                <a:cs typeface="Mangal" panose="02040503050203030202" pitchFamily="18" charset="0"/>
              </a:rPr>
              <a:t> de </a:t>
            </a:r>
            <a:r>
              <a:rPr lang="pt-BR" sz="3600" kern="50" dirty="0">
                <a:solidFill>
                  <a:schemeClr val="tx1"/>
                </a:solidFill>
                <a:effectLst/>
                <a:latin typeface="Andalus"/>
                <a:ea typeface="SimSun" panose="02010600030101010101" pitchFamily="2" charset="-122"/>
                <a:cs typeface="Mangal" panose="02040503050203030202" pitchFamily="18" charset="0"/>
              </a:rPr>
              <a:t>dados,</a:t>
            </a:r>
            <a:r>
              <a:rPr lang="pt-BR" sz="3600" kern="50" dirty="0">
                <a:solidFill>
                  <a:schemeClr val="tx1"/>
                </a:solidFill>
                <a:effectLst/>
                <a:latin typeface="Andalus"/>
                <a:ea typeface="Andalus"/>
                <a:cs typeface="Mangal" panose="02040503050203030202" pitchFamily="18" charset="0"/>
              </a:rPr>
              <a:t> </a:t>
            </a:r>
            <a:r>
              <a:rPr lang="pt-BR" sz="3600" kern="50" dirty="0">
                <a:solidFill>
                  <a:srgbClr val="FF0000"/>
                </a:solidFill>
                <a:effectLst/>
                <a:latin typeface="Andalus"/>
                <a:ea typeface="NSimSun" panose="02010609030101010101" pitchFamily="49" charset="-122"/>
                <a:cs typeface="Courier New" panose="02070309020205020404" pitchFamily="49" charset="0"/>
              </a:rPr>
              <a:t>nome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é</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nome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pelo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qual</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vetor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vai</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ser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referenciado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a:t>
            </a:r>
            <a:r>
              <a:rPr lang="pt-BR" sz="3600" kern="50" dirty="0">
                <a:solidFill>
                  <a:schemeClr val="tx1"/>
                </a:solidFill>
                <a:effectLst/>
                <a:latin typeface="Andalus"/>
                <a:ea typeface="Andalus"/>
                <a:cs typeface="Mangal" panose="02040503050203030202" pitchFamily="18" charset="0"/>
              </a:rPr>
              <a:t> </a:t>
            </a:r>
            <a:r>
              <a:rPr lang="pt-BR" sz="3600" kern="50" dirty="0">
                <a:solidFill>
                  <a:srgbClr val="FF0000"/>
                </a:solidFill>
                <a:effectLst/>
                <a:latin typeface="Andalus"/>
                <a:ea typeface="NSimSun" panose="02010609030101010101" pitchFamily="49" charset="-122"/>
                <a:cs typeface="Courier New" panose="02070309020205020404" pitchFamily="49" charset="0"/>
              </a:rPr>
              <a:t>tamanho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é</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número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de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elementos</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vetor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vai</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conter.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Observar</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que,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em</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C/C++</a:t>
            </a:r>
            <a:r>
              <a:rPr lang="pt-BR" sz="3600" kern="50" dirty="0">
                <a:solidFill>
                  <a:schemeClr val="tx1"/>
                </a:solidFill>
                <a:effectLst/>
                <a:latin typeface="Andalus"/>
                <a:ea typeface="SimSun" panose="02010600030101010101" pitchFamily="2" charset="-122"/>
                <a:cs typeface="Mangal" panose="02040503050203030202" pitchFamily="18" charset="0"/>
              </a:rPr>
              <a:t>,</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primeiro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elemento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tem</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índice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0</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e</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SimSun" panose="02010600030101010101" pitchFamily="2" charset="-122"/>
                <a:cs typeface="Mangal" panose="02040503050203030202" pitchFamily="18" charset="0"/>
              </a:rPr>
              <a:t>último</a:t>
            </a:r>
            <a:r>
              <a:rPr lang="pt-BR" sz="3600" kern="50" dirty="0">
                <a:solidFill>
                  <a:schemeClr val="tx1"/>
                </a:solidFill>
                <a:effectLst/>
                <a:latin typeface="Andalus"/>
                <a:ea typeface="Andalus"/>
                <a:cs typeface="Mangal" panose="02040503050203030202" pitchFamily="18"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tamanho</a:t>
            </a:r>
            <a:r>
              <a:rPr lang="pt-BR" sz="3600" kern="50" dirty="0">
                <a:solidFill>
                  <a:schemeClr val="tx1"/>
                </a:solidFill>
                <a:effectLst/>
                <a:latin typeface="Andalus"/>
                <a:ea typeface="Andalus"/>
                <a:cs typeface="Courier New" panose="02070309020205020404" pitchFamily="49"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a:t>
            </a:r>
            <a:r>
              <a:rPr lang="pt-BR" sz="3600" kern="50" dirty="0">
                <a:solidFill>
                  <a:schemeClr val="tx1"/>
                </a:solidFill>
                <a:effectLst/>
                <a:latin typeface="Andalus"/>
                <a:ea typeface="Andalus"/>
                <a:cs typeface="Courier New" panose="02070309020205020404" pitchFamily="49" charset="0"/>
              </a:rPr>
              <a:t> </a:t>
            </a:r>
            <a:r>
              <a:rPr lang="pt-BR" sz="3600" kern="50" dirty="0">
                <a:solidFill>
                  <a:schemeClr val="tx1"/>
                </a:solidFill>
                <a:effectLst/>
                <a:latin typeface="Andalus"/>
                <a:ea typeface="NSimSun" panose="02010609030101010101" pitchFamily="49" charset="-122"/>
                <a:cs typeface="Courier New" panose="02070309020205020404" pitchFamily="49" charset="0"/>
              </a:rPr>
              <a:t>1</a:t>
            </a:r>
            <a:r>
              <a:rPr lang="pt-BR" sz="3600" kern="50" dirty="0">
                <a:solidFill>
                  <a:schemeClr val="tx1"/>
                </a:solidFill>
                <a:effectLst/>
                <a:latin typeface="Andalus"/>
                <a:ea typeface="SimSun" panose="02010600030101010101" pitchFamily="2" charset="-122"/>
                <a:cs typeface="Mangal" panose="02040503050203030202" pitchFamily="18" charset="0"/>
              </a:rPr>
              <a:t>.</a:t>
            </a:r>
          </a:p>
          <a:p>
            <a:pPr algn="just">
              <a:spcAft>
                <a:spcPts val="600"/>
              </a:spcAft>
            </a:pPr>
            <a:r>
              <a:rPr lang="pt-BR" sz="3200" kern="50" dirty="0">
                <a:solidFill>
                  <a:schemeClr val="tx1"/>
                </a:solidFill>
                <a:effectLst/>
                <a:latin typeface="Andalus"/>
                <a:ea typeface="SimSun" panose="02010600030101010101" pitchFamily="2" charset="-122"/>
                <a:cs typeface="Mangal" panose="02040503050203030202" pitchFamily="18" charset="0"/>
              </a:rPr>
              <a:t>Exemplos</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de</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declarações</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de</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vetores</a:t>
            </a:r>
            <a:r>
              <a:rPr lang="pt-BR" sz="3200" kern="50" dirty="0">
                <a:solidFill>
                  <a:schemeClr val="tx1"/>
                </a:solidFill>
                <a:effectLst/>
                <a:latin typeface="Andalus"/>
                <a:ea typeface="Andalus"/>
                <a:cs typeface="Mangal" panose="02040503050203030202" pitchFamily="18" charset="0"/>
              </a:rPr>
              <a:t> </a:t>
            </a:r>
            <a:r>
              <a:rPr lang="pt-BR" sz="3200" kern="50" dirty="0">
                <a:solidFill>
                  <a:schemeClr val="tx1"/>
                </a:solidFill>
                <a:effectLst/>
                <a:latin typeface="Andalus"/>
                <a:ea typeface="SimSun" panose="02010600030101010101" pitchFamily="2" charset="-122"/>
                <a:cs typeface="Mangal" panose="02040503050203030202" pitchFamily="18" charset="0"/>
              </a:rPr>
              <a:t>são:</a:t>
            </a:r>
            <a:r>
              <a:rPr lang="pt-BR" sz="3200" kern="50" dirty="0">
                <a:solidFill>
                  <a:schemeClr val="tx1"/>
                </a:solidFill>
                <a:effectLst/>
                <a:latin typeface="Andalus"/>
                <a:ea typeface="Andalus"/>
                <a:cs typeface="Mangal" panose="02040503050203030202" pitchFamily="18" charset="0"/>
              </a:rPr>
              <a:t> </a:t>
            </a:r>
            <a:endParaRPr lang="pt-BR" sz="32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EF7A4741-0586-5770-CB98-7E0E550184F5}"/>
              </a:ext>
            </a:extLst>
          </p:cNvPr>
          <p:cNvPicPr/>
          <p:nvPr/>
        </p:nvPicPr>
        <p:blipFill>
          <a:blip r:embed="rId3"/>
          <a:stretch>
            <a:fillRect/>
          </a:stretch>
        </p:blipFill>
        <p:spPr>
          <a:xfrm>
            <a:off x="2555776" y="5411126"/>
            <a:ext cx="5758470" cy="1200589"/>
          </a:xfrm>
          <a:prstGeom prst="rect">
            <a:avLst/>
          </a:prstGeom>
        </p:spPr>
      </p:pic>
    </p:spTree>
    <p:extLst>
      <p:ext uri="{BB962C8B-B14F-4D97-AF65-F5344CB8AC3E}">
        <p14:creationId xmlns:p14="http://schemas.microsoft.com/office/powerpoint/2010/main" val="1812494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4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8800" b="1" dirty="0">
                <a:solidFill>
                  <a:srgbClr val="FF0000"/>
                </a:solidFill>
                <a:effectLst/>
              </a:rPr>
              <a:t>Exercício: </a:t>
            </a:r>
            <a:r>
              <a:rPr lang="pt-BR" sz="6000" kern="50" dirty="0">
                <a:effectLst/>
                <a:latin typeface="Times New Roman" panose="02020603050405020304" pitchFamily="18" charset="0"/>
                <a:ea typeface="SimSun" panose="02010600030101010101" pitchFamily="2" charset="-122"/>
                <a:cs typeface="Mangal" panose="02040503050203030202" pitchFamily="18" charset="0"/>
              </a:rPr>
              <a:t>Elabore um algoritmo que receba números e os armazene em uma matriz M x M. Imprima apenas os números da diagonal principal.</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8531023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692697"/>
            <a:ext cx="8928993" cy="1152127"/>
          </a:xfrm>
          <a:prstGeom prst="rect">
            <a:avLst/>
          </a:prstGeom>
        </p:spPr>
        <p:txBody>
          <a:bodyPr>
            <a:normAutofit fontScale="32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600" b="1" dirty="0">
                <a:solidFill>
                  <a:srgbClr val="FF0000"/>
                </a:solidFill>
                <a:effectLst/>
              </a:rPr>
              <a:t>Exercício: </a:t>
            </a:r>
            <a:r>
              <a:rPr lang="pt-BR" sz="8800" kern="50" dirty="0">
                <a:effectLst/>
                <a:latin typeface="Times New Roman" panose="02020603050405020304" pitchFamily="18" charset="0"/>
                <a:ea typeface="SimSun" panose="02010600030101010101" pitchFamily="2" charset="-122"/>
                <a:cs typeface="Mangal" panose="02040503050203030202" pitchFamily="18" charset="0"/>
              </a:rPr>
              <a:t>Elabore um algoritmo </a:t>
            </a:r>
            <a:r>
              <a:rPr lang="pt-BR" sz="8800" dirty="0">
                <a:effectLst/>
                <a:latin typeface="Times New Roman" panose="02020603050405020304" pitchFamily="18" charset="0"/>
                <a:ea typeface="Times New Roman" panose="02020603050405020304" pitchFamily="18" charset="0"/>
              </a:rPr>
              <a:t>para gerar duas matrizes </a:t>
            </a:r>
            <a:r>
              <a:rPr lang="pt-BR" sz="8800" dirty="0" err="1">
                <a:effectLst/>
                <a:latin typeface="Times New Roman" panose="02020603050405020304" pitchFamily="18" charset="0"/>
                <a:ea typeface="Times New Roman" panose="02020603050405020304" pitchFamily="18" charset="0"/>
              </a:rPr>
              <a:t>MxN</a:t>
            </a:r>
            <a:r>
              <a:rPr lang="pt-BR" sz="8800" dirty="0">
                <a:effectLst/>
                <a:latin typeface="Times New Roman" panose="02020603050405020304" pitchFamily="18" charset="0"/>
                <a:ea typeface="Times New Roman" panose="02020603050405020304" pitchFamily="18" charset="0"/>
              </a:rPr>
              <a:t>. Calcule e imprima a matriz soma.</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6775837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a:t>
            </a:r>
          </a:p>
          <a:p>
            <a:pPr algn="just"/>
            <a:r>
              <a:rPr lang="pt-BR" sz="2400" b="1" kern="50" dirty="0">
                <a:solidFill>
                  <a:srgbClr val="FF0000"/>
                </a:solidFill>
                <a:effectLst/>
                <a:latin typeface="Andalus"/>
                <a:ea typeface="SimSun" panose="02010600030101010101" pitchFamily="2" charset="-122"/>
                <a:cs typeface="Mangal" panose="02040503050203030202" pitchFamily="18" charset="0"/>
              </a:rPr>
              <a:t>Declaração</a:t>
            </a:r>
            <a:r>
              <a:rPr lang="pt-BR" sz="2400" b="1" kern="50" dirty="0">
                <a:solidFill>
                  <a:srgbClr val="FF0000"/>
                </a:solidFill>
                <a:effectLst/>
                <a:latin typeface="Andalus"/>
                <a:ea typeface="Andalus"/>
                <a:cs typeface="Mangal" panose="02040503050203030202" pitchFamily="18" charset="0"/>
              </a:rPr>
              <a:t> </a:t>
            </a:r>
            <a:r>
              <a:rPr lang="pt-BR" sz="2400" b="1" kern="50" dirty="0">
                <a:solidFill>
                  <a:srgbClr val="FF0000"/>
                </a:solidFill>
                <a:effectLst/>
                <a:latin typeface="Andalus"/>
                <a:ea typeface="SimSun" panose="02010600030101010101" pitchFamily="2" charset="-122"/>
                <a:cs typeface="Mangal" panose="02040503050203030202" pitchFamily="18" charset="0"/>
              </a:rPr>
              <a:t>de</a:t>
            </a:r>
            <a:r>
              <a:rPr lang="pt-BR" sz="2400" b="1" kern="50" dirty="0">
                <a:solidFill>
                  <a:srgbClr val="FF0000"/>
                </a:solidFill>
                <a:effectLst/>
                <a:latin typeface="Andalus"/>
                <a:ea typeface="Andalus"/>
                <a:cs typeface="Mangal" panose="02040503050203030202" pitchFamily="18" charset="0"/>
              </a:rPr>
              <a:t> </a:t>
            </a:r>
            <a:r>
              <a:rPr lang="pt-BR" sz="2400" b="1" kern="50" dirty="0">
                <a:solidFill>
                  <a:srgbClr val="FF0000"/>
                </a:solidFill>
                <a:effectLst/>
                <a:latin typeface="Andalus"/>
                <a:ea typeface="SimSun" panose="02010600030101010101" pitchFamily="2" charset="-122"/>
                <a:cs typeface="Mangal" panose="02040503050203030202" pitchFamily="18" charset="0"/>
              </a:rPr>
              <a:t>um</a:t>
            </a:r>
            <a:r>
              <a:rPr lang="pt-BR" sz="2400" b="1" kern="50" dirty="0">
                <a:solidFill>
                  <a:srgbClr val="FF0000"/>
                </a:solidFill>
                <a:effectLst/>
                <a:latin typeface="Andalus"/>
                <a:ea typeface="Andalus"/>
                <a:cs typeface="Mangal" panose="02040503050203030202" pitchFamily="18" charset="0"/>
              </a:rPr>
              <a:t> </a:t>
            </a:r>
            <a:r>
              <a:rPr lang="pt-BR" sz="2400" b="1" kern="50" dirty="0">
                <a:solidFill>
                  <a:srgbClr val="FF0000"/>
                </a:solidFill>
                <a:effectLst/>
                <a:latin typeface="Andalus"/>
                <a:ea typeface="SimSun" panose="02010600030101010101" pitchFamily="2" charset="-122"/>
                <a:cs typeface="Mangal" panose="02040503050203030202" pitchFamily="18" charset="0"/>
              </a:rPr>
              <a:t>vetor:</a:t>
            </a:r>
            <a:endParaRPr lang="pt-BR" sz="2400" b="1" kern="50" dirty="0">
              <a:solidFill>
                <a:srgbClr val="FF0000"/>
              </a:solidFill>
              <a:effectLst/>
              <a:latin typeface="Times New Roman" panose="02020603050405020304" pitchFamily="18" charset="0"/>
              <a:ea typeface="SimSun" panose="02010600030101010101" pitchFamily="2" charset="-122"/>
              <a:cs typeface="Mangal" panose="02040503050203030202" pitchFamily="18" charset="0"/>
            </a:endParaRPr>
          </a:p>
          <a:p>
            <a:pPr lvl="1" algn="just"/>
            <a:r>
              <a:rPr lang="pt-BR" sz="2400" kern="50" dirty="0">
                <a:effectLst/>
                <a:latin typeface="Andalus"/>
                <a:ea typeface="SimSun" panose="02010600030101010101" pitchFamily="2" charset="-122"/>
                <a:cs typeface="OpenSymbol"/>
              </a:rPr>
              <a:t>Primeiro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tipo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dado:</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int</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float</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double</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endParaRPr lang="pt-BR" sz="2400" kern="50" dirty="0">
              <a:effectLst/>
              <a:latin typeface="Wingdings 2" panose="05020102010507070707" pitchFamily="18" charset="2"/>
              <a:ea typeface="SimSun" panose="02010600030101010101" pitchFamily="2" charset="-122"/>
              <a:cs typeface="OpenSymbol"/>
            </a:endParaRPr>
          </a:p>
          <a:p>
            <a:pPr lvl="1" algn="just"/>
            <a:r>
              <a:rPr lang="pt-BR" sz="2400" kern="50" dirty="0">
                <a:effectLst/>
                <a:latin typeface="Andalus"/>
                <a:ea typeface="SimSun" panose="02010600030101010101" pitchFamily="2" charset="-122"/>
                <a:cs typeface="OpenSymbol"/>
              </a:rPr>
              <a:t>Segundo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nome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da</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variável:</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usando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mesmas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convenções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uma</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variável</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comum.</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t>
            </a:r>
            <a:r>
              <a:rPr lang="pt-BR" sz="2400" kern="50" dirty="0" err="1">
                <a:effectLst/>
                <a:latin typeface="Andalus"/>
                <a:ea typeface="SimSun" panose="02010600030101010101" pitchFamily="2" charset="-122"/>
                <a:cs typeface="OpenSymbol"/>
              </a:rPr>
              <a:t>array</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vetor,</a:t>
            </a:r>
            <a:r>
              <a:rPr lang="pt-BR" sz="2400" kern="50" dirty="0">
                <a:effectLst/>
                <a:latin typeface="Andalus"/>
                <a:ea typeface="Andalus"/>
                <a:cs typeface="OpenSymbol"/>
              </a:rPr>
              <a:t> </a:t>
            </a:r>
            <a:r>
              <a:rPr lang="pt-BR" sz="2400" kern="50" dirty="0" err="1">
                <a:effectLst/>
                <a:latin typeface="Andalus"/>
                <a:ea typeface="SimSun" panose="02010600030101010101" pitchFamily="2" charset="-122"/>
                <a:cs typeface="OpenSymbol"/>
              </a:rPr>
              <a:t>variávelDeNumeros</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a:t>
            </a:r>
            <a:r>
              <a:rPr lang="pt-BR" sz="2400" kern="50" dirty="0">
                <a:effectLst/>
                <a:latin typeface="Andalus"/>
                <a:ea typeface="Andalus"/>
                <a:cs typeface="OpenSymbol"/>
              </a:rPr>
              <a:t> </a:t>
            </a:r>
            <a:endParaRPr lang="pt-BR" sz="2400" kern="50" dirty="0">
              <a:effectLst/>
              <a:latin typeface="Wingdings 2" panose="05020102010507070707" pitchFamily="18" charset="2"/>
              <a:ea typeface="SimSun" panose="02010600030101010101" pitchFamily="2" charset="-122"/>
              <a:cs typeface="OpenSymbol"/>
            </a:endParaRPr>
          </a:p>
          <a:p>
            <a:pPr lvl="1" algn="just"/>
            <a:r>
              <a:rPr lang="pt-BR" sz="2400" kern="50" dirty="0">
                <a:effectLst/>
                <a:latin typeface="Andalus"/>
                <a:ea typeface="SimSun" panose="02010600030101010101" pitchFamily="2" charset="-122"/>
                <a:cs typeface="OpenSymbol"/>
              </a:rPr>
              <a:t>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por</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fim,</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tamanho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necessário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do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vetor</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escrito</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entre</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colchetes:</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[5],</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[10],</a:t>
            </a:r>
            <a:r>
              <a:rPr lang="pt-BR" sz="2400" kern="50" dirty="0">
                <a:effectLst/>
                <a:latin typeface="Andalus"/>
                <a:ea typeface="Andalus"/>
                <a:cs typeface="OpenSymbol"/>
              </a:rPr>
              <a:t> </a:t>
            </a:r>
            <a:r>
              <a:rPr lang="pt-BR" sz="2400" kern="50" dirty="0">
                <a:effectLst/>
                <a:latin typeface="Andalus"/>
                <a:ea typeface="SimSun" panose="02010600030101010101" pitchFamily="2" charset="-122"/>
                <a:cs typeface="OpenSymbol"/>
              </a:rPr>
              <a:t>[3]...</a:t>
            </a:r>
            <a:r>
              <a:rPr lang="pt-BR" sz="2400" kern="50" dirty="0">
                <a:effectLst/>
                <a:latin typeface="Andalus"/>
                <a:ea typeface="Andalus"/>
                <a:cs typeface="OpenSymbol"/>
              </a:rPr>
              <a:t> </a:t>
            </a:r>
            <a:endParaRPr lang="pt-BR" sz="2400" kern="50" dirty="0">
              <a:effectLst/>
              <a:latin typeface="Wingdings 2" panose="05020102010507070707" pitchFamily="18" charset="2"/>
              <a:ea typeface="SimSun" panose="02010600030101010101" pitchFamily="2" charset="-122"/>
              <a:cs typeface="OpenSymbol"/>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6745501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5534749"/>
          </a:xfrm>
          <a:prstGeom prst="rect">
            <a:avLst/>
          </a:prstGeom>
        </p:spPr>
        <p:txBody>
          <a:bodyPr>
            <a:normAutofit fontScale="7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C00000"/>
                </a:solidFill>
              </a:rPr>
              <a:t>Vetor:</a:t>
            </a:r>
          </a:p>
          <a:p>
            <a:pPr algn="just"/>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armazenado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forma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contínua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 assim,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espaço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linear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dividido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acordo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tamanho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foi</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declarado.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Portanto,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declarar</a:t>
            </a:r>
            <a:r>
              <a:rPr lang="pt-BR" sz="4000" kern="50" dirty="0">
                <a:solidFill>
                  <a:schemeClr val="tx1"/>
                </a:solidFill>
                <a:effectLst/>
                <a:latin typeface="Andalus"/>
                <a:ea typeface="Andalus"/>
                <a:cs typeface="Mangal" panose="02040503050203030202" pitchFamily="18" charset="0"/>
              </a:rPr>
              <a:t> </a:t>
            </a:r>
            <a:r>
              <a:rPr lang="pt-BR" sz="4000" kern="50" dirty="0" err="1">
                <a:solidFill>
                  <a:schemeClr val="tx1"/>
                </a:solidFill>
                <a:effectLst/>
                <a:latin typeface="Andalus"/>
                <a:ea typeface="SimSun" panose="02010600030101010101" pitchFamily="2" charset="-122"/>
                <a:cs typeface="Mangal" panose="02040503050203030202" pitchFamily="18" charset="0"/>
              </a:rPr>
              <a:t>int</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[4],</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é</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representado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seguinte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forma:</a:t>
            </a:r>
          </a:p>
          <a:p>
            <a:pPr algn="just"/>
            <a:endParaRPr lang="pt-BR" sz="4000" kern="50" dirty="0">
              <a:solidFill>
                <a:schemeClr val="tx1"/>
              </a:solidFill>
              <a:effectLst/>
              <a:latin typeface="Andalus"/>
              <a:ea typeface="SimSun" panose="02010600030101010101" pitchFamily="2" charset="-122"/>
              <a:cs typeface="Mangal" panose="02040503050203030202" pitchFamily="18" charset="0"/>
            </a:endParaRPr>
          </a:p>
          <a:p>
            <a:pPr marL="0" indent="0" algn="just">
              <a:buNone/>
            </a:pPr>
            <a:endParaRPr lang="pt-BR" sz="4000" kern="50" dirty="0">
              <a:solidFill>
                <a:schemeClr val="tx1"/>
              </a:solidFill>
              <a:effectLst/>
              <a:latin typeface="Andalus"/>
              <a:ea typeface="SimSun" panose="02010600030101010101" pitchFamily="2" charset="-122"/>
              <a:cs typeface="Mangal" panose="02040503050203030202" pitchFamily="18" charset="0"/>
            </a:endParaRPr>
          </a:p>
          <a:p>
            <a:pPr algn="just"/>
            <a:endParaRPr lang="pt-BR" sz="4000" kern="50" dirty="0">
              <a:solidFill>
                <a:schemeClr val="tx1"/>
              </a:solidFill>
              <a:effectLst/>
              <a:latin typeface="Andalus"/>
              <a:ea typeface="SimSun" panose="02010600030101010101" pitchFamily="2" charset="-122"/>
              <a:cs typeface="Mangal" panose="02040503050203030202" pitchFamily="18" charset="0"/>
            </a:endParaRPr>
          </a:p>
          <a:p>
            <a:pPr algn="just"/>
            <a:r>
              <a:rPr lang="pt-BR" sz="4000" kern="50" dirty="0">
                <a:solidFill>
                  <a:schemeClr val="tx1"/>
                </a:solidFill>
                <a:effectLst/>
                <a:latin typeface="Andalus"/>
                <a:ea typeface="SimSun" panose="02010600030101010101" pitchFamily="2" charset="-122"/>
                <a:cs typeface="Mangal" panose="02040503050203030202" pitchFamily="18" charset="0"/>
              </a:rPr>
              <a:t>Uma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única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variável</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4</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espaços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quais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podem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guardados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números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inteiros.</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pic>
        <p:nvPicPr>
          <p:cNvPr id="3" name="Imagem 2">
            <a:extLst>
              <a:ext uri="{FF2B5EF4-FFF2-40B4-BE49-F238E27FC236}">
                <a16:creationId xmlns:a16="http://schemas.microsoft.com/office/drawing/2014/main" id="{1DE00FFE-4CBD-6BF8-B900-41A49851B34C}"/>
              </a:ext>
            </a:extLst>
          </p:cNvPr>
          <p:cNvPicPr/>
          <p:nvPr/>
        </p:nvPicPr>
        <p:blipFill>
          <a:blip r:embed="rId3" cstate="print"/>
          <a:srcRect/>
          <a:stretch>
            <a:fillRect/>
          </a:stretch>
        </p:blipFill>
        <p:spPr bwMode="auto">
          <a:xfrm>
            <a:off x="2915816" y="3447898"/>
            <a:ext cx="5394257" cy="1302385"/>
          </a:xfrm>
          <a:prstGeom prst="rect">
            <a:avLst/>
          </a:prstGeom>
          <a:noFill/>
          <a:ln w="9525">
            <a:noFill/>
            <a:miter lim="800000"/>
            <a:headEnd/>
            <a:tailEnd/>
          </a:ln>
        </p:spPr>
      </p:pic>
    </p:spTree>
    <p:extLst>
      <p:ext uri="{BB962C8B-B14F-4D97-AF65-F5344CB8AC3E}">
        <p14:creationId xmlns:p14="http://schemas.microsoft.com/office/powerpoint/2010/main" val="1098107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4176464"/>
          </a:xfrm>
          <a:prstGeom prst="rect">
            <a:avLst/>
          </a:prstGeom>
        </p:spPr>
        <p:txBody>
          <a:bodyPr>
            <a:normAutofit fontScale="8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000" b="1" dirty="0">
                <a:solidFill>
                  <a:srgbClr val="C00000"/>
                </a:solidFill>
              </a:rPr>
              <a:t>Vetor:</a:t>
            </a:r>
          </a:p>
          <a:p>
            <a:pPr algn="just">
              <a:spcAft>
                <a:spcPts val="600"/>
              </a:spcAft>
            </a:pPr>
            <a:r>
              <a:rPr lang="pt-BR" sz="4000" kern="50" dirty="0">
                <a:solidFill>
                  <a:schemeClr val="tx1"/>
                </a:solidFill>
                <a:effectLst/>
                <a:latin typeface="Andalus"/>
                <a:ea typeface="SimSun" panose="02010600030101010101" pitchFamily="2" charset="-122"/>
                <a:cs typeface="Mangal" panose="02040503050203030202" pitchFamily="18" charset="0"/>
              </a:rPr>
              <a:t>Para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acessar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local</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específico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dessa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memória,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deve-se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indicar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entre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colchetes</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desejada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ou</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seja,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índice.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índice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(número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que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indica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sempre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começa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Portanto,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tamanho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4</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vai</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3,</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um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vetor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tamanho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180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vai</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posição</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0</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179,</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e</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assim</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por</a:t>
            </a:r>
            <a:r>
              <a:rPr lang="pt-BR" sz="4000" kern="50" dirty="0">
                <a:solidFill>
                  <a:schemeClr val="tx1"/>
                </a:solidFill>
                <a:effectLst/>
                <a:latin typeface="Andalus"/>
                <a:ea typeface="Andalus"/>
                <a:cs typeface="Mangal" panose="02040503050203030202" pitchFamily="18" charset="0"/>
              </a:rPr>
              <a:t> </a:t>
            </a:r>
            <a:r>
              <a:rPr lang="pt-BR" sz="4000" kern="50" dirty="0">
                <a:solidFill>
                  <a:schemeClr val="tx1"/>
                </a:solidFill>
                <a:effectLst/>
                <a:latin typeface="Andalus"/>
                <a:ea typeface="SimSun" panose="02010600030101010101" pitchFamily="2" charset="-122"/>
                <a:cs typeface="Mangal" panose="02040503050203030202" pitchFamily="18" charset="0"/>
              </a:rPr>
              <a:t>diante.</a:t>
            </a:r>
            <a:endParaRPr lang="pt-BR" sz="4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p:txBody>
      </p:sp>
      <p:pic>
        <p:nvPicPr>
          <p:cNvPr id="3" name="Imagem 2">
            <a:extLst>
              <a:ext uri="{FF2B5EF4-FFF2-40B4-BE49-F238E27FC236}">
                <a16:creationId xmlns:a16="http://schemas.microsoft.com/office/drawing/2014/main" id="{0F85AE4D-C9F5-9FEA-7600-F7357E1CFA61}"/>
              </a:ext>
            </a:extLst>
          </p:cNvPr>
          <p:cNvPicPr/>
          <p:nvPr/>
        </p:nvPicPr>
        <p:blipFill>
          <a:blip r:embed="rId3" cstate="print"/>
          <a:srcRect/>
          <a:stretch>
            <a:fillRect/>
          </a:stretch>
        </p:blipFill>
        <p:spPr bwMode="auto">
          <a:xfrm>
            <a:off x="2627784" y="4646775"/>
            <a:ext cx="5364811" cy="2003838"/>
          </a:xfrm>
          <a:prstGeom prst="rect">
            <a:avLst/>
          </a:prstGeom>
          <a:noFill/>
          <a:ln w="9525">
            <a:noFill/>
            <a:miter lim="800000"/>
            <a:headEnd/>
            <a:tailEnd/>
          </a:ln>
        </p:spPr>
      </p:pic>
    </p:spTree>
    <p:extLst>
      <p:ext uri="{BB962C8B-B14F-4D97-AF65-F5344CB8AC3E}">
        <p14:creationId xmlns:p14="http://schemas.microsoft.com/office/powerpoint/2010/main" val="3845703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4176464"/>
          </a:xfrm>
          <a:prstGeom prst="rect">
            <a:avLst/>
          </a:prstGeom>
        </p:spPr>
        <p:txBody>
          <a:bodyPr>
            <a:normAutofit fontScale="4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8000" b="1" dirty="0">
                <a:solidFill>
                  <a:srgbClr val="C00000"/>
                </a:solidFill>
              </a:rPr>
              <a:t>Vetor:</a:t>
            </a:r>
          </a:p>
          <a:p>
            <a:pPr algn="just"/>
            <a:r>
              <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rPr>
              <a:t>Para atribuir valor a uma determinada posição, o acesso também será direto, conforme o exemplo:</a:t>
            </a:r>
          </a:p>
          <a:p>
            <a:pPr algn="just"/>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lgn="just">
              <a:buNone/>
            </a:pPr>
            <a:endPar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a:p>
            <a:pPr algn="just"/>
            <a:r>
              <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rPr>
              <a:t> Usando o exemplo: vetor de tamanho 4, posição máxima é 3 (pois 4-1=3). </a:t>
            </a:r>
          </a:p>
          <a:p>
            <a:pPr algn="just"/>
            <a:r>
              <a:rPr lang="pt-BR" sz="6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rPr>
              <a:t>Caso atribua um valor a posição 4 ocorrerá um erro. Resumidamente, nunca deve-se fazer: vetor[4]=200.</a:t>
            </a:r>
          </a:p>
        </p:txBody>
      </p:sp>
      <p:pic>
        <p:nvPicPr>
          <p:cNvPr id="4" name="Imagem 3">
            <a:extLst>
              <a:ext uri="{FF2B5EF4-FFF2-40B4-BE49-F238E27FC236}">
                <a16:creationId xmlns:a16="http://schemas.microsoft.com/office/drawing/2014/main" id="{28B33E81-8816-BDA1-68EE-8C6948CD21E9}"/>
              </a:ext>
            </a:extLst>
          </p:cNvPr>
          <p:cNvPicPr/>
          <p:nvPr/>
        </p:nvPicPr>
        <p:blipFill>
          <a:blip r:embed="rId3"/>
          <a:stretch>
            <a:fillRect/>
          </a:stretch>
        </p:blipFill>
        <p:spPr>
          <a:xfrm>
            <a:off x="1527479" y="2012194"/>
            <a:ext cx="1991903" cy="605725"/>
          </a:xfrm>
          <a:prstGeom prst="rect">
            <a:avLst/>
          </a:prstGeom>
        </p:spPr>
      </p:pic>
      <p:pic>
        <p:nvPicPr>
          <p:cNvPr id="6" name="Imagem 5">
            <a:extLst>
              <a:ext uri="{FF2B5EF4-FFF2-40B4-BE49-F238E27FC236}">
                <a16:creationId xmlns:a16="http://schemas.microsoft.com/office/drawing/2014/main" id="{049C096A-BE0D-8C5E-8246-21E50A9EA1CB}"/>
              </a:ext>
            </a:extLst>
          </p:cNvPr>
          <p:cNvPicPr/>
          <p:nvPr/>
        </p:nvPicPr>
        <p:blipFill>
          <a:blip r:embed="rId4" cstate="print"/>
          <a:srcRect/>
          <a:stretch>
            <a:fillRect/>
          </a:stretch>
        </p:blipFill>
        <p:spPr bwMode="auto">
          <a:xfrm>
            <a:off x="4355976" y="1484784"/>
            <a:ext cx="3748659" cy="1478570"/>
          </a:xfrm>
          <a:prstGeom prst="rect">
            <a:avLst/>
          </a:prstGeom>
          <a:noFill/>
          <a:ln w="9525">
            <a:noFill/>
            <a:miter lim="800000"/>
            <a:headEnd/>
            <a:tailEnd/>
          </a:ln>
        </p:spPr>
      </p:pic>
      <p:pic>
        <p:nvPicPr>
          <p:cNvPr id="7" name="Imagem 6">
            <a:extLst>
              <a:ext uri="{FF2B5EF4-FFF2-40B4-BE49-F238E27FC236}">
                <a16:creationId xmlns:a16="http://schemas.microsoft.com/office/drawing/2014/main" id="{6F84B2A3-FB28-A33A-DB17-FFF5205B4797}"/>
              </a:ext>
            </a:extLst>
          </p:cNvPr>
          <p:cNvPicPr/>
          <p:nvPr/>
        </p:nvPicPr>
        <p:blipFill>
          <a:blip r:embed="rId5" cstate="print"/>
          <a:srcRect/>
          <a:stretch>
            <a:fillRect/>
          </a:stretch>
        </p:blipFill>
        <p:spPr bwMode="auto">
          <a:xfrm>
            <a:off x="3722305" y="4731740"/>
            <a:ext cx="4382330" cy="1282951"/>
          </a:xfrm>
          <a:prstGeom prst="rect">
            <a:avLst/>
          </a:prstGeom>
          <a:noFill/>
          <a:ln w="9525">
            <a:noFill/>
            <a:miter lim="800000"/>
            <a:headEnd/>
            <a:tailEnd/>
          </a:ln>
        </p:spPr>
      </p:pic>
    </p:spTree>
    <p:extLst>
      <p:ext uri="{BB962C8B-B14F-4D97-AF65-F5344CB8AC3E}">
        <p14:creationId xmlns:p14="http://schemas.microsoft.com/office/powerpoint/2010/main" val="1437444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3528391"/>
          </a:xfrm>
          <a:prstGeom prst="rect">
            <a:avLst/>
          </a:prstGeom>
        </p:spPr>
        <p:txBody>
          <a:bodyPr>
            <a:normAutofit fontScale="47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600" b="1" dirty="0">
                <a:solidFill>
                  <a:srgbClr val="C00000"/>
                </a:solidFill>
              </a:rPr>
              <a:t>Vetor:</a:t>
            </a:r>
          </a:p>
          <a:p>
            <a:pPr algn="just"/>
            <a:r>
              <a:rPr lang="pt-BR" sz="8000" kern="50" dirty="0">
                <a:solidFill>
                  <a:schemeClr val="tx1"/>
                </a:solidFill>
                <a:effectLst/>
                <a:latin typeface="Andalus"/>
                <a:ea typeface="SimSun" panose="02010600030101010101" pitchFamily="2" charset="-122"/>
                <a:cs typeface="Mangal" panose="02040503050203030202" pitchFamily="18" charset="0"/>
              </a:rPr>
              <a:t>Cada</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componente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um</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vetor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pode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ser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acessado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referenciado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através</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índices</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associados</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identificador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vetor,</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sendo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índice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do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primeiro</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componente</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igual</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a</a:t>
            </a:r>
            <a:r>
              <a:rPr lang="pt-BR" sz="8000" kern="50" dirty="0">
                <a:solidFill>
                  <a:schemeClr val="tx1"/>
                </a:solidFill>
                <a:effectLst/>
                <a:latin typeface="Andalus"/>
                <a:ea typeface="Andalus"/>
                <a:cs typeface="Mangal" panose="02040503050203030202" pitchFamily="18" charset="0"/>
              </a:rPr>
              <a:t> </a:t>
            </a:r>
            <a:r>
              <a:rPr lang="pt-BR" sz="8000" kern="50" dirty="0">
                <a:solidFill>
                  <a:schemeClr val="tx1"/>
                </a:solidFill>
                <a:effectLst/>
                <a:latin typeface="Andalus"/>
                <a:ea typeface="SimSun" panose="02010600030101010101" pitchFamily="2" charset="-122"/>
                <a:cs typeface="Mangal" panose="02040503050203030202" pitchFamily="18" charset="0"/>
              </a:rPr>
              <a:t>zero.</a:t>
            </a:r>
            <a:r>
              <a:rPr lang="pt-BR" sz="8000" kern="50" dirty="0">
                <a:solidFill>
                  <a:schemeClr val="tx1"/>
                </a:solidFill>
                <a:effectLst/>
                <a:latin typeface="Andalus"/>
                <a:ea typeface="Andalus"/>
                <a:cs typeface="Mangal" panose="02040503050203030202" pitchFamily="18" charset="0"/>
              </a:rPr>
              <a:t> </a:t>
            </a:r>
            <a:endParaRPr lang="pt-BR" sz="8000" kern="50" dirty="0">
              <a:solidFill>
                <a:schemeClr val="tx1"/>
              </a:solidFill>
              <a:effectLst/>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7969457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3"/>
            <a:ext cx="8784977" cy="5400599"/>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000" b="1" dirty="0">
                <a:solidFill>
                  <a:srgbClr val="C00000"/>
                </a:solidFill>
              </a:rPr>
              <a:t>Vetor:</a:t>
            </a:r>
          </a:p>
          <a:p>
            <a:pPr marL="285750" indent="-285750" algn="just">
              <a:spcBef>
                <a:spcPts val="1200"/>
              </a:spcBef>
              <a:spcAft>
                <a:spcPts val="600"/>
              </a:spcAft>
              <a:buFont typeface="Arial" panose="020B0604020202020204" pitchFamily="34" charset="0"/>
              <a:buChar char=""/>
            </a:pPr>
            <a:r>
              <a:rPr lang="pt-BR" sz="2800" b="1" kern="50" dirty="0">
                <a:effectLst/>
                <a:latin typeface="Andalus"/>
                <a:ea typeface="SimSun" panose="02010600030101010101" pitchFamily="2" charset="-122"/>
                <a:cs typeface="Mangal" panose="02040503050203030202" pitchFamily="18" charset="0"/>
              </a:rPr>
              <a:t>Inicialização</a:t>
            </a:r>
            <a:r>
              <a:rPr lang="pt-BR" sz="2800" b="1" kern="50" dirty="0">
                <a:effectLst/>
                <a:latin typeface="Andalus"/>
                <a:ea typeface="Andalus"/>
                <a:cs typeface="Mangal" panose="02040503050203030202" pitchFamily="18" charset="0"/>
              </a:rPr>
              <a:t> </a:t>
            </a:r>
            <a:r>
              <a:rPr lang="pt-BR" sz="2800" b="1" kern="50" dirty="0">
                <a:effectLst/>
                <a:latin typeface="Andalus"/>
                <a:ea typeface="SimSun" panose="02010600030101010101" pitchFamily="2" charset="-122"/>
                <a:cs typeface="Mangal" panose="02040503050203030202" pitchFamily="18" charset="0"/>
              </a:rPr>
              <a:t>de</a:t>
            </a:r>
            <a:r>
              <a:rPr lang="pt-BR" sz="2800" b="1" kern="50" dirty="0">
                <a:effectLst/>
                <a:latin typeface="Andalus"/>
                <a:ea typeface="Andalus"/>
                <a:cs typeface="Mangal" panose="02040503050203030202" pitchFamily="18" charset="0"/>
              </a:rPr>
              <a:t> </a:t>
            </a:r>
            <a:r>
              <a:rPr lang="pt-BR" sz="2800" b="1" kern="50" dirty="0">
                <a:effectLst/>
                <a:latin typeface="Andalus"/>
                <a:ea typeface="SimSun" panose="02010600030101010101" pitchFamily="2" charset="-122"/>
                <a:cs typeface="Mangal" panose="02040503050203030202" pitchFamily="18" charset="0"/>
              </a:rPr>
              <a:t>Vetores:</a:t>
            </a:r>
            <a:endParaRPr lang="pt-BR" sz="2800" b="1" kern="50" dirty="0">
              <a:effectLst/>
              <a:latin typeface="Times New Roman" panose="02020603050405020304" pitchFamily="18" charset="0"/>
              <a:ea typeface="SimSun" panose="02010600030101010101" pitchFamily="2" charset="-122"/>
              <a:cs typeface="Mangal" panose="02040503050203030202" pitchFamily="18" charset="0"/>
            </a:endParaRPr>
          </a:p>
          <a:p>
            <a:pPr marL="742950" lvl="1" indent="-285750" algn="just">
              <a:spcBef>
                <a:spcPts val="1200"/>
              </a:spcBef>
              <a:spcAft>
                <a:spcPts val="600"/>
              </a:spcAft>
              <a:buFont typeface="Arial" panose="020B0604020202020204" pitchFamily="34" charset="0"/>
              <a:buChar char=""/>
            </a:pPr>
            <a:r>
              <a:rPr lang="pt-BR" sz="2000" kern="50" dirty="0">
                <a:effectLst/>
                <a:latin typeface="Andalus"/>
                <a:ea typeface="SimSun" panose="02010600030101010101" pitchFamily="2" charset="-122"/>
                <a:cs typeface="Mangal" panose="02040503050203030202" pitchFamily="18" charset="0"/>
              </a:rPr>
              <a: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lista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valores</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um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conjunto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valores</a:t>
            </a:r>
            <a:r>
              <a:rPr lang="pt-BR" sz="2000" kern="50" dirty="0">
                <a:effectLst/>
                <a:latin typeface="Andalus"/>
                <a:ea typeface="Andalus"/>
                <a:cs typeface="Mangal" panose="02040503050203030202" pitchFamily="18" charset="0"/>
              </a:rPr>
              <a:t> </a:t>
            </a:r>
            <a:r>
              <a:rPr lang="pt-BR" sz="2000" b="1" kern="50" dirty="0">
                <a:effectLst/>
                <a:latin typeface="Andalus"/>
                <a:ea typeface="SimSun" panose="02010600030101010101" pitchFamily="2" charset="-122"/>
                <a:cs typeface="Mangal" panose="02040503050203030202" pitchFamily="18" charset="0"/>
              </a:rPr>
              <a:t>separados</a:t>
            </a:r>
            <a:r>
              <a:rPr lang="pt-BR" sz="2000" b="1" kern="50" dirty="0">
                <a:effectLst/>
                <a:latin typeface="Andalus"/>
                <a:ea typeface="Andalus"/>
                <a:cs typeface="Mangal" panose="02040503050203030202" pitchFamily="18" charset="0"/>
              </a:rPr>
              <a:t> </a:t>
            </a:r>
            <a:r>
              <a:rPr lang="pt-BR" sz="2000" b="1" kern="50" dirty="0">
                <a:effectLst/>
                <a:latin typeface="Andalus"/>
                <a:ea typeface="SimSun" panose="02010600030101010101" pitchFamily="2" charset="-122"/>
                <a:cs typeface="Mangal" panose="02040503050203030202" pitchFamily="18" charset="0"/>
              </a:rPr>
              <a:t>por</a:t>
            </a:r>
            <a:r>
              <a:rPr lang="pt-BR" sz="2000" b="1" kern="50" dirty="0">
                <a:effectLst/>
                <a:latin typeface="Andalus"/>
                <a:ea typeface="Andalus"/>
                <a:cs typeface="Mangal" panose="02040503050203030202" pitchFamily="18" charset="0"/>
              </a:rPr>
              <a:t> </a:t>
            </a:r>
            <a:r>
              <a:rPr lang="pt-BR" sz="2000" b="1" kern="50" dirty="0">
                <a:effectLst/>
                <a:latin typeface="Andalus"/>
                <a:ea typeface="SimSun" panose="02010600030101010101" pitchFamily="2" charset="-122"/>
                <a:cs typeface="Mangal" panose="02040503050203030202" pitchFamily="18" charset="0"/>
              </a:rPr>
              <a:t>vírgulas</a:t>
            </a:r>
            <a:r>
              <a:rPr lang="pt-BR" sz="2000" kern="50" dirty="0">
                <a:effectLst/>
                <a:latin typeface="Andalus"/>
                <a:ea typeface="SimSun" panose="02010600030101010101" pitchFamily="2" charset="-122"/>
                <a:cs typeface="Mangal" panose="02040503050203030202" pitchFamily="18" charset="0"/>
              </a:rPr>
              <a:t>.</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Por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exemplo,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declaração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abaixo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inicializa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um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vetor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inteiro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cinco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posições.</a:t>
            </a:r>
            <a:r>
              <a:rPr lang="pt-BR" sz="2000" kern="50" dirty="0">
                <a:effectLst/>
                <a:latin typeface="Andalus"/>
                <a:ea typeface="Andalus"/>
                <a:cs typeface="Mangal" panose="02040503050203030202" pitchFamily="18" charset="0"/>
              </a:rPr>
              <a:t> </a:t>
            </a:r>
          </a:p>
          <a:p>
            <a:pPr marL="742950" lvl="1" indent="-285750" algn="just">
              <a:spcBef>
                <a:spcPts val="1200"/>
              </a:spcBef>
              <a:spcAft>
                <a:spcPts val="600"/>
              </a:spcAft>
              <a:buFont typeface="Arial" panose="020B0604020202020204" pitchFamily="34" charset="0"/>
              <a:buChar char=""/>
            </a:pPr>
            <a:endParaRPr lang="pt-BR" sz="2000" kern="50" dirty="0">
              <a:effectLst/>
              <a:latin typeface="Andalus"/>
              <a:ea typeface="SimSun" panose="02010600030101010101" pitchFamily="2" charset="-122"/>
              <a:cs typeface="Mangal" panose="02040503050203030202" pitchFamily="18" charset="0"/>
            </a:endParaRPr>
          </a:p>
          <a:p>
            <a:pPr marL="742950" lvl="1" indent="-285750" algn="just">
              <a:spcBef>
                <a:spcPts val="1200"/>
              </a:spcBef>
              <a:spcAft>
                <a:spcPts val="600"/>
              </a:spcAft>
              <a:buFont typeface="Arial" panose="020B0604020202020204" pitchFamily="34" charset="0"/>
              <a:buChar char=""/>
            </a:pPr>
            <a:r>
              <a:rPr lang="pt-BR" sz="2000" kern="50" dirty="0">
                <a:effectLst/>
                <a:latin typeface="Andalus"/>
                <a:ea typeface="SimSun" panose="02010600030101010101" pitchFamily="2" charset="-122"/>
                <a:cs typeface="Mangal" panose="02040503050203030202" pitchFamily="18" charset="0"/>
              </a:rPr>
              <a:t>Observe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nesta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declaração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necessário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tamanho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conjunto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seja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conhecido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antecipadamente.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entanto,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também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possível</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inicializar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vetores</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em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não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se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conhece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seu</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tamanho.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Observar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neste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caso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é</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importante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que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programador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preveja</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um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modo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de</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indicar</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fim</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do</a:t>
            </a:r>
            <a:r>
              <a:rPr lang="pt-BR" sz="2000" kern="50" dirty="0">
                <a:effectLst/>
                <a:latin typeface="Andalus"/>
                <a:ea typeface="Andalus"/>
                <a:cs typeface="Mangal" panose="02040503050203030202" pitchFamily="18" charset="0"/>
              </a:rPr>
              <a:t> </a:t>
            </a:r>
            <a:r>
              <a:rPr lang="pt-BR" sz="2000" kern="50" dirty="0">
                <a:effectLst/>
                <a:latin typeface="Andalus"/>
                <a:ea typeface="SimSun" panose="02010600030101010101" pitchFamily="2" charset="-122"/>
                <a:cs typeface="Mangal" panose="02040503050203030202" pitchFamily="18" charset="0"/>
              </a:rPr>
              <a:t>vetor.</a:t>
            </a:r>
            <a:r>
              <a:rPr lang="pt-BR" sz="2000" kern="50" dirty="0">
                <a:effectLst/>
                <a:latin typeface="Andalus"/>
                <a:ea typeface="Andalus"/>
                <a:cs typeface="Mangal" panose="02040503050203030202" pitchFamily="18" charset="0"/>
              </a:rPr>
              <a:t> </a:t>
            </a:r>
            <a:endParaRPr lang="pt-BR" sz="2000" kern="50" dirty="0">
              <a:effectLst/>
              <a:latin typeface="Times New Roman" panose="02020603050405020304" pitchFamily="18" charset="0"/>
              <a:ea typeface="SimSun" panose="02010600030101010101" pitchFamily="2" charset="-122"/>
              <a:cs typeface="Mangal" panose="02040503050203030202" pitchFamily="18" charset="0"/>
            </a:endParaRPr>
          </a:p>
        </p:txBody>
      </p:sp>
      <p:pic>
        <p:nvPicPr>
          <p:cNvPr id="3" name="Imagem 2">
            <a:extLst>
              <a:ext uri="{FF2B5EF4-FFF2-40B4-BE49-F238E27FC236}">
                <a16:creationId xmlns:a16="http://schemas.microsoft.com/office/drawing/2014/main" id="{21699FDD-F35F-8AA2-ABD3-8CFF79C4EAA7}"/>
              </a:ext>
            </a:extLst>
          </p:cNvPr>
          <p:cNvPicPr/>
          <p:nvPr/>
        </p:nvPicPr>
        <p:blipFill>
          <a:blip r:embed="rId3"/>
          <a:stretch>
            <a:fillRect/>
          </a:stretch>
        </p:blipFill>
        <p:spPr>
          <a:xfrm>
            <a:off x="2934198" y="2938709"/>
            <a:ext cx="3131586" cy="490291"/>
          </a:xfrm>
          <a:prstGeom prst="rect">
            <a:avLst/>
          </a:prstGeom>
        </p:spPr>
      </p:pic>
    </p:spTree>
    <p:extLst>
      <p:ext uri="{BB962C8B-B14F-4D97-AF65-F5344CB8AC3E}">
        <p14:creationId xmlns:p14="http://schemas.microsoft.com/office/powerpoint/2010/main" val="1262398849"/>
      </p:ext>
    </p:extLst>
  </p:cSld>
  <p:clrMapOvr>
    <a:masterClrMapping/>
  </p:clrMapOvr>
  <p:transition/>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13189</TotalTime>
  <Words>1641</Words>
  <Application>Microsoft Office PowerPoint</Application>
  <PresentationFormat>Apresentação na tela (4:3)</PresentationFormat>
  <Paragraphs>165</Paragraphs>
  <Slides>31</Slides>
  <Notes>31</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31</vt:i4>
      </vt:variant>
    </vt:vector>
  </HeadingPairs>
  <TitlesOfParts>
    <vt:vector size="41" baseType="lpstr">
      <vt:lpstr>Andalus</vt:lpstr>
      <vt:lpstr>Arial</vt:lpstr>
      <vt:lpstr>Calibri</vt:lpstr>
      <vt:lpstr>Courier New</vt:lpstr>
      <vt:lpstr>Times New Roman</vt:lpstr>
      <vt:lpstr>Verdana</vt:lpstr>
      <vt:lpstr>Wingdings</vt:lpstr>
      <vt:lpstr>Wingdings 2</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com ênfase em Programação</dc:title>
  <dc:creator>Della Croce</dc:creator>
  <cp:lastModifiedBy>Ivan Oliveira Lopes</cp:lastModifiedBy>
  <cp:revision>489</cp:revision>
  <cp:lastPrinted>2018-09-03T19:52:24Z</cp:lastPrinted>
  <dcterms:created xsi:type="dcterms:W3CDTF">2008-05-07T20:50:20Z</dcterms:created>
  <dcterms:modified xsi:type="dcterms:W3CDTF">2024-06-06T13:05:47Z</dcterms:modified>
</cp:coreProperties>
</file>