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4"/>
  </p:notesMasterIdLst>
  <p:sldIdLst>
    <p:sldId id="256" r:id="rId3"/>
    <p:sldId id="448" r:id="rId4"/>
    <p:sldId id="457" r:id="rId5"/>
    <p:sldId id="449" r:id="rId6"/>
    <p:sldId id="450" r:id="rId7"/>
    <p:sldId id="451" r:id="rId8"/>
    <p:sldId id="452" r:id="rId9"/>
    <p:sldId id="453" r:id="rId10"/>
    <p:sldId id="454" r:id="rId11"/>
    <p:sldId id="455" r:id="rId12"/>
    <p:sldId id="456" r:id="rId13"/>
  </p:sldIdLst>
  <p:sldSz cx="9144000" cy="6858000" type="screen4x3"/>
  <p:notesSz cx="7099300" cy="102346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Droid Sans Fallback"/>
        <a:cs typeface="Droid Sans Fallback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Droid Sans Fallback"/>
        <a:cs typeface="Droid Sans Fallback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Droid Sans Fallback"/>
        <a:cs typeface="Droid Sans Fallback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Droid Sans Fallback"/>
        <a:cs typeface="Droid Sans Fallback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Droid Sans Fallback"/>
        <a:cs typeface="Droid Sans Fallback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Droid Sans Fallback"/>
        <a:cs typeface="Droid Sans Fallback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Droid Sans Fallback"/>
        <a:cs typeface="Droid Sans Fallback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Droid Sans Fallback"/>
        <a:cs typeface="Droid Sans Fallback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Droid Sans Fallback"/>
        <a:cs typeface="Droid Sans Fallback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FF9900"/>
    <a:srgbClr val="E49E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80" autoAdjust="0"/>
  </p:normalViewPr>
  <p:slideViewPr>
    <p:cSldViewPr>
      <p:cViewPr varScale="1">
        <p:scale>
          <a:sx n="68" d="100"/>
          <a:sy n="68" d="100"/>
        </p:scale>
        <p:origin x="1470" y="6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>
            <a:extLst>
              <a:ext uri="{FF2B5EF4-FFF2-40B4-BE49-F238E27FC236}">
                <a16:creationId xmlns:a16="http://schemas.microsoft.com/office/drawing/2014/main" id="{40B50203-8614-4A48-8C71-D933A7003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9048" tIns="49524" rIns="99048" bIns="49524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3075" name="Text Box 2">
            <a:extLst>
              <a:ext uri="{FF2B5EF4-FFF2-40B4-BE49-F238E27FC236}">
                <a16:creationId xmlns:a16="http://schemas.microsoft.com/office/drawing/2014/main" id="{B82EEF84-E818-4480-8D70-11443A10C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9048" tIns="49524" rIns="99048" bIns="49524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D712F6AA-24C1-4A82-ADD0-2A90D77B4F0E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021138" y="0"/>
            <a:ext cx="3074987" cy="5095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7488" tIns="50694" rIns="97488" bIns="50694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84128" algn="l"/>
                <a:tab pos="1568257" algn="l"/>
                <a:tab pos="2352385" algn="l"/>
                <a:tab pos="3136514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DejaVu Sans" panose="020B0603030804020204" pitchFamily="34" charset="0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3077" name="Rectangle 4">
            <a:extLst>
              <a:ext uri="{FF2B5EF4-FFF2-40B4-BE49-F238E27FC236}">
                <a16:creationId xmlns:a16="http://schemas.microsoft.com/office/drawing/2014/main" id="{943CC9EA-5F90-44F9-8994-326232116946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3337" cy="383540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21C6BB5-9200-44D8-AF8E-EC216DED586D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09613" y="4860925"/>
            <a:ext cx="5678487" cy="46037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7488" tIns="50694" rIns="97488" bIns="50694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altLang="pt-BR" noProof="0"/>
          </a:p>
        </p:txBody>
      </p:sp>
      <p:sp>
        <p:nvSpPr>
          <p:cNvPr id="3079" name="Text Box 6">
            <a:extLst>
              <a:ext uri="{FF2B5EF4-FFF2-40B4-BE49-F238E27FC236}">
                <a16:creationId xmlns:a16="http://schemas.microsoft.com/office/drawing/2014/main" id="{09B72E86-6C46-45D3-82EA-D01B5FA73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9048" tIns="49524" rIns="99048" bIns="49524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C72F849C-AB32-4D74-8066-796A45B24D2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021138" y="9721850"/>
            <a:ext cx="3074987" cy="5095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7488" tIns="50694" rIns="97488" bIns="50694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82638" algn="l"/>
                <a:tab pos="1566863" algn="l"/>
                <a:tab pos="2351088" algn="l"/>
                <a:tab pos="3135313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  <a:cs typeface="DejaVu Sans" pitchFamily="34" charset="0"/>
              </a:defRPr>
            </a:lvl1pPr>
          </a:lstStyle>
          <a:p>
            <a:pPr>
              <a:defRPr/>
            </a:pPr>
            <a:fld id="{8E62863B-9C13-47D6-BA1C-81D2B1B8B72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6E9C5F21-22EC-4D70-8444-CF115F5A3B8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7EB6C516-3046-405B-9D51-1BD168F2216D}" type="slidenum">
              <a:rPr lang="pt-BR" altLang="pt-BR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</a:t>
            </a:fld>
            <a:endParaRPr lang="pt-BR" altLang="pt-BR" sz="1300"/>
          </a:p>
        </p:txBody>
      </p:sp>
      <p:sp>
        <p:nvSpPr>
          <p:cNvPr id="5123" name="Rectangle 1">
            <a:extLst>
              <a:ext uri="{FF2B5EF4-FFF2-40B4-BE49-F238E27FC236}">
                <a16:creationId xmlns:a16="http://schemas.microsoft.com/office/drawing/2014/main" id="{E41BCC0B-CF18-4252-8210-9A56592C3D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4C0B56C9-A0BE-46E5-9E9F-83344817C9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511AF1F4-C4B8-4135-8992-25FFA6B2CDE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C91BB48-8077-42D7-9975-C167F6B5D623}" type="slidenum">
              <a:rPr lang="pt-BR" altLang="pt-BR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10</a:t>
            </a:fld>
            <a:endParaRPr lang="pt-BR" altLang="pt-BR" sz="13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C831AD1A-D5D0-410F-89BD-B15BCCEA21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Text Box 2">
            <a:extLst>
              <a:ext uri="{FF2B5EF4-FFF2-40B4-BE49-F238E27FC236}">
                <a16:creationId xmlns:a16="http://schemas.microsoft.com/office/drawing/2014/main" id="{51BEAC94-500A-4BE7-A2F4-539E13BEF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tabLst>
                <a:tab pos="0" algn="l"/>
                <a:tab pos="989013" algn="l"/>
                <a:tab pos="1979613" algn="l"/>
                <a:tab pos="2970213" algn="l"/>
                <a:tab pos="3960813" algn="l"/>
                <a:tab pos="4951413" algn="l"/>
                <a:tab pos="5942013" algn="l"/>
                <a:tab pos="6932613" algn="l"/>
                <a:tab pos="7923213" algn="l"/>
                <a:tab pos="8913813" algn="l"/>
                <a:tab pos="9904413" algn="l"/>
                <a:tab pos="10895013" algn="l"/>
              </a:tabLst>
            </a:pPr>
            <a:endParaRPr lang="pt-BR" altLang="pt-BR">
              <a:latin typeface="Calibri" panose="020F0502020204030204" pitchFamily="34" charset="0"/>
              <a:ea typeface="Droid Sans Fallback"/>
              <a:cs typeface="Droid Sans Fallback"/>
            </a:endParaRPr>
          </a:p>
        </p:txBody>
      </p:sp>
      <p:sp>
        <p:nvSpPr>
          <p:cNvPr id="9221" name="Text Box 3">
            <a:extLst>
              <a:ext uri="{FF2B5EF4-FFF2-40B4-BE49-F238E27FC236}">
                <a16:creationId xmlns:a16="http://schemas.microsoft.com/office/drawing/2014/main" id="{D83D22BA-D188-4D7D-B177-7397D155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50694" rIns="97488" bIns="50694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433863D-7D71-48A6-B9F4-FE4C7C5C0D39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110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511AF1F4-C4B8-4135-8992-25FFA6B2CDE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C91BB48-8077-42D7-9975-C167F6B5D623}" type="slidenum">
              <a:rPr lang="pt-BR" altLang="pt-BR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11</a:t>
            </a:fld>
            <a:endParaRPr lang="pt-BR" altLang="pt-BR" sz="13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C831AD1A-D5D0-410F-89BD-B15BCCEA21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Text Box 2">
            <a:extLst>
              <a:ext uri="{FF2B5EF4-FFF2-40B4-BE49-F238E27FC236}">
                <a16:creationId xmlns:a16="http://schemas.microsoft.com/office/drawing/2014/main" id="{51BEAC94-500A-4BE7-A2F4-539E13BEF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tabLst>
                <a:tab pos="0" algn="l"/>
                <a:tab pos="989013" algn="l"/>
                <a:tab pos="1979613" algn="l"/>
                <a:tab pos="2970213" algn="l"/>
                <a:tab pos="3960813" algn="l"/>
                <a:tab pos="4951413" algn="l"/>
                <a:tab pos="5942013" algn="l"/>
                <a:tab pos="6932613" algn="l"/>
                <a:tab pos="7923213" algn="l"/>
                <a:tab pos="8913813" algn="l"/>
                <a:tab pos="9904413" algn="l"/>
                <a:tab pos="10895013" algn="l"/>
              </a:tabLst>
            </a:pPr>
            <a:endParaRPr lang="pt-BR" altLang="pt-BR">
              <a:latin typeface="Calibri" panose="020F0502020204030204" pitchFamily="34" charset="0"/>
              <a:ea typeface="Droid Sans Fallback"/>
              <a:cs typeface="Droid Sans Fallback"/>
            </a:endParaRPr>
          </a:p>
        </p:txBody>
      </p:sp>
      <p:sp>
        <p:nvSpPr>
          <p:cNvPr id="9221" name="Text Box 3">
            <a:extLst>
              <a:ext uri="{FF2B5EF4-FFF2-40B4-BE49-F238E27FC236}">
                <a16:creationId xmlns:a16="http://schemas.microsoft.com/office/drawing/2014/main" id="{D83D22BA-D188-4D7D-B177-7397D155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50694" rIns="97488" bIns="50694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433863D-7D71-48A6-B9F4-FE4C7C5C0D39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705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511AF1F4-C4B8-4135-8992-25FFA6B2CDE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C91BB48-8077-42D7-9975-C167F6B5D623}" type="slidenum">
              <a:rPr lang="pt-BR" altLang="pt-BR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</a:t>
            </a:fld>
            <a:endParaRPr lang="pt-BR" altLang="pt-BR" sz="13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C831AD1A-D5D0-410F-89BD-B15BCCEA21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Text Box 2">
            <a:extLst>
              <a:ext uri="{FF2B5EF4-FFF2-40B4-BE49-F238E27FC236}">
                <a16:creationId xmlns:a16="http://schemas.microsoft.com/office/drawing/2014/main" id="{51BEAC94-500A-4BE7-A2F4-539E13BEF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tabLst>
                <a:tab pos="0" algn="l"/>
                <a:tab pos="989013" algn="l"/>
                <a:tab pos="1979613" algn="l"/>
                <a:tab pos="2970213" algn="l"/>
                <a:tab pos="3960813" algn="l"/>
                <a:tab pos="4951413" algn="l"/>
                <a:tab pos="5942013" algn="l"/>
                <a:tab pos="6932613" algn="l"/>
                <a:tab pos="7923213" algn="l"/>
                <a:tab pos="8913813" algn="l"/>
                <a:tab pos="9904413" algn="l"/>
                <a:tab pos="10895013" algn="l"/>
              </a:tabLst>
            </a:pPr>
            <a:endParaRPr lang="pt-BR" altLang="pt-BR">
              <a:latin typeface="Calibri" panose="020F0502020204030204" pitchFamily="34" charset="0"/>
              <a:ea typeface="Droid Sans Fallback"/>
              <a:cs typeface="Droid Sans Fallback"/>
            </a:endParaRPr>
          </a:p>
        </p:txBody>
      </p:sp>
      <p:sp>
        <p:nvSpPr>
          <p:cNvPr id="9221" name="Text Box 3">
            <a:extLst>
              <a:ext uri="{FF2B5EF4-FFF2-40B4-BE49-F238E27FC236}">
                <a16:creationId xmlns:a16="http://schemas.microsoft.com/office/drawing/2014/main" id="{D83D22BA-D188-4D7D-B177-7397D155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50694" rIns="97488" bIns="50694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433863D-7D71-48A6-B9F4-FE4C7C5C0D39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544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511AF1F4-C4B8-4135-8992-25FFA6B2CDE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C91BB48-8077-42D7-9975-C167F6B5D623}" type="slidenum">
              <a:rPr lang="pt-BR" altLang="pt-BR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</a:t>
            </a:fld>
            <a:endParaRPr lang="pt-BR" altLang="pt-BR" sz="13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C831AD1A-D5D0-410F-89BD-B15BCCEA21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Text Box 2">
            <a:extLst>
              <a:ext uri="{FF2B5EF4-FFF2-40B4-BE49-F238E27FC236}">
                <a16:creationId xmlns:a16="http://schemas.microsoft.com/office/drawing/2014/main" id="{51BEAC94-500A-4BE7-A2F4-539E13BEF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tabLst>
                <a:tab pos="0" algn="l"/>
                <a:tab pos="989013" algn="l"/>
                <a:tab pos="1979613" algn="l"/>
                <a:tab pos="2970213" algn="l"/>
                <a:tab pos="3960813" algn="l"/>
                <a:tab pos="4951413" algn="l"/>
                <a:tab pos="5942013" algn="l"/>
                <a:tab pos="6932613" algn="l"/>
                <a:tab pos="7923213" algn="l"/>
                <a:tab pos="8913813" algn="l"/>
                <a:tab pos="9904413" algn="l"/>
                <a:tab pos="10895013" algn="l"/>
              </a:tabLst>
            </a:pPr>
            <a:endParaRPr lang="pt-BR" altLang="pt-BR">
              <a:latin typeface="Calibri" panose="020F0502020204030204" pitchFamily="34" charset="0"/>
              <a:ea typeface="Droid Sans Fallback"/>
              <a:cs typeface="Droid Sans Fallback"/>
            </a:endParaRPr>
          </a:p>
        </p:txBody>
      </p:sp>
      <p:sp>
        <p:nvSpPr>
          <p:cNvPr id="9221" name="Text Box 3">
            <a:extLst>
              <a:ext uri="{FF2B5EF4-FFF2-40B4-BE49-F238E27FC236}">
                <a16:creationId xmlns:a16="http://schemas.microsoft.com/office/drawing/2014/main" id="{D83D22BA-D188-4D7D-B177-7397D155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50694" rIns="97488" bIns="50694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433863D-7D71-48A6-B9F4-FE4C7C5C0D39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836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511AF1F4-C4B8-4135-8992-25FFA6B2CDE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C91BB48-8077-42D7-9975-C167F6B5D623}" type="slidenum">
              <a:rPr lang="pt-BR" altLang="pt-BR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</a:t>
            </a:fld>
            <a:endParaRPr lang="pt-BR" altLang="pt-BR" sz="13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C831AD1A-D5D0-410F-89BD-B15BCCEA21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Text Box 2">
            <a:extLst>
              <a:ext uri="{FF2B5EF4-FFF2-40B4-BE49-F238E27FC236}">
                <a16:creationId xmlns:a16="http://schemas.microsoft.com/office/drawing/2014/main" id="{51BEAC94-500A-4BE7-A2F4-539E13BEF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tabLst>
                <a:tab pos="0" algn="l"/>
                <a:tab pos="989013" algn="l"/>
                <a:tab pos="1979613" algn="l"/>
                <a:tab pos="2970213" algn="l"/>
                <a:tab pos="3960813" algn="l"/>
                <a:tab pos="4951413" algn="l"/>
                <a:tab pos="5942013" algn="l"/>
                <a:tab pos="6932613" algn="l"/>
                <a:tab pos="7923213" algn="l"/>
                <a:tab pos="8913813" algn="l"/>
                <a:tab pos="9904413" algn="l"/>
                <a:tab pos="10895013" algn="l"/>
              </a:tabLst>
            </a:pPr>
            <a:endParaRPr lang="pt-BR" altLang="pt-BR">
              <a:latin typeface="Calibri" panose="020F0502020204030204" pitchFamily="34" charset="0"/>
              <a:ea typeface="Droid Sans Fallback"/>
              <a:cs typeface="Droid Sans Fallback"/>
            </a:endParaRPr>
          </a:p>
        </p:txBody>
      </p:sp>
      <p:sp>
        <p:nvSpPr>
          <p:cNvPr id="9221" name="Text Box 3">
            <a:extLst>
              <a:ext uri="{FF2B5EF4-FFF2-40B4-BE49-F238E27FC236}">
                <a16:creationId xmlns:a16="http://schemas.microsoft.com/office/drawing/2014/main" id="{D83D22BA-D188-4D7D-B177-7397D155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50694" rIns="97488" bIns="50694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433863D-7D71-48A6-B9F4-FE4C7C5C0D39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201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511AF1F4-C4B8-4135-8992-25FFA6B2CDE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C91BB48-8077-42D7-9975-C167F6B5D623}" type="slidenum">
              <a:rPr lang="pt-BR" altLang="pt-BR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5</a:t>
            </a:fld>
            <a:endParaRPr lang="pt-BR" altLang="pt-BR" sz="13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C831AD1A-D5D0-410F-89BD-B15BCCEA21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Text Box 2">
            <a:extLst>
              <a:ext uri="{FF2B5EF4-FFF2-40B4-BE49-F238E27FC236}">
                <a16:creationId xmlns:a16="http://schemas.microsoft.com/office/drawing/2014/main" id="{51BEAC94-500A-4BE7-A2F4-539E13BEF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tabLst>
                <a:tab pos="0" algn="l"/>
                <a:tab pos="989013" algn="l"/>
                <a:tab pos="1979613" algn="l"/>
                <a:tab pos="2970213" algn="l"/>
                <a:tab pos="3960813" algn="l"/>
                <a:tab pos="4951413" algn="l"/>
                <a:tab pos="5942013" algn="l"/>
                <a:tab pos="6932613" algn="l"/>
                <a:tab pos="7923213" algn="l"/>
                <a:tab pos="8913813" algn="l"/>
                <a:tab pos="9904413" algn="l"/>
                <a:tab pos="10895013" algn="l"/>
              </a:tabLst>
            </a:pPr>
            <a:endParaRPr lang="pt-BR" altLang="pt-BR">
              <a:latin typeface="Calibri" panose="020F0502020204030204" pitchFamily="34" charset="0"/>
              <a:ea typeface="Droid Sans Fallback"/>
              <a:cs typeface="Droid Sans Fallback"/>
            </a:endParaRPr>
          </a:p>
        </p:txBody>
      </p:sp>
      <p:sp>
        <p:nvSpPr>
          <p:cNvPr id="9221" name="Text Box 3">
            <a:extLst>
              <a:ext uri="{FF2B5EF4-FFF2-40B4-BE49-F238E27FC236}">
                <a16:creationId xmlns:a16="http://schemas.microsoft.com/office/drawing/2014/main" id="{D83D22BA-D188-4D7D-B177-7397D155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50694" rIns="97488" bIns="50694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433863D-7D71-48A6-B9F4-FE4C7C5C0D39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121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511AF1F4-C4B8-4135-8992-25FFA6B2CDE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C91BB48-8077-42D7-9975-C167F6B5D623}" type="slidenum">
              <a:rPr lang="pt-BR" altLang="pt-BR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6</a:t>
            </a:fld>
            <a:endParaRPr lang="pt-BR" altLang="pt-BR" sz="13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C831AD1A-D5D0-410F-89BD-B15BCCEA21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Text Box 2">
            <a:extLst>
              <a:ext uri="{FF2B5EF4-FFF2-40B4-BE49-F238E27FC236}">
                <a16:creationId xmlns:a16="http://schemas.microsoft.com/office/drawing/2014/main" id="{51BEAC94-500A-4BE7-A2F4-539E13BEF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tabLst>
                <a:tab pos="0" algn="l"/>
                <a:tab pos="989013" algn="l"/>
                <a:tab pos="1979613" algn="l"/>
                <a:tab pos="2970213" algn="l"/>
                <a:tab pos="3960813" algn="l"/>
                <a:tab pos="4951413" algn="l"/>
                <a:tab pos="5942013" algn="l"/>
                <a:tab pos="6932613" algn="l"/>
                <a:tab pos="7923213" algn="l"/>
                <a:tab pos="8913813" algn="l"/>
                <a:tab pos="9904413" algn="l"/>
                <a:tab pos="10895013" algn="l"/>
              </a:tabLst>
            </a:pPr>
            <a:endParaRPr lang="pt-BR" altLang="pt-BR">
              <a:latin typeface="Calibri" panose="020F0502020204030204" pitchFamily="34" charset="0"/>
              <a:ea typeface="Droid Sans Fallback"/>
              <a:cs typeface="Droid Sans Fallback"/>
            </a:endParaRPr>
          </a:p>
        </p:txBody>
      </p:sp>
      <p:sp>
        <p:nvSpPr>
          <p:cNvPr id="9221" name="Text Box 3">
            <a:extLst>
              <a:ext uri="{FF2B5EF4-FFF2-40B4-BE49-F238E27FC236}">
                <a16:creationId xmlns:a16="http://schemas.microsoft.com/office/drawing/2014/main" id="{D83D22BA-D188-4D7D-B177-7397D155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50694" rIns="97488" bIns="50694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433863D-7D71-48A6-B9F4-FE4C7C5C0D39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360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511AF1F4-C4B8-4135-8992-25FFA6B2CDE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C91BB48-8077-42D7-9975-C167F6B5D623}" type="slidenum">
              <a:rPr lang="pt-BR" altLang="pt-BR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7</a:t>
            </a:fld>
            <a:endParaRPr lang="pt-BR" altLang="pt-BR" sz="13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C831AD1A-D5D0-410F-89BD-B15BCCEA21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Text Box 2">
            <a:extLst>
              <a:ext uri="{FF2B5EF4-FFF2-40B4-BE49-F238E27FC236}">
                <a16:creationId xmlns:a16="http://schemas.microsoft.com/office/drawing/2014/main" id="{51BEAC94-500A-4BE7-A2F4-539E13BEF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tabLst>
                <a:tab pos="0" algn="l"/>
                <a:tab pos="989013" algn="l"/>
                <a:tab pos="1979613" algn="l"/>
                <a:tab pos="2970213" algn="l"/>
                <a:tab pos="3960813" algn="l"/>
                <a:tab pos="4951413" algn="l"/>
                <a:tab pos="5942013" algn="l"/>
                <a:tab pos="6932613" algn="l"/>
                <a:tab pos="7923213" algn="l"/>
                <a:tab pos="8913813" algn="l"/>
                <a:tab pos="9904413" algn="l"/>
                <a:tab pos="10895013" algn="l"/>
              </a:tabLst>
            </a:pPr>
            <a:endParaRPr lang="pt-BR" altLang="pt-BR">
              <a:latin typeface="Calibri" panose="020F0502020204030204" pitchFamily="34" charset="0"/>
              <a:ea typeface="Droid Sans Fallback"/>
              <a:cs typeface="Droid Sans Fallback"/>
            </a:endParaRPr>
          </a:p>
        </p:txBody>
      </p:sp>
      <p:sp>
        <p:nvSpPr>
          <p:cNvPr id="9221" name="Text Box 3">
            <a:extLst>
              <a:ext uri="{FF2B5EF4-FFF2-40B4-BE49-F238E27FC236}">
                <a16:creationId xmlns:a16="http://schemas.microsoft.com/office/drawing/2014/main" id="{D83D22BA-D188-4D7D-B177-7397D155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50694" rIns="97488" bIns="50694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433863D-7D71-48A6-B9F4-FE4C7C5C0D39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247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511AF1F4-C4B8-4135-8992-25FFA6B2CDE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C91BB48-8077-42D7-9975-C167F6B5D623}" type="slidenum">
              <a:rPr lang="pt-BR" altLang="pt-BR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8</a:t>
            </a:fld>
            <a:endParaRPr lang="pt-BR" altLang="pt-BR" sz="13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C831AD1A-D5D0-410F-89BD-B15BCCEA21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Text Box 2">
            <a:extLst>
              <a:ext uri="{FF2B5EF4-FFF2-40B4-BE49-F238E27FC236}">
                <a16:creationId xmlns:a16="http://schemas.microsoft.com/office/drawing/2014/main" id="{51BEAC94-500A-4BE7-A2F4-539E13BEF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tabLst>
                <a:tab pos="0" algn="l"/>
                <a:tab pos="989013" algn="l"/>
                <a:tab pos="1979613" algn="l"/>
                <a:tab pos="2970213" algn="l"/>
                <a:tab pos="3960813" algn="l"/>
                <a:tab pos="4951413" algn="l"/>
                <a:tab pos="5942013" algn="l"/>
                <a:tab pos="6932613" algn="l"/>
                <a:tab pos="7923213" algn="l"/>
                <a:tab pos="8913813" algn="l"/>
                <a:tab pos="9904413" algn="l"/>
                <a:tab pos="10895013" algn="l"/>
              </a:tabLst>
            </a:pPr>
            <a:endParaRPr lang="pt-BR" altLang="pt-BR">
              <a:latin typeface="Calibri" panose="020F0502020204030204" pitchFamily="34" charset="0"/>
              <a:ea typeface="Droid Sans Fallback"/>
              <a:cs typeface="Droid Sans Fallback"/>
            </a:endParaRPr>
          </a:p>
        </p:txBody>
      </p:sp>
      <p:sp>
        <p:nvSpPr>
          <p:cNvPr id="9221" name="Text Box 3">
            <a:extLst>
              <a:ext uri="{FF2B5EF4-FFF2-40B4-BE49-F238E27FC236}">
                <a16:creationId xmlns:a16="http://schemas.microsoft.com/office/drawing/2014/main" id="{D83D22BA-D188-4D7D-B177-7397D155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50694" rIns="97488" bIns="50694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433863D-7D71-48A6-B9F4-FE4C7C5C0D39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155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511AF1F4-C4B8-4135-8992-25FFA6B2CDE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C91BB48-8077-42D7-9975-C167F6B5D623}" type="slidenum">
              <a:rPr lang="pt-BR" altLang="pt-BR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9</a:t>
            </a:fld>
            <a:endParaRPr lang="pt-BR" altLang="pt-BR" sz="13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C831AD1A-D5D0-410F-89BD-B15BCCEA21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Text Box 2">
            <a:extLst>
              <a:ext uri="{FF2B5EF4-FFF2-40B4-BE49-F238E27FC236}">
                <a16:creationId xmlns:a16="http://schemas.microsoft.com/office/drawing/2014/main" id="{51BEAC94-500A-4BE7-A2F4-539E13BEF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tabLst>
                <a:tab pos="0" algn="l"/>
                <a:tab pos="989013" algn="l"/>
                <a:tab pos="1979613" algn="l"/>
                <a:tab pos="2970213" algn="l"/>
                <a:tab pos="3960813" algn="l"/>
                <a:tab pos="4951413" algn="l"/>
                <a:tab pos="5942013" algn="l"/>
                <a:tab pos="6932613" algn="l"/>
                <a:tab pos="7923213" algn="l"/>
                <a:tab pos="8913813" algn="l"/>
                <a:tab pos="9904413" algn="l"/>
                <a:tab pos="10895013" algn="l"/>
              </a:tabLst>
            </a:pPr>
            <a:endParaRPr lang="pt-BR" altLang="pt-BR">
              <a:latin typeface="Calibri" panose="020F0502020204030204" pitchFamily="34" charset="0"/>
              <a:ea typeface="Droid Sans Fallback"/>
              <a:cs typeface="Droid Sans Fallback"/>
            </a:endParaRPr>
          </a:p>
        </p:txBody>
      </p:sp>
      <p:sp>
        <p:nvSpPr>
          <p:cNvPr id="9221" name="Text Box 3">
            <a:extLst>
              <a:ext uri="{FF2B5EF4-FFF2-40B4-BE49-F238E27FC236}">
                <a16:creationId xmlns:a16="http://schemas.microsoft.com/office/drawing/2014/main" id="{D83D22BA-D188-4D7D-B177-7397D155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50694" rIns="97488" bIns="50694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433863D-7D71-48A6-B9F4-FE4C7C5C0D39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087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2EB68F4-9704-4128-8FAA-200A340BC01E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D8E14F-2B7A-459D-874A-D62DC855E36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78531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1C11709-B475-41CB-9632-4ECA3E7B932B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AC8142-9519-487C-BFC7-6DF8179DF50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45321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28588"/>
            <a:ext cx="2055813" cy="802163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9800" cy="802163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AC0DA57-04AE-4260-B57D-2A664BB3A79F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15DAFA-890A-4B26-86E5-D8DBBA9BC88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73449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9A3A9ECB-0FFD-46B7-8920-80D201E374F2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FB14C-BA04-410E-8E76-C317CB88515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59392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96047E4B-3894-423C-9DBC-52551D411AB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95917-6F99-483E-9346-3F733CAB709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33103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77EF4B46-6FAB-410E-9534-29DCC36C68E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8BF763-519A-4CEE-AAE8-DFCC1B02AC6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70045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65500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65500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468C66D7-E82E-4036-A81E-A6FE81B942B4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27C46A-3C50-493A-8181-3A8B39AE4F1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92095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2CF3A94-B9D5-474B-B185-CA1C95FF652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1C8DF9-00AF-425F-9D74-96AE37B1E25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833590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57787118-41BE-4A39-AAD4-E7FC67D76E4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A68077-8301-43C4-9B2D-4BD74E99E4A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678461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2644139E-A8A5-42AD-9889-E61172AC498C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B29436-BAE2-4183-9FD0-41DD2234FCB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444134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461087E1-9025-4E32-92DB-7DC96633DCFB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96DF13-9C26-46A5-88FD-439DC0D546E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34720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9CCC726-FD36-4B07-B261-C7344795B3E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39CC5E-C86A-4678-A425-2EC7E3D1409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189286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95C5488-CD52-4372-8075-605A86CE6DF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55BBB-F425-435A-9C7C-D11934096ED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179114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27177D89-5852-4493-B297-6105CC1294D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5925FE-F558-4391-9295-96ACD6C39D3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946080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28588"/>
            <a:ext cx="2055813" cy="802163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9800" cy="802163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98D83AB6-F118-4B94-B098-6DDD058D02A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061F22-59DB-4B80-AD84-E136BE2101B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0157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32F7FB2-433F-4330-A95A-102DF1BF785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0B5CD9-2C43-4258-9714-E12752F29CD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21243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65500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65500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A9553F6-D320-4F24-8D6A-0881F10669BC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EBC8DA-13B2-44DA-BC02-AA28A403A50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1870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83C268B-880F-4109-B67D-477218CFC6BF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E8A6A0-CF50-4856-84C1-A6C0C86889A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9791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DAABCC8-7D93-4D8F-92D2-EE8DA59FD13D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928309-58E6-4C39-9FBF-548F3158600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30584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CF188FC9-9C8C-4330-A217-EF0E9DF285A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543EA-16C5-48C7-AE9A-58AE12A17D1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64765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EC797C2-1549-453C-8D77-2C7497475213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5E556-39BC-4401-9888-1331D21C19B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952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8F86B7-624A-4593-8089-CE3E6C1E972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5986CF-714F-47BE-92C8-7ED78E2AC78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8076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CD95E2A9-0745-4C2B-9488-410497A97A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8013" cy="143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do título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23AA92CB-A9D9-4264-9DD4-4C0316808A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655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da estrutura de tópicos</a:t>
            </a:r>
          </a:p>
          <a:p>
            <a:pPr lvl="1"/>
            <a:r>
              <a:rPr lang="en-GB" altLang="pt-BR"/>
              <a:t>2.º Nível da estrutura de tópicos</a:t>
            </a:r>
          </a:p>
          <a:p>
            <a:pPr lvl="2"/>
            <a:r>
              <a:rPr lang="en-GB" altLang="pt-BR"/>
              <a:t>3.º Nível da estrutura de tópicos</a:t>
            </a:r>
          </a:p>
          <a:p>
            <a:pPr lvl="3"/>
            <a:r>
              <a:rPr lang="en-GB" altLang="pt-BR"/>
              <a:t>4.º Nível da estrutura de tópicos</a:t>
            </a:r>
          </a:p>
          <a:p>
            <a:pPr lvl="4"/>
            <a:r>
              <a:rPr lang="en-GB" altLang="pt-BR"/>
              <a:t>5.º Nível da estrutura de tópicos</a:t>
            </a:r>
          </a:p>
          <a:p>
            <a:pPr lvl="4"/>
            <a:r>
              <a:rPr lang="en-GB" altLang="pt-BR"/>
              <a:t>6.º Nível da estrutura de tópicos</a:t>
            </a:r>
          </a:p>
          <a:p>
            <a:pPr lvl="4"/>
            <a:r>
              <a:rPr lang="en-GB" altLang="pt-BR"/>
              <a:t>7.º Nível da estrutura de tópicos</a:t>
            </a:r>
          </a:p>
        </p:txBody>
      </p:sp>
      <p:sp>
        <p:nvSpPr>
          <p:cNvPr id="1028" name="Text Box 3">
            <a:extLst>
              <a:ext uri="{FF2B5EF4-FFF2-40B4-BE49-F238E27FC236}">
                <a16:creationId xmlns:a16="http://schemas.microsoft.com/office/drawing/2014/main" id="{46474349-C47A-4CA3-8E13-8C9773B4D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354763"/>
            <a:ext cx="2133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029" name="Text Box 4">
            <a:extLst>
              <a:ext uri="{FF2B5EF4-FFF2-40B4-BE49-F238E27FC236}">
                <a16:creationId xmlns:a16="http://schemas.microsoft.com/office/drawing/2014/main" id="{9993BD54-54E0-4B7F-BF82-0E60017E5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354763"/>
            <a:ext cx="2895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08EFA2BD-A81E-4445-B227-51EBB13621B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4763"/>
            <a:ext cx="2132013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cs typeface="DejaVu Sans" pitchFamily="34" charset="0"/>
              </a:defRPr>
            </a:lvl1pPr>
          </a:lstStyle>
          <a:p>
            <a:pPr>
              <a:defRPr/>
            </a:pPr>
            <a:fld id="{2600AFBD-E538-4C49-A472-4668E38556D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pic>
        <p:nvPicPr>
          <p:cNvPr id="1031" name="Picture 6">
            <a:extLst>
              <a:ext uri="{FF2B5EF4-FFF2-40B4-BE49-F238E27FC236}">
                <a16:creationId xmlns:a16="http://schemas.microsoft.com/office/drawing/2014/main" id="{D5EA29FB-CE07-460A-B3A2-1A45CE43B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39688"/>
            <a:ext cx="4789488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>
            <a:extLst>
              <a:ext uri="{FF2B5EF4-FFF2-40B4-BE49-F238E27FC236}">
                <a16:creationId xmlns:a16="http://schemas.microsoft.com/office/drawing/2014/main" id="{611AF8BA-BCFD-4408-BA5F-A537C67FB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39688"/>
            <a:ext cx="4789488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1" name="Picture 2">
            <a:extLst>
              <a:ext uri="{FF2B5EF4-FFF2-40B4-BE49-F238E27FC236}">
                <a16:creationId xmlns:a16="http://schemas.microsoft.com/office/drawing/2014/main" id="{B81517C9-04C6-4FD9-9DE4-62FC637A6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325"/>
            <a:ext cx="9144000" cy="679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2" name="Rectangle 3">
            <a:extLst>
              <a:ext uri="{FF2B5EF4-FFF2-40B4-BE49-F238E27FC236}">
                <a16:creationId xmlns:a16="http://schemas.microsoft.com/office/drawing/2014/main" id="{94EBBD70-80E4-4445-A6DB-840AC509C5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8013" cy="143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do título</a:t>
            </a:r>
          </a:p>
        </p:txBody>
      </p:sp>
      <p:sp>
        <p:nvSpPr>
          <p:cNvPr id="2053" name="Rectangle 4">
            <a:extLst>
              <a:ext uri="{FF2B5EF4-FFF2-40B4-BE49-F238E27FC236}">
                <a16:creationId xmlns:a16="http://schemas.microsoft.com/office/drawing/2014/main" id="{44F20E02-7901-42E8-8914-5AF5CE476B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655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da estrutura de tópicos</a:t>
            </a:r>
          </a:p>
          <a:p>
            <a:pPr lvl="1"/>
            <a:r>
              <a:rPr lang="en-GB" altLang="pt-BR"/>
              <a:t>2.º Nível da estrutura de tópicos</a:t>
            </a:r>
          </a:p>
          <a:p>
            <a:pPr lvl="2"/>
            <a:r>
              <a:rPr lang="en-GB" altLang="pt-BR"/>
              <a:t>3.º Nível da estrutura de tópicos</a:t>
            </a:r>
          </a:p>
          <a:p>
            <a:pPr lvl="3"/>
            <a:r>
              <a:rPr lang="en-GB" altLang="pt-BR"/>
              <a:t>4.º Nível da estrutura de tópicos</a:t>
            </a:r>
          </a:p>
          <a:p>
            <a:pPr lvl="4"/>
            <a:r>
              <a:rPr lang="en-GB" altLang="pt-BR"/>
              <a:t>5.º Nível da estrutura de tópicos</a:t>
            </a:r>
          </a:p>
          <a:p>
            <a:pPr lvl="4"/>
            <a:r>
              <a:rPr lang="en-GB" altLang="pt-BR"/>
              <a:t>6.º Nível da estrutura de tópicos</a:t>
            </a:r>
          </a:p>
          <a:p>
            <a:pPr lvl="4"/>
            <a:r>
              <a:rPr lang="en-GB" altLang="pt-BR"/>
              <a:t>7.º Nível da estrutura de tópicos</a:t>
            </a:r>
          </a:p>
        </p:txBody>
      </p:sp>
      <p:sp>
        <p:nvSpPr>
          <p:cNvPr id="2054" name="Text Box 5">
            <a:extLst>
              <a:ext uri="{FF2B5EF4-FFF2-40B4-BE49-F238E27FC236}">
                <a16:creationId xmlns:a16="http://schemas.microsoft.com/office/drawing/2014/main" id="{C3CDB7B1-193D-424E-9390-F366BADC3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2055" name="Text Box 6">
            <a:extLst>
              <a:ext uri="{FF2B5EF4-FFF2-40B4-BE49-F238E27FC236}">
                <a16:creationId xmlns:a16="http://schemas.microsoft.com/office/drawing/2014/main" id="{9DB21F6A-0B51-4D8E-8B39-C84EBCCA0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6D55DC13-5558-42D0-BD68-C29CC4C2D9D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2013" cy="3635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tabLst>
                <a:tab pos="723900" algn="l"/>
                <a:tab pos="1447800" algn="l"/>
              </a:tabLst>
              <a:defRPr sz="1200">
                <a:solidFill>
                  <a:srgbClr val="898989"/>
                </a:solidFill>
                <a:latin typeface="Times New Roman" panose="02020603050405020304" pitchFamily="18" charset="0"/>
                <a:cs typeface="DejaVu Sans" pitchFamily="34" charset="0"/>
              </a:defRPr>
            </a:lvl1pPr>
          </a:lstStyle>
          <a:p>
            <a:pPr>
              <a:defRPr/>
            </a:pPr>
            <a:fld id="{7ED2BBFE-7562-4614-9FFF-9236CF623BC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>
            <a:extLst>
              <a:ext uri="{FF2B5EF4-FFF2-40B4-BE49-F238E27FC236}">
                <a16:creationId xmlns:a16="http://schemas.microsoft.com/office/drawing/2014/main" id="{33556A73-D4F1-4E35-9A4E-3A858A8BC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435100"/>
            <a:ext cx="8135937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roid Sans Fallback"/>
                <a:cs typeface="Droid Sans Fallback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roid Sans Fallback"/>
                <a:cs typeface="Droid Sans Fallback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roid Sans Fallback"/>
                <a:cs typeface="Droid Sans Fallback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/>
                <a:cs typeface="Droid Sans Fallback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/>
                <a:cs typeface="Droid Sans Fallback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/>
                <a:cs typeface="Droid Sans Fallback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/>
                <a:cs typeface="Droid Sans Fallback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/>
                <a:cs typeface="Droid Sans Fallback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/>
                <a:cs typeface="Droid Sans Fallback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4800" b="1" dirty="0"/>
              <a:t>Bacharel em Sistemas de Informação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pt-BR" altLang="pt-BR" sz="4800" b="1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4000" b="1" dirty="0"/>
              <a:t>Programação Estruturada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448827DA-E8D1-4B93-9C09-DD0304601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5085184"/>
            <a:ext cx="7285037" cy="1772817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ts val="600"/>
              </a:spcBef>
              <a:buSzPct val="100000"/>
              <a:defRPr/>
            </a:pPr>
            <a:r>
              <a:rPr lang="pt-BR" altLang="pt-B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+mn-ea"/>
                <a:cs typeface="+mn-cs"/>
              </a:rPr>
              <a:t>Prof. Dr. Ivan Oliveira Lopes</a:t>
            </a:r>
          </a:p>
          <a:p>
            <a:pPr algn="r" eaLnBrk="1" hangingPunct="1">
              <a:spcBef>
                <a:spcPts val="600"/>
              </a:spcBef>
              <a:buSzPct val="100000"/>
              <a:defRPr/>
            </a:pPr>
            <a:r>
              <a:rPr lang="pt-BR" alt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+mn-ea"/>
                <a:cs typeface="+mn-cs"/>
              </a:rPr>
              <a:t>io.lopes@ifsp.edu.br</a:t>
            </a:r>
          </a:p>
          <a:p>
            <a:pPr algn="r" eaLnBrk="1" hangingPunct="1">
              <a:spcBef>
                <a:spcPts val="600"/>
              </a:spcBef>
              <a:buSzPct val="100000"/>
              <a:defRPr/>
            </a:pPr>
            <a:endParaRPr lang="pt-BR" altLang="pt-BR" dirty="0"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ea typeface="+mn-ea"/>
              <a:cs typeface="+mn-cs"/>
            </a:endParaRPr>
          </a:p>
          <a:p>
            <a:pPr algn="r" eaLnBrk="1" hangingPunct="1">
              <a:spcBef>
                <a:spcPts val="600"/>
              </a:spcBef>
              <a:buSzPct val="100000"/>
              <a:defRPr/>
            </a:pPr>
            <a:endParaRPr lang="pt-BR" altLang="pt-BR" sz="2400" dirty="0"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7902C00-65AB-4A0F-9CF5-E8A00C96D3A3}"/>
              </a:ext>
            </a:extLst>
          </p:cNvPr>
          <p:cNvSpPr txBox="1">
            <a:spLocks/>
          </p:cNvSpPr>
          <p:nvPr/>
        </p:nvSpPr>
        <p:spPr>
          <a:xfrm>
            <a:off x="107503" y="476672"/>
            <a:ext cx="8928993" cy="553474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4926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Funções para manipulação de </a:t>
            </a:r>
            <a:r>
              <a:rPr lang="pt-BR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Strings</a:t>
            </a:r>
            <a:r>
              <a:rPr lang="pt-BR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971550" lvl="1" indent="-571500">
              <a:buFont typeface="Arial" panose="020B0604020202020204" pitchFamily="34" charset="0"/>
              <a:buChar char="•"/>
            </a:pPr>
            <a:r>
              <a:rPr lang="pt-BR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strrev</a:t>
            </a:r>
            <a:r>
              <a:rPr lang="pt-B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</a:rPr>
              <a:t>Usada 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  <a:cs typeface="Mangal" panose="02040503050203030202" pitchFamily="18" charset="0"/>
              </a:rPr>
              <a:t>para</a:t>
            </a:r>
            <a:r>
              <a:rPr lang="pt-BR" sz="2400" kern="50" dirty="0">
                <a:effectLst/>
                <a:latin typeface="Andalus"/>
                <a:ea typeface="Andalus"/>
                <a:cs typeface="Mangal" panose="02040503050203030202" pitchFamily="18" charset="0"/>
              </a:rPr>
              <a:t> 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  <a:cs typeface="Mangal" panose="02040503050203030202" pitchFamily="18" charset="0"/>
              </a:rPr>
              <a:t>inverter</a:t>
            </a:r>
            <a:r>
              <a:rPr lang="pt-BR" sz="2400" kern="50" dirty="0">
                <a:effectLst/>
                <a:latin typeface="Andalus"/>
                <a:ea typeface="Andalus"/>
                <a:cs typeface="Mangal" panose="02040503050203030202" pitchFamily="18" charset="0"/>
              </a:rPr>
              <a:t> 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  <a:cs typeface="Mangal" panose="02040503050203030202" pitchFamily="18" charset="0"/>
              </a:rPr>
              <a:t>o</a:t>
            </a:r>
            <a:r>
              <a:rPr lang="pt-BR" sz="2400" kern="50" dirty="0">
                <a:effectLst/>
                <a:latin typeface="Andalus"/>
                <a:ea typeface="Andalus"/>
                <a:cs typeface="Mangal" panose="02040503050203030202" pitchFamily="18" charset="0"/>
              </a:rPr>
              <a:t> 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  <a:cs typeface="Mangal" panose="02040503050203030202" pitchFamily="18" charset="0"/>
              </a:rPr>
              <a:t>conte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  <a:cs typeface="Andalus"/>
              </a:rPr>
              <a:t>ú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  <a:cs typeface="Mangal" panose="02040503050203030202" pitchFamily="18" charset="0"/>
              </a:rPr>
              <a:t>do</a:t>
            </a:r>
            <a:r>
              <a:rPr lang="pt-BR" sz="2400" kern="50" dirty="0">
                <a:effectLst/>
                <a:latin typeface="Andalus"/>
                <a:ea typeface="Andalus"/>
                <a:cs typeface="Mangal" panose="02040503050203030202" pitchFamily="18" charset="0"/>
              </a:rPr>
              <a:t> 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  <a:cs typeface="Mangal" panose="02040503050203030202" pitchFamily="18" charset="0"/>
              </a:rPr>
              <a:t>de</a:t>
            </a:r>
            <a:r>
              <a:rPr lang="pt-BR" sz="2400" kern="50" dirty="0">
                <a:effectLst/>
                <a:latin typeface="Andalus"/>
                <a:ea typeface="Andalus"/>
                <a:cs typeface="Mangal" panose="02040503050203030202" pitchFamily="18" charset="0"/>
              </a:rPr>
              <a:t> 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  <a:cs typeface="Mangal" panose="02040503050203030202" pitchFamily="18" charset="0"/>
              </a:rPr>
              <a:t>uma</a:t>
            </a:r>
            <a:r>
              <a:rPr lang="pt-BR" sz="2400" kern="50" dirty="0">
                <a:effectLst/>
                <a:latin typeface="Andalus"/>
                <a:ea typeface="Andalus"/>
                <a:cs typeface="Mangal" panose="02040503050203030202" pitchFamily="18" charset="0"/>
              </a:rPr>
              <a:t> </a:t>
            </a:r>
            <a:r>
              <a:rPr lang="pt-BR" sz="2400" kern="50" dirty="0" err="1">
                <a:effectLst/>
                <a:latin typeface="Andalus"/>
                <a:ea typeface="SimSun" panose="02010600030101010101" pitchFamily="2" charset="-122"/>
                <a:cs typeface="Mangal" panose="02040503050203030202" pitchFamily="18" charset="0"/>
              </a:rPr>
              <a:t>string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  <a:cs typeface="Mangal" panose="02040503050203030202" pitchFamily="18" charset="0"/>
              </a:rPr>
              <a:t>.</a:t>
            </a:r>
            <a:r>
              <a:rPr lang="pt-BR" sz="2400" kern="50" dirty="0">
                <a:effectLst/>
                <a:latin typeface="Andalus"/>
                <a:ea typeface="Andalus"/>
                <a:cs typeface="Mangal" panose="02040503050203030202" pitchFamily="18" charset="0"/>
              </a:rPr>
              <a:t> S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  <a:cs typeface="Mangal" panose="02040503050203030202" pitchFamily="18" charset="0"/>
              </a:rPr>
              <a:t>ua</a:t>
            </a:r>
            <a:r>
              <a:rPr lang="pt-BR" sz="2400" kern="50" dirty="0">
                <a:effectLst/>
                <a:latin typeface="Andalus"/>
                <a:ea typeface="Andalus"/>
                <a:cs typeface="Mangal" panose="02040503050203030202" pitchFamily="18" charset="0"/>
              </a:rPr>
              <a:t> 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  <a:cs typeface="Mangal" panose="02040503050203030202" pitchFamily="18" charset="0"/>
              </a:rPr>
              <a:t>sintaxe</a:t>
            </a:r>
            <a:r>
              <a:rPr lang="pt-BR" sz="2400" kern="50" dirty="0">
                <a:effectLst/>
                <a:latin typeface="Andalus"/>
                <a:ea typeface="Andalus"/>
                <a:cs typeface="Mangal" panose="02040503050203030202" pitchFamily="18" charset="0"/>
              </a:rPr>
              <a:t> 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  <a:cs typeface="Andalus"/>
              </a:rPr>
              <a:t>é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  <a:cs typeface="Mangal" panose="02040503050203030202" pitchFamily="18" charset="0"/>
              </a:rPr>
              <a:t>:</a:t>
            </a:r>
            <a:r>
              <a:rPr lang="pt-BR" sz="2400" kern="50" dirty="0">
                <a:effectLst/>
                <a:latin typeface="Andalus"/>
                <a:ea typeface="Andalus"/>
                <a:cs typeface="Mangal" panose="02040503050203030202" pitchFamily="18" charset="0"/>
              </a:rPr>
              <a:t>  </a:t>
            </a:r>
            <a:r>
              <a:rPr lang="pt-BR" sz="2400" b="1" kern="50" dirty="0" err="1">
                <a:effectLst/>
                <a:latin typeface="Andalus"/>
                <a:ea typeface="SimSun" panose="02010600030101010101" pitchFamily="2" charset="-122"/>
                <a:cs typeface="Mangal" panose="02040503050203030202" pitchFamily="18" charset="0"/>
              </a:rPr>
              <a:t>strrev</a:t>
            </a:r>
            <a:r>
              <a:rPr lang="pt-BR" sz="2400" b="1" kern="50" dirty="0">
                <a:effectLst/>
                <a:latin typeface="Andalus"/>
                <a:ea typeface="SimSun" panose="02010600030101010101" pitchFamily="2" charset="-122"/>
                <a:cs typeface="Mangal" panose="02040503050203030202" pitchFamily="18" charset="0"/>
              </a:rPr>
              <a:t>(</a:t>
            </a:r>
            <a:r>
              <a:rPr lang="pt-BR" sz="2400" b="1" kern="50" dirty="0" err="1">
                <a:effectLst/>
                <a:latin typeface="Andalus"/>
                <a:ea typeface="SimSun" panose="02010600030101010101" pitchFamily="2" charset="-122"/>
                <a:cs typeface="Mangal" panose="02040503050203030202" pitchFamily="18" charset="0"/>
              </a:rPr>
              <a:t>string</a:t>
            </a:r>
            <a:r>
              <a:rPr lang="pt-BR" sz="2400" b="1" kern="50" dirty="0">
                <a:effectLst/>
                <a:latin typeface="Andalus"/>
                <a:ea typeface="SimSun" panose="02010600030101010101" pitchFamily="2" charset="-122"/>
                <a:cs typeface="Mangal" panose="02040503050203030202" pitchFamily="18" charset="0"/>
              </a:rPr>
              <a:t>).</a:t>
            </a:r>
            <a:endParaRPr lang="pt-BR" sz="2400" kern="5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Mangal" panose="02040503050203030202" pitchFamily="18" charset="0"/>
            </a:endParaRPr>
          </a:p>
          <a:p>
            <a:pPr marL="457200" lvl="1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pt-BR" sz="2800" b="1" dirty="0">
              <a:solidFill>
                <a:schemeClr val="tx1"/>
              </a:solidFill>
            </a:endParaRPr>
          </a:p>
          <a:p>
            <a:pPr marL="880110" lvl="1" indent="-285750" algn="just">
              <a:spcBef>
                <a:spcPts val="600"/>
              </a:spcBef>
              <a:buClr>
                <a:schemeClr val="tx1">
                  <a:shade val="95000"/>
                </a:schemeClr>
              </a:buClr>
              <a:defRPr/>
            </a:pPr>
            <a:endParaRPr lang="pt-BR" sz="2600" dirty="0">
              <a:solidFill>
                <a:srgbClr val="FF0000"/>
              </a:solidFill>
            </a:endParaRPr>
          </a:p>
        </p:txBody>
      </p:sp>
      <p:pic>
        <p:nvPicPr>
          <p:cNvPr id="4" name="Imagem 3" descr="Texto&#10;&#10;Descrição gerada automaticamente com confiança baixa">
            <a:extLst>
              <a:ext uri="{FF2B5EF4-FFF2-40B4-BE49-F238E27FC236}">
                <a16:creationId xmlns:a16="http://schemas.microsoft.com/office/drawing/2014/main" id="{0C3A49C8-AD02-E3F0-F533-5219DF5AC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16" y="2852936"/>
            <a:ext cx="9165566" cy="323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28853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7902C00-65AB-4A0F-9CF5-E8A00C96D3A3}"/>
              </a:ext>
            </a:extLst>
          </p:cNvPr>
          <p:cNvSpPr txBox="1">
            <a:spLocks/>
          </p:cNvSpPr>
          <p:nvPr/>
        </p:nvSpPr>
        <p:spPr>
          <a:xfrm>
            <a:off x="107503" y="476672"/>
            <a:ext cx="8928993" cy="553474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4926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Funções para manipulação de </a:t>
            </a:r>
            <a:r>
              <a:rPr lang="pt-BR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Strings</a:t>
            </a:r>
            <a:r>
              <a:rPr lang="pt-BR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971550" lvl="1" indent="-571500">
              <a:buFont typeface="Arial" panose="020B0604020202020204" pitchFamily="34" charset="0"/>
              <a:buChar char="•"/>
            </a:pPr>
            <a:r>
              <a:rPr lang="pt-BR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strset</a:t>
            </a:r>
            <a:r>
              <a:rPr lang="pt-BR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</a:rPr>
              <a:t>Usada 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  <a:cs typeface="Mangal" panose="02040503050203030202" pitchFamily="18" charset="0"/>
              </a:rPr>
              <a:t>para</a:t>
            </a:r>
            <a:r>
              <a:rPr lang="pt-BR" sz="2400" kern="50" dirty="0">
                <a:effectLst/>
                <a:latin typeface="Andalus"/>
                <a:ea typeface="Andalus"/>
                <a:cs typeface="Mangal" panose="02040503050203030202" pitchFamily="18" charset="0"/>
              </a:rPr>
              <a:t> 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  <a:cs typeface="Mangal" panose="02040503050203030202" pitchFamily="18" charset="0"/>
              </a:rPr>
              <a:t>substituir</a:t>
            </a:r>
            <a:r>
              <a:rPr lang="pt-BR" sz="2400" kern="50" dirty="0">
                <a:effectLst/>
                <a:latin typeface="Andalus"/>
                <a:ea typeface="Andalus"/>
                <a:cs typeface="Mangal" panose="02040503050203030202" pitchFamily="18" charset="0"/>
              </a:rPr>
              <a:t> 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  <a:cs typeface="Mangal" panose="02040503050203030202" pitchFamily="18" charset="0"/>
              </a:rPr>
              <a:t>todos</a:t>
            </a:r>
            <a:r>
              <a:rPr lang="pt-BR" sz="2400" kern="50" dirty="0">
                <a:effectLst/>
                <a:latin typeface="Andalus"/>
                <a:ea typeface="Andalus"/>
                <a:cs typeface="Mangal" panose="02040503050203030202" pitchFamily="18" charset="0"/>
              </a:rPr>
              <a:t> 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  <a:cs typeface="Mangal" panose="02040503050203030202" pitchFamily="18" charset="0"/>
              </a:rPr>
              <a:t>os</a:t>
            </a:r>
            <a:r>
              <a:rPr lang="pt-BR" sz="2400" kern="50" dirty="0">
                <a:effectLst/>
                <a:latin typeface="Andalus"/>
                <a:ea typeface="Andalus"/>
                <a:cs typeface="Mangal" panose="02040503050203030202" pitchFamily="18" charset="0"/>
              </a:rPr>
              <a:t> 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  <a:cs typeface="Mangal" panose="02040503050203030202" pitchFamily="18" charset="0"/>
              </a:rPr>
              <a:t>caracteres</a:t>
            </a:r>
            <a:r>
              <a:rPr lang="pt-BR" sz="2400" kern="50" dirty="0">
                <a:effectLst/>
                <a:latin typeface="Andalus"/>
                <a:ea typeface="Andalus"/>
                <a:cs typeface="Mangal" panose="02040503050203030202" pitchFamily="18" charset="0"/>
              </a:rPr>
              <a:t> 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  <a:cs typeface="Mangal" panose="02040503050203030202" pitchFamily="18" charset="0"/>
              </a:rPr>
              <a:t>da</a:t>
            </a:r>
            <a:r>
              <a:rPr lang="pt-BR" sz="2400" kern="50" dirty="0">
                <a:effectLst/>
                <a:latin typeface="Andalus"/>
                <a:ea typeface="Andalus"/>
                <a:cs typeface="Mangal" panose="02040503050203030202" pitchFamily="18" charset="0"/>
              </a:rPr>
              <a:t> </a:t>
            </a:r>
            <a:r>
              <a:rPr lang="pt-BR" sz="2400" kern="50" dirty="0" err="1">
                <a:effectLst/>
                <a:latin typeface="Andalus"/>
                <a:ea typeface="SimSun" panose="02010600030101010101" pitchFamily="2" charset="-122"/>
                <a:cs typeface="Mangal" panose="02040503050203030202" pitchFamily="18" charset="0"/>
              </a:rPr>
              <a:t>string</a:t>
            </a:r>
            <a:r>
              <a:rPr lang="pt-BR" sz="2400" kern="50" dirty="0">
                <a:effectLst/>
                <a:latin typeface="Andalus"/>
                <a:ea typeface="Andalus"/>
                <a:cs typeface="Mangal" panose="02040503050203030202" pitchFamily="18" charset="0"/>
              </a:rPr>
              <a:t> 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  <a:cs typeface="Mangal" panose="02040503050203030202" pitchFamily="18" charset="0"/>
              </a:rPr>
              <a:t>pelo</a:t>
            </a:r>
            <a:r>
              <a:rPr lang="pt-BR" sz="2400" kern="50" dirty="0">
                <a:effectLst/>
                <a:latin typeface="Andalus"/>
                <a:ea typeface="Andalus"/>
                <a:cs typeface="Mangal" panose="02040503050203030202" pitchFamily="18" charset="0"/>
              </a:rPr>
              <a:t> 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  <a:cs typeface="Mangal" panose="02040503050203030202" pitchFamily="18" charset="0"/>
              </a:rPr>
              <a:t>mesmo</a:t>
            </a:r>
            <a:r>
              <a:rPr lang="pt-BR" sz="2400" kern="50" dirty="0">
                <a:effectLst/>
                <a:latin typeface="Andalus"/>
                <a:ea typeface="Andalus"/>
                <a:cs typeface="Mangal" panose="02040503050203030202" pitchFamily="18" charset="0"/>
              </a:rPr>
              <a:t> 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  <a:cs typeface="Mangal" panose="02040503050203030202" pitchFamily="18" charset="0"/>
              </a:rPr>
              <a:t>caractere.</a:t>
            </a:r>
            <a:r>
              <a:rPr lang="pt-BR" sz="2400" kern="50" dirty="0">
                <a:effectLst/>
                <a:latin typeface="Andalus"/>
                <a:ea typeface="Andalus"/>
                <a:cs typeface="Mangal" panose="02040503050203030202" pitchFamily="18" charset="0"/>
              </a:rPr>
              <a:t> 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  <a:cs typeface="Mangal" panose="02040503050203030202" pitchFamily="18" charset="0"/>
              </a:rPr>
              <a:t>Sua</a:t>
            </a:r>
            <a:r>
              <a:rPr lang="pt-BR" sz="2400" kern="50" dirty="0">
                <a:effectLst/>
                <a:latin typeface="Andalus"/>
                <a:ea typeface="Andalus"/>
                <a:cs typeface="Mangal" panose="02040503050203030202" pitchFamily="18" charset="0"/>
              </a:rPr>
              <a:t> 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  <a:cs typeface="Mangal" panose="02040503050203030202" pitchFamily="18" charset="0"/>
              </a:rPr>
              <a:t>sintaxe</a:t>
            </a:r>
            <a:r>
              <a:rPr lang="pt-BR" sz="2400" kern="50" dirty="0">
                <a:effectLst/>
                <a:latin typeface="Andalus"/>
                <a:ea typeface="Andalus"/>
                <a:cs typeface="Mangal" panose="02040503050203030202" pitchFamily="18" charset="0"/>
              </a:rPr>
              <a:t> 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  <a:cs typeface="Andalus"/>
              </a:rPr>
              <a:t>é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  <a:cs typeface="Mangal" panose="02040503050203030202" pitchFamily="18" charset="0"/>
              </a:rPr>
              <a:t>:</a:t>
            </a:r>
            <a:r>
              <a:rPr lang="pt-BR" sz="2400" kern="50" dirty="0">
                <a:effectLst/>
                <a:latin typeface="Andalus"/>
                <a:ea typeface="Andalus"/>
                <a:cs typeface="Mangal" panose="02040503050203030202" pitchFamily="18" charset="0"/>
              </a:rPr>
              <a:t> </a:t>
            </a:r>
            <a:r>
              <a:rPr lang="pt-BR" sz="2400" b="1" kern="50" dirty="0">
                <a:effectLst/>
                <a:latin typeface="Andalus"/>
                <a:ea typeface="Andalus"/>
                <a:cs typeface="Mangal" panose="02040503050203030202" pitchFamily="18" charset="0"/>
              </a:rPr>
              <a:t> </a:t>
            </a:r>
            <a:r>
              <a:rPr lang="pt-BR" sz="2400" b="1" kern="50" dirty="0" err="1">
                <a:effectLst/>
                <a:latin typeface="Andalus"/>
                <a:ea typeface="SimSun" panose="02010600030101010101" pitchFamily="2" charset="-122"/>
                <a:cs typeface="Mangal" panose="02040503050203030202" pitchFamily="18" charset="0"/>
              </a:rPr>
              <a:t>strset</a:t>
            </a:r>
            <a:r>
              <a:rPr lang="pt-BR" sz="2400" b="1" kern="50" dirty="0">
                <a:effectLst/>
                <a:latin typeface="Andalus"/>
                <a:ea typeface="SimSun" panose="02010600030101010101" pitchFamily="2" charset="-122"/>
                <a:cs typeface="Mangal" panose="02040503050203030202" pitchFamily="18" charset="0"/>
              </a:rPr>
              <a:t>(</a:t>
            </a:r>
            <a:r>
              <a:rPr lang="pt-BR" sz="2400" b="1" kern="50" dirty="0" err="1">
                <a:effectLst/>
                <a:latin typeface="Andalus"/>
                <a:ea typeface="SimSun" panose="02010600030101010101" pitchFamily="2" charset="-122"/>
                <a:cs typeface="Mangal" panose="02040503050203030202" pitchFamily="18" charset="0"/>
              </a:rPr>
              <a:t>string,caractere</a:t>
            </a:r>
            <a:r>
              <a:rPr lang="pt-BR" sz="2400" b="1" kern="50" dirty="0">
                <a:effectLst/>
                <a:latin typeface="Andalus"/>
                <a:ea typeface="SimSun" panose="02010600030101010101" pitchFamily="2" charset="-122"/>
                <a:cs typeface="Mangal" panose="02040503050203030202" pitchFamily="18" charset="0"/>
              </a:rPr>
              <a:t>).</a:t>
            </a:r>
            <a:endParaRPr lang="pt-BR" sz="2400" kern="5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Mangal" panose="02040503050203030202" pitchFamily="18" charset="0"/>
            </a:endParaRPr>
          </a:p>
          <a:p>
            <a:pPr marL="457200" lvl="1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pt-BR" sz="2800" b="1" dirty="0">
              <a:solidFill>
                <a:schemeClr val="tx1"/>
              </a:solidFill>
            </a:endParaRPr>
          </a:p>
          <a:p>
            <a:pPr marL="880110" lvl="1" indent="-285750" algn="just">
              <a:spcBef>
                <a:spcPts val="600"/>
              </a:spcBef>
              <a:buClr>
                <a:schemeClr val="tx1">
                  <a:shade val="95000"/>
                </a:schemeClr>
              </a:buClr>
              <a:defRPr/>
            </a:pPr>
            <a:endParaRPr lang="pt-BR" sz="2600" dirty="0">
              <a:solidFill>
                <a:srgbClr val="FF0000"/>
              </a:solidFill>
            </a:endParaRPr>
          </a:p>
        </p:txBody>
      </p:sp>
      <p:pic>
        <p:nvPicPr>
          <p:cNvPr id="6" name="Imagem 5" descr="Uma imagem contendo Linha do tempo&#10;&#10;Descrição gerada automaticamente">
            <a:extLst>
              <a:ext uri="{FF2B5EF4-FFF2-40B4-BE49-F238E27FC236}">
                <a16:creationId xmlns:a16="http://schemas.microsoft.com/office/drawing/2014/main" id="{1280B334-B854-624F-FD3C-384858392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780928"/>
            <a:ext cx="9178070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14614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7902C00-65AB-4A0F-9CF5-E8A00C96D3A3}"/>
              </a:ext>
            </a:extLst>
          </p:cNvPr>
          <p:cNvSpPr txBox="1">
            <a:spLocks/>
          </p:cNvSpPr>
          <p:nvPr/>
        </p:nvSpPr>
        <p:spPr>
          <a:xfrm>
            <a:off x="107503" y="1134611"/>
            <a:ext cx="8928993" cy="553474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4926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Fazer um programa para solicitar o nome completo de uma pessoa, 3 notas e gerar sua média.</a:t>
            </a:r>
            <a:endParaRPr lang="pt-BR" sz="2800" b="1" dirty="0">
              <a:solidFill>
                <a:schemeClr val="tx1"/>
              </a:solidFill>
            </a:endParaRPr>
          </a:p>
          <a:p>
            <a:pPr marL="880110" lvl="1" indent="-285750" algn="just">
              <a:spcBef>
                <a:spcPts val="600"/>
              </a:spcBef>
              <a:buClr>
                <a:schemeClr val="tx1">
                  <a:shade val="95000"/>
                </a:schemeClr>
              </a:buClr>
              <a:defRPr/>
            </a:pPr>
            <a:endParaRPr lang="pt-BR" sz="2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80763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7902C00-65AB-4A0F-9CF5-E8A00C96D3A3}"/>
              </a:ext>
            </a:extLst>
          </p:cNvPr>
          <p:cNvSpPr txBox="1">
            <a:spLocks/>
          </p:cNvSpPr>
          <p:nvPr/>
        </p:nvSpPr>
        <p:spPr>
          <a:xfrm>
            <a:off x="107503" y="476672"/>
            <a:ext cx="8928993" cy="553474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4926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Funções para manipulação de </a:t>
            </a:r>
            <a:r>
              <a:rPr lang="pt-BR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Strings</a:t>
            </a:r>
            <a:r>
              <a:rPr lang="pt-BR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pt-B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getline</a:t>
            </a:r>
            <a:r>
              <a:rPr lang="pt-BR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pt-BR" sz="2000" kern="50" dirty="0">
                <a:effectLst/>
                <a:latin typeface="Andalus"/>
                <a:ea typeface="SimSun" panose="02010600030101010101" pitchFamily="2" charset="-122"/>
              </a:rPr>
              <a:t>Função da biblioteca &lt;</a:t>
            </a:r>
            <a:r>
              <a:rPr lang="pt-BR" sz="2000" kern="50" dirty="0" err="1">
                <a:effectLst/>
                <a:latin typeface="Andalus"/>
                <a:ea typeface="SimSun" panose="02010600030101010101" pitchFamily="2" charset="-122"/>
              </a:rPr>
              <a:t>cstring</a:t>
            </a:r>
            <a:r>
              <a:rPr lang="pt-BR" sz="2000" kern="50" dirty="0">
                <a:effectLst/>
                <a:latin typeface="Andalus"/>
                <a:ea typeface="SimSun" panose="02010600030101010101" pitchFamily="2" charset="-122"/>
              </a:rPr>
              <a:t>&gt;. Usada para </a:t>
            </a:r>
            <a:r>
              <a:rPr lang="pt-BR" sz="2000" kern="50" dirty="0">
                <a:effectLst/>
                <a:latin typeface="Andalus"/>
                <a:ea typeface="Andalus"/>
              </a:rPr>
              <a:t> </a:t>
            </a:r>
            <a:r>
              <a:rPr lang="pt-BR" sz="2000" kern="50" dirty="0">
                <a:effectLst/>
                <a:latin typeface="Andalus"/>
                <a:ea typeface="SimSun" panose="02010600030101010101" pitchFamily="2" charset="-122"/>
              </a:rPr>
              <a:t>armazenar em uma variável, uma linha inteira digitada pelo usuário:</a:t>
            </a:r>
            <a:r>
              <a:rPr lang="pt-BR" sz="2000" kern="50" dirty="0">
                <a:effectLst/>
                <a:latin typeface="Andalus"/>
                <a:ea typeface="Andalus"/>
              </a:rPr>
              <a:t>  </a:t>
            </a:r>
            <a:r>
              <a:rPr lang="pt-BR" sz="2000" b="1" kern="50" dirty="0" err="1">
                <a:effectLst/>
                <a:latin typeface="Andalus"/>
                <a:ea typeface="SimSun" panose="02010600030101010101" pitchFamily="2" charset="-122"/>
              </a:rPr>
              <a:t>getline</a:t>
            </a:r>
            <a:r>
              <a:rPr lang="pt-BR" sz="2000" b="1" kern="50" dirty="0">
                <a:effectLst/>
                <a:latin typeface="Andalus"/>
                <a:ea typeface="SimSun" panose="02010600030101010101" pitchFamily="2" charset="-122"/>
              </a:rPr>
              <a:t>(</a:t>
            </a:r>
            <a:r>
              <a:rPr lang="pt-BR" sz="2000" b="1" kern="50" dirty="0" err="1">
                <a:effectLst/>
                <a:latin typeface="Andalus"/>
                <a:ea typeface="SimSun" panose="02010600030101010101" pitchFamily="2" charset="-122"/>
              </a:rPr>
              <a:t>cin</a:t>
            </a:r>
            <a:r>
              <a:rPr lang="pt-BR" sz="2000" b="1" kern="50" dirty="0">
                <a:effectLst/>
                <a:latin typeface="Andalus"/>
                <a:ea typeface="SimSun" panose="02010600030101010101" pitchFamily="2" charset="-122"/>
              </a:rPr>
              <a:t>, nome). </a:t>
            </a:r>
            <a:r>
              <a:rPr lang="pt-BR" sz="2000" b="1" kern="50" dirty="0">
                <a:effectLst/>
                <a:latin typeface="Andalus"/>
                <a:ea typeface="Andalus"/>
              </a:rPr>
              <a:t> </a:t>
            </a:r>
            <a:endParaRPr lang="pt-BR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pt-BR" sz="2800" b="1" dirty="0">
              <a:solidFill>
                <a:schemeClr val="tx1"/>
              </a:solidFill>
            </a:endParaRPr>
          </a:p>
          <a:p>
            <a:pPr marL="880110" lvl="1" indent="-285750" algn="just">
              <a:spcBef>
                <a:spcPts val="600"/>
              </a:spcBef>
              <a:buClr>
                <a:schemeClr val="tx1">
                  <a:shade val="95000"/>
                </a:schemeClr>
              </a:buClr>
              <a:defRPr/>
            </a:pPr>
            <a:endParaRPr lang="pt-BR" sz="2600" dirty="0">
              <a:solidFill>
                <a:srgbClr val="FF0000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C32CBF1-614D-04DD-E5D2-3C17D3B01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420888"/>
            <a:ext cx="6840761" cy="436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62217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7902C00-65AB-4A0F-9CF5-E8A00C96D3A3}"/>
              </a:ext>
            </a:extLst>
          </p:cNvPr>
          <p:cNvSpPr txBox="1">
            <a:spLocks/>
          </p:cNvSpPr>
          <p:nvPr/>
        </p:nvSpPr>
        <p:spPr>
          <a:xfrm>
            <a:off x="107503" y="476672"/>
            <a:ext cx="8928993" cy="553474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4926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Funções para manipulação de </a:t>
            </a:r>
            <a:r>
              <a:rPr lang="pt-BR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Strings</a:t>
            </a:r>
            <a:r>
              <a:rPr lang="pt-BR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971550" lvl="1" indent="-571500">
              <a:buFont typeface="Arial" panose="020B0604020202020204" pitchFamily="34" charset="0"/>
              <a:buChar char="•"/>
            </a:pPr>
            <a:r>
              <a:rPr lang="pt-BR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strlen</a:t>
            </a:r>
            <a:r>
              <a:rPr lang="pt-B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</a:rPr>
              <a:t>Usada para </a:t>
            </a:r>
            <a:r>
              <a:rPr lang="pt-BR" sz="2400" kern="50" dirty="0">
                <a:effectLst/>
                <a:latin typeface="Andalus"/>
                <a:ea typeface="Andalus"/>
              </a:rPr>
              <a:t> 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</a:rPr>
              <a:t>determinar</a:t>
            </a:r>
            <a:r>
              <a:rPr lang="pt-BR" sz="2400" kern="50" dirty="0">
                <a:effectLst/>
                <a:latin typeface="Andalus"/>
                <a:ea typeface="Andalus"/>
              </a:rPr>
              <a:t> 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</a:rPr>
              <a:t>o</a:t>
            </a:r>
            <a:r>
              <a:rPr lang="pt-BR" sz="2400" kern="50" dirty="0">
                <a:effectLst/>
                <a:latin typeface="Andalus"/>
                <a:ea typeface="Andalus"/>
              </a:rPr>
              <a:t> 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</a:rPr>
              <a:t>tamanho</a:t>
            </a:r>
            <a:r>
              <a:rPr lang="pt-BR" sz="2400" kern="50" dirty="0">
                <a:effectLst/>
                <a:latin typeface="Andalus"/>
                <a:ea typeface="Andalus"/>
              </a:rPr>
              <a:t> 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</a:rPr>
              <a:t>de</a:t>
            </a:r>
            <a:r>
              <a:rPr lang="pt-BR" sz="2400" kern="50" dirty="0">
                <a:effectLst/>
                <a:latin typeface="Andalus"/>
                <a:ea typeface="Andalus"/>
              </a:rPr>
              <a:t> 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</a:rPr>
              <a:t>uma</a:t>
            </a:r>
            <a:r>
              <a:rPr lang="pt-BR" sz="2400" kern="50" dirty="0">
                <a:effectLst/>
                <a:latin typeface="Andalus"/>
                <a:ea typeface="Andalus"/>
              </a:rPr>
              <a:t> </a:t>
            </a:r>
            <a:r>
              <a:rPr lang="pt-BR" sz="2400" kern="50" dirty="0" err="1">
                <a:effectLst/>
                <a:latin typeface="Andalus"/>
                <a:ea typeface="SimSun" panose="02010600030101010101" pitchFamily="2" charset="-122"/>
              </a:rPr>
              <a:t>string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</a:rPr>
              <a:t>.</a:t>
            </a:r>
            <a:r>
              <a:rPr lang="pt-BR" sz="2400" kern="50" dirty="0">
                <a:effectLst/>
                <a:latin typeface="Andalus"/>
                <a:ea typeface="Andalus"/>
              </a:rPr>
              <a:t> 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</a:rPr>
              <a:t>Sua</a:t>
            </a:r>
            <a:r>
              <a:rPr lang="pt-BR" sz="2400" kern="50" dirty="0">
                <a:effectLst/>
                <a:latin typeface="Andalus"/>
                <a:ea typeface="Andalus"/>
              </a:rPr>
              <a:t> 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</a:rPr>
              <a:t>sintaxe</a:t>
            </a:r>
            <a:r>
              <a:rPr lang="pt-BR" sz="2400" kern="50" dirty="0">
                <a:effectLst/>
                <a:latin typeface="Andalus"/>
                <a:ea typeface="Andalus"/>
              </a:rPr>
              <a:t> </a:t>
            </a:r>
            <a:r>
              <a:rPr lang="pt-BR" sz="2400" kern="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ndalus"/>
              </a:rPr>
              <a:t>é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</a:rPr>
              <a:t>:</a:t>
            </a:r>
            <a:r>
              <a:rPr lang="pt-BR" sz="2400" kern="50" dirty="0">
                <a:effectLst/>
                <a:latin typeface="Andalus"/>
                <a:ea typeface="Andalus"/>
              </a:rPr>
              <a:t>  </a:t>
            </a:r>
            <a:r>
              <a:rPr lang="pt-BR" sz="2400" b="1" kern="50" dirty="0" err="1">
                <a:effectLst/>
                <a:latin typeface="Andalus"/>
                <a:ea typeface="SimSun" panose="02010600030101010101" pitchFamily="2" charset="-122"/>
              </a:rPr>
              <a:t>strlen</a:t>
            </a:r>
            <a:r>
              <a:rPr lang="pt-BR" sz="2400" b="1" kern="50" dirty="0">
                <a:effectLst/>
                <a:latin typeface="Andalus"/>
                <a:ea typeface="SimSun" panose="02010600030101010101" pitchFamily="2" charset="-122"/>
              </a:rPr>
              <a:t>(</a:t>
            </a:r>
            <a:r>
              <a:rPr lang="pt-BR" sz="2400" b="1" kern="50" dirty="0" err="1">
                <a:effectLst/>
                <a:latin typeface="Andalus"/>
                <a:ea typeface="SimSun" panose="02010600030101010101" pitchFamily="2" charset="-122"/>
              </a:rPr>
              <a:t>string</a:t>
            </a:r>
            <a:r>
              <a:rPr lang="pt-BR" sz="2400" b="1" kern="50" dirty="0">
                <a:effectLst/>
                <a:latin typeface="Andalus"/>
                <a:ea typeface="SimSun" panose="02010600030101010101" pitchFamily="2" charset="-122"/>
              </a:rPr>
              <a:t>).</a:t>
            </a:r>
            <a:r>
              <a:rPr lang="pt-BR" sz="2400" b="1" kern="50" dirty="0">
                <a:effectLst/>
                <a:latin typeface="Andalus"/>
                <a:ea typeface="Andalus"/>
              </a:rPr>
              <a:t> </a:t>
            </a:r>
            <a:endParaRPr lang="pt-BR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pt-BR" sz="2800" b="1" dirty="0">
              <a:solidFill>
                <a:schemeClr val="tx1"/>
              </a:solidFill>
            </a:endParaRPr>
          </a:p>
          <a:p>
            <a:pPr marL="880110" lvl="1" indent="-285750" algn="just">
              <a:spcBef>
                <a:spcPts val="600"/>
              </a:spcBef>
              <a:buClr>
                <a:schemeClr val="tx1">
                  <a:shade val="95000"/>
                </a:schemeClr>
              </a:buClr>
              <a:defRPr/>
            </a:pPr>
            <a:endParaRPr lang="pt-BR" sz="2600" dirty="0">
              <a:solidFill>
                <a:srgbClr val="FF0000"/>
              </a:solidFill>
            </a:endParaRPr>
          </a:p>
        </p:txBody>
      </p:sp>
      <p:pic>
        <p:nvPicPr>
          <p:cNvPr id="4" name="Imagem 3" descr="Texto&#10;&#10;Descrição gerada automaticamente com confiança média">
            <a:extLst>
              <a:ext uri="{FF2B5EF4-FFF2-40B4-BE49-F238E27FC236}">
                <a16:creationId xmlns:a16="http://schemas.microsoft.com/office/drawing/2014/main" id="{2B681C08-4EE5-F8CF-2456-3A053C9A3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489468"/>
            <a:ext cx="9107387" cy="331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00941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7902C00-65AB-4A0F-9CF5-E8A00C96D3A3}"/>
              </a:ext>
            </a:extLst>
          </p:cNvPr>
          <p:cNvSpPr txBox="1">
            <a:spLocks/>
          </p:cNvSpPr>
          <p:nvPr/>
        </p:nvSpPr>
        <p:spPr>
          <a:xfrm>
            <a:off x="107503" y="476672"/>
            <a:ext cx="8928993" cy="553474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4926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Funções para manipulação de </a:t>
            </a:r>
            <a:r>
              <a:rPr lang="pt-BR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Strings</a:t>
            </a:r>
            <a:r>
              <a:rPr lang="pt-BR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971550" lvl="1" indent="-571500">
              <a:buFont typeface="Arial" panose="020B0604020202020204" pitchFamily="34" charset="0"/>
              <a:buChar char="•"/>
            </a:pPr>
            <a:r>
              <a:rPr lang="pt-BR" sz="3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strcpy</a:t>
            </a:r>
            <a:r>
              <a:rPr lang="pt-BR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pt-BR" kern="50" dirty="0">
                <a:effectLst/>
                <a:latin typeface="Andalus"/>
                <a:ea typeface="SimSun" panose="02010600030101010101" pitchFamily="2" charset="-122"/>
              </a:rPr>
              <a:t>Usada para</a:t>
            </a:r>
            <a:r>
              <a:rPr lang="pt-BR" kern="50" dirty="0">
                <a:effectLst/>
                <a:latin typeface="Andalus"/>
                <a:ea typeface="Andalus"/>
              </a:rPr>
              <a:t> </a:t>
            </a:r>
            <a:r>
              <a:rPr lang="pt-BR" kern="50" dirty="0">
                <a:effectLst/>
                <a:latin typeface="Andalus"/>
                <a:ea typeface="SimSun" panose="02010600030101010101" pitchFamily="2" charset="-122"/>
              </a:rPr>
              <a:t>copiar</a:t>
            </a:r>
            <a:r>
              <a:rPr lang="pt-BR" kern="50" dirty="0">
                <a:effectLst/>
                <a:latin typeface="Andalus"/>
                <a:ea typeface="Andalus"/>
              </a:rPr>
              <a:t> </a:t>
            </a:r>
            <a:r>
              <a:rPr lang="pt-BR" kern="50" dirty="0">
                <a:effectLst/>
                <a:latin typeface="Andalus"/>
                <a:ea typeface="SimSun" panose="02010600030101010101" pitchFamily="2" charset="-122"/>
              </a:rPr>
              <a:t>uma</a:t>
            </a:r>
            <a:r>
              <a:rPr lang="pt-BR" kern="50" dirty="0">
                <a:effectLst/>
                <a:latin typeface="Andalus"/>
                <a:ea typeface="Andalus"/>
              </a:rPr>
              <a:t> </a:t>
            </a:r>
            <a:r>
              <a:rPr lang="pt-BR" kern="50" dirty="0" err="1">
                <a:effectLst/>
                <a:latin typeface="Andalus"/>
                <a:ea typeface="SimSun" panose="02010600030101010101" pitchFamily="2" charset="-122"/>
              </a:rPr>
              <a:t>string</a:t>
            </a:r>
            <a:r>
              <a:rPr lang="pt-BR" kern="50" dirty="0">
                <a:effectLst/>
                <a:latin typeface="Andalus"/>
                <a:ea typeface="Andalus"/>
              </a:rPr>
              <a:t> </a:t>
            </a:r>
            <a:r>
              <a:rPr lang="pt-BR" kern="50" dirty="0">
                <a:effectLst/>
                <a:latin typeface="Andalus"/>
                <a:ea typeface="SimSun" panose="02010600030101010101" pitchFamily="2" charset="-122"/>
              </a:rPr>
              <a:t>em</a:t>
            </a:r>
            <a:r>
              <a:rPr lang="pt-BR" kern="50" dirty="0">
                <a:effectLst/>
                <a:latin typeface="Andalus"/>
                <a:ea typeface="Andalus"/>
              </a:rPr>
              <a:t> </a:t>
            </a:r>
            <a:r>
              <a:rPr lang="pt-BR" kern="50" dirty="0">
                <a:effectLst/>
                <a:latin typeface="Andalus"/>
                <a:ea typeface="SimSun" panose="02010600030101010101" pitchFamily="2" charset="-122"/>
              </a:rPr>
              <a:t>outra.</a:t>
            </a:r>
            <a:r>
              <a:rPr lang="pt-BR" kern="50" dirty="0">
                <a:effectLst/>
                <a:latin typeface="Andalus"/>
                <a:ea typeface="Andalus"/>
              </a:rPr>
              <a:t> </a:t>
            </a:r>
            <a:r>
              <a:rPr lang="pt-BR" kern="50" dirty="0">
                <a:effectLst/>
                <a:latin typeface="Andalus"/>
                <a:ea typeface="SimSun" panose="02010600030101010101" pitchFamily="2" charset="-122"/>
              </a:rPr>
              <a:t>Sua</a:t>
            </a:r>
            <a:r>
              <a:rPr lang="pt-BR" kern="50" dirty="0">
                <a:effectLst/>
                <a:latin typeface="Andalus"/>
                <a:ea typeface="Andalus"/>
              </a:rPr>
              <a:t> </a:t>
            </a:r>
            <a:r>
              <a:rPr lang="pt-BR" kern="50" dirty="0">
                <a:effectLst/>
                <a:latin typeface="Andalus"/>
                <a:ea typeface="SimSun" panose="02010600030101010101" pitchFamily="2" charset="-122"/>
              </a:rPr>
              <a:t>sintaxe</a:t>
            </a:r>
            <a:r>
              <a:rPr lang="pt-BR" kern="50" dirty="0">
                <a:effectLst/>
                <a:latin typeface="Andalus"/>
                <a:ea typeface="Andalus"/>
              </a:rPr>
              <a:t> </a:t>
            </a:r>
            <a:r>
              <a:rPr lang="pt-BR" kern="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ndalus"/>
              </a:rPr>
              <a:t>é</a:t>
            </a:r>
            <a:r>
              <a:rPr lang="pt-BR" kern="50" dirty="0">
                <a:effectLst/>
                <a:latin typeface="Andalus"/>
                <a:ea typeface="SimSun" panose="02010600030101010101" pitchFamily="2" charset="-122"/>
              </a:rPr>
              <a:t>:</a:t>
            </a:r>
            <a:r>
              <a:rPr lang="pt-BR" kern="50" dirty="0">
                <a:effectLst/>
                <a:latin typeface="Andalus"/>
                <a:ea typeface="Andalus"/>
              </a:rPr>
              <a:t> </a:t>
            </a:r>
            <a:r>
              <a:rPr lang="pt-BR" b="1" kern="50" dirty="0">
                <a:effectLst/>
                <a:latin typeface="Andalus"/>
                <a:ea typeface="Andalus"/>
              </a:rPr>
              <a:t> </a:t>
            </a:r>
            <a:r>
              <a:rPr lang="pt-BR" b="1" kern="50" dirty="0" err="1">
                <a:effectLst/>
                <a:latin typeface="Andalus"/>
                <a:ea typeface="SimSun" panose="02010600030101010101" pitchFamily="2" charset="-122"/>
              </a:rPr>
              <a:t>strcpy</a:t>
            </a:r>
            <a:r>
              <a:rPr lang="pt-BR" b="1" kern="50" dirty="0">
                <a:effectLst/>
                <a:latin typeface="Andalus"/>
                <a:ea typeface="SimSun" panose="02010600030101010101" pitchFamily="2" charset="-122"/>
              </a:rPr>
              <a:t>(destino,</a:t>
            </a:r>
            <a:r>
              <a:rPr lang="pt-BR" b="1" kern="50" dirty="0">
                <a:effectLst/>
                <a:latin typeface="Andalus"/>
                <a:ea typeface="Andalus"/>
              </a:rPr>
              <a:t> </a:t>
            </a:r>
            <a:r>
              <a:rPr lang="pt-BR" b="1" kern="50" dirty="0">
                <a:effectLst/>
                <a:latin typeface="Andalus"/>
                <a:ea typeface="SimSun" panose="02010600030101010101" pitchFamily="2" charset="-122"/>
              </a:rPr>
              <a:t>origem).</a:t>
            </a:r>
            <a:r>
              <a:rPr lang="pt-BR" b="1" kern="50" dirty="0">
                <a:effectLst/>
                <a:latin typeface="Andalus"/>
                <a:ea typeface="Andalus"/>
              </a:rPr>
              <a:t> </a:t>
            </a:r>
            <a:endParaRPr lang="pt-BR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pt-BR" sz="2800" b="1" dirty="0">
              <a:solidFill>
                <a:schemeClr val="tx1"/>
              </a:solidFill>
            </a:endParaRPr>
          </a:p>
          <a:p>
            <a:pPr marL="880110" lvl="1" indent="-285750" algn="just">
              <a:spcBef>
                <a:spcPts val="600"/>
              </a:spcBef>
              <a:buClr>
                <a:schemeClr val="tx1">
                  <a:shade val="95000"/>
                </a:schemeClr>
              </a:buClr>
              <a:defRPr/>
            </a:pPr>
            <a:endParaRPr lang="pt-BR" sz="2600" dirty="0">
              <a:solidFill>
                <a:srgbClr val="FF0000"/>
              </a:solidFill>
            </a:endParaRPr>
          </a:p>
        </p:txBody>
      </p:sp>
      <p:pic>
        <p:nvPicPr>
          <p:cNvPr id="6" name="Imagem 5" descr="Uma imagem contendo Texto&#10;&#10;Descrição gerada automaticamente">
            <a:extLst>
              <a:ext uri="{FF2B5EF4-FFF2-40B4-BE49-F238E27FC236}">
                <a16:creationId xmlns:a16="http://schemas.microsoft.com/office/drawing/2014/main" id="{9FDFFFF1-AA78-EBE5-1EAC-D0AFB59F4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0" y="2636912"/>
            <a:ext cx="9105219" cy="420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79658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7902C00-65AB-4A0F-9CF5-E8A00C96D3A3}"/>
              </a:ext>
            </a:extLst>
          </p:cNvPr>
          <p:cNvSpPr txBox="1">
            <a:spLocks/>
          </p:cNvSpPr>
          <p:nvPr/>
        </p:nvSpPr>
        <p:spPr>
          <a:xfrm>
            <a:off x="107503" y="476672"/>
            <a:ext cx="8928993" cy="553474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4926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Funções para manipulação de </a:t>
            </a:r>
            <a:r>
              <a:rPr lang="pt-BR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Strings</a:t>
            </a:r>
            <a:r>
              <a:rPr lang="pt-BR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971550" lvl="1" indent="-571500">
              <a:buFont typeface="Arial" panose="020B0604020202020204" pitchFamily="34" charset="0"/>
              <a:buChar char="•"/>
            </a:pPr>
            <a:r>
              <a:rPr lang="pt-BR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strcat</a:t>
            </a:r>
            <a:r>
              <a:rPr lang="pt-BR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pt-BR" sz="3200" kern="50" dirty="0">
                <a:effectLst/>
                <a:latin typeface="Andalus"/>
                <a:ea typeface="SimSun" panose="02010600030101010101" pitchFamily="2" charset="-122"/>
              </a:rPr>
              <a:t>Usada para</a:t>
            </a:r>
            <a:r>
              <a:rPr lang="pt-BR" sz="3200" kern="50" dirty="0">
                <a:effectLst/>
                <a:latin typeface="Andalus"/>
                <a:ea typeface="Andalus"/>
              </a:rPr>
              <a:t> </a:t>
            </a:r>
            <a:r>
              <a:rPr lang="pt-BR" sz="3200" kern="50" dirty="0">
                <a:effectLst/>
                <a:latin typeface="Andalus"/>
                <a:ea typeface="SimSun" panose="02010600030101010101" pitchFamily="2" charset="-122"/>
              </a:rPr>
              <a:t>unir</a:t>
            </a:r>
            <a:r>
              <a:rPr lang="pt-BR" sz="3200" kern="50" dirty="0">
                <a:effectLst/>
                <a:latin typeface="Andalus"/>
                <a:ea typeface="Andalus"/>
              </a:rPr>
              <a:t> </a:t>
            </a:r>
            <a:r>
              <a:rPr lang="pt-BR" sz="3200" kern="50" dirty="0">
                <a:effectLst/>
                <a:latin typeface="Andalus"/>
                <a:ea typeface="SimSun" panose="02010600030101010101" pitchFamily="2" charset="-122"/>
              </a:rPr>
              <a:t>duas</a:t>
            </a:r>
            <a:r>
              <a:rPr lang="pt-BR" sz="3200" kern="50" dirty="0">
                <a:effectLst/>
                <a:latin typeface="Andalus"/>
                <a:ea typeface="Andalus"/>
              </a:rPr>
              <a:t> </a:t>
            </a:r>
            <a:r>
              <a:rPr lang="pt-BR" sz="3200" kern="50" dirty="0" err="1">
                <a:effectLst/>
                <a:latin typeface="Andalus"/>
                <a:ea typeface="SimSun" panose="02010600030101010101" pitchFamily="2" charset="-122"/>
              </a:rPr>
              <a:t>strings</a:t>
            </a:r>
            <a:r>
              <a:rPr lang="pt-BR" sz="3200" kern="50" dirty="0">
                <a:effectLst/>
                <a:latin typeface="Andalus"/>
                <a:ea typeface="SimSun" panose="02010600030101010101" pitchFamily="2" charset="-122"/>
              </a:rPr>
              <a:t>.</a:t>
            </a:r>
            <a:r>
              <a:rPr lang="pt-BR" sz="3200" kern="50" dirty="0">
                <a:effectLst/>
                <a:latin typeface="Andalus"/>
                <a:ea typeface="Andalus"/>
              </a:rPr>
              <a:t> </a:t>
            </a:r>
            <a:r>
              <a:rPr lang="pt-BR" sz="3200" kern="50" dirty="0">
                <a:effectLst/>
                <a:latin typeface="Andalus"/>
                <a:ea typeface="SimSun" panose="02010600030101010101" pitchFamily="2" charset="-122"/>
              </a:rPr>
              <a:t>Sua</a:t>
            </a:r>
            <a:r>
              <a:rPr lang="pt-BR" sz="3200" kern="50" dirty="0">
                <a:effectLst/>
                <a:latin typeface="Andalus"/>
                <a:ea typeface="Andalus"/>
              </a:rPr>
              <a:t> </a:t>
            </a:r>
            <a:r>
              <a:rPr lang="pt-BR" sz="3200" kern="50" dirty="0">
                <a:effectLst/>
                <a:latin typeface="Andalus"/>
                <a:ea typeface="SimSun" panose="02010600030101010101" pitchFamily="2" charset="-122"/>
              </a:rPr>
              <a:t>sintaxe</a:t>
            </a:r>
            <a:r>
              <a:rPr lang="pt-BR" sz="3200" kern="50" dirty="0">
                <a:effectLst/>
                <a:latin typeface="Andalus"/>
                <a:ea typeface="Andalus"/>
              </a:rPr>
              <a:t> </a:t>
            </a:r>
            <a:r>
              <a:rPr lang="pt-BR" sz="3200" kern="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ndalus"/>
              </a:rPr>
              <a:t>é</a:t>
            </a:r>
            <a:r>
              <a:rPr lang="pt-BR" sz="3200" kern="50" dirty="0">
                <a:effectLst/>
                <a:latin typeface="Andalus"/>
                <a:ea typeface="SimSun" panose="02010600030101010101" pitchFamily="2" charset="-122"/>
              </a:rPr>
              <a:t>:</a:t>
            </a:r>
            <a:r>
              <a:rPr lang="pt-BR" sz="3200" b="1" kern="50" dirty="0">
                <a:effectLst/>
                <a:latin typeface="Andalus"/>
                <a:ea typeface="Andalus"/>
              </a:rPr>
              <a:t>  </a:t>
            </a:r>
            <a:r>
              <a:rPr lang="pt-BR" sz="3200" b="1" kern="50" dirty="0" err="1">
                <a:effectLst/>
                <a:latin typeface="Andalus"/>
                <a:ea typeface="SimSun" panose="02010600030101010101" pitchFamily="2" charset="-122"/>
              </a:rPr>
              <a:t>strcat</a:t>
            </a:r>
            <a:r>
              <a:rPr lang="pt-BR" sz="3200" b="1" kern="50" dirty="0">
                <a:effectLst/>
                <a:latin typeface="Andalus"/>
                <a:ea typeface="SimSun" panose="02010600030101010101" pitchFamily="2" charset="-122"/>
              </a:rPr>
              <a:t>(destino,</a:t>
            </a:r>
            <a:r>
              <a:rPr lang="pt-BR" sz="3200" b="1" kern="50" dirty="0">
                <a:effectLst/>
                <a:latin typeface="Andalus"/>
                <a:ea typeface="Andalus"/>
              </a:rPr>
              <a:t> </a:t>
            </a:r>
            <a:r>
              <a:rPr lang="pt-BR" sz="3200" b="1" kern="50" dirty="0">
                <a:effectLst/>
                <a:latin typeface="Andalus"/>
                <a:ea typeface="SimSun" panose="02010600030101010101" pitchFamily="2" charset="-122"/>
              </a:rPr>
              <a:t>origem).</a:t>
            </a:r>
            <a:r>
              <a:rPr lang="pt-BR" sz="3200" b="1" kern="50" dirty="0">
                <a:effectLst/>
                <a:latin typeface="Andalus"/>
                <a:ea typeface="Andalus"/>
              </a:rPr>
              <a:t> </a:t>
            </a:r>
            <a:endParaRPr lang="pt-BR" sz="4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pt-BR" sz="2800" b="1" dirty="0">
              <a:solidFill>
                <a:schemeClr val="tx1"/>
              </a:solidFill>
            </a:endParaRPr>
          </a:p>
          <a:p>
            <a:pPr marL="880110" lvl="1" indent="-285750" algn="just">
              <a:spcBef>
                <a:spcPts val="600"/>
              </a:spcBef>
              <a:buClr>
                <a:schemeClr val="tx1">
                  <a:shade val="95000"/>
                </a:schemeClr>
              </a:buClr>
              <a:defRPr/>
            </a:pPr>
            <a:endParaRPr lang="pt-BR" sz="2600" dirty="0">
              <a:solidFill>
                <a:srgbClr val="FF0000"/>
              </a:solidFill>
            </a:endParaRPr>
          </a:p>
        </p:txBody>
      </p:sp>
      <p:pic>
        <p:nvPicPr>
          <p:cNvPr id="4" name="Imagem 3" descr="Uma imagem contendo Gráfico&#10;&#10;Descrição gerada automaticamente">
            <a:extLst>
              <a:ext uri="{FF2B5EF4-FFF2-40B4-BE49-F238E27FC236}">
                <a16:creationId xmlns:a16="http://schemas.microsoft.com/office/drawing/2014/main" id="{802E27B6-CF01-2D84-55F2-1121C6A61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14" y="2638797"/>
            <a:ext cx="8931694" cy="295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40590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7902C00-65AB-4A0F-9CF5-E8A00C96D3A3}"/>
              </a:ext>
            </a:extLst>
          </p:cNvPr>
          <p:cNvSpPr txBox="1">
            <a:spLocks/>
          </p:cNvSpPr>
          <p:nvPr/>
        </p:nvSpPr>
        <p:spPr>
          <a:xfrm>
            <a:off x="107503" y="476672"/>
            <a:ext cx="8928993" cy="553474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4926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Funções para manipulação de </a:t>
            </a:r>
            <a:r>
              <a:rPr lang="pt-BR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Strings</a:t>
            </a:r>
            <a:r>
              <a:rPr lang="pt-BR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1085850" lvl="1" indent="-685800">
              <a:buFont typeface="Arial" panose="020B0604020202020204" pitchFamily="34" charset="0"/>
              <a:buChar char="•"/>
            </a:pPr>
            <a:r>
              <a:rPr lang="pt-BR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strcmp</a:t>
            </a:r>
            <a:r>
              <a:rPr lang="pt-BR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</a:rPr>
              <a:t>Usada para</a:t>
            </a:r>
            <a:r>
              <a:rPr lang="pt-BR" sz="2400" kern="50" dirty="0">
                <a:effectLst/>
                <a:latin typeface="Andalus"/>
                <a:ea typeface="Andalus"/>
              </a:rPr>
              <a:t> 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</a:rPr>
              <a:t>verificar</a:t>
            </a:r>
            <a:r>
              <a:rPr lang="pt-BR" sz="2400" kern="50" dirty="0">
                <a:effectLst/>
                <a:latin typeface="Andalus"/>
                <a:ea typeface="Andalus"/>
              </a:rPr>
              <a:t> 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</a:rPr>
              <a:t>se</a:t>
            </a:r>
            <a:r>
              <a:rPr lang="pt-BR" sz="2400" kern="50" dirty="0">
                <a:effectLst/>
                <a:latin typeface="Andalus"/>
                <a:ea typeface="Andalus"/>
              </a:rPr>
              <a:t> 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</a:rPr>
              <a:t>duas</a:t>
            </a:r>
            <a:r>
              <a:rPr lang="pt-BR" sz="2400" kern="50" dirty="0">
                <a:effectLst/>
                <a:latin typeface="Andalus"/>
                <a:ea typeface="Andalus"/>
              </a:rPr>
              <a:t> </a:t>
            </a:r>
            <a:r>
              <a:rPr lang="pt-BR" sz="2400" kern="50" dirty="0" err="1">
                <a:effectLst/>
                <a:latin typeface="Andalus"/>
                <a:ea typeface="SimSun" panose="02010600030101010101" pitchFamily="2" charset="-122"/>
              </a:rPr>
              <a:t>strings</a:t>
            </a:r>
            <a:r>
              <a:rPr lang="pt-BR" sz="2400" kern="50" dirty="0">
                <a:effectLst/>
                <a:latin typeface="Andalus"/>
                <a:ea typeface="Andalus"/>
              </a:rPr>
              <a:t> 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</a:rPr>
              <a:t>s</a:t>
            </a:r>
            <a:r>
              <a:rPr lang="pt-BR" sz="2400" kern="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ndalus"/>
              </a:rPr>
              <a:t>ã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</a:rPr>
              <a:t>o</a:t>
            </a:r>
            <a:r>
              <a:rPr lang="pt-BR" sz="2400" kern="50" dirty="0">
                <a:effectLst/>
                <a:latin typeface="Andalus"/>
                <a:ea typeface="Andalus"/>
              </a:rPr>
              <a:t> 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</a:rPr>
              <a:t>iguais</a:t>
            </a:r>
            <a:r>
              <a:rPr lang="pt-BR" sz="2400" b="1" kern="50" dirty="0">
                <a:effectLst/>
                <a:latin typeface="Andalus"/>
                <a:ea typeface="SimSun" panose="02010600030101010101" pitchFamily="2" charset="-122"/>
              </a:rPr>
              <a:t>.</a:t>
            </a:r>
            <a:r>
              <a:rPr lang="pt-BR" sz="2400" b="1" kern="50" dirty="0">
                <a:effectLst/>
                <a:latin typeface="Andalus"/>
                <a:ea typeface="Andalus"/>
              </a:rPr>
              <a:t> </a:t>
            </a:r>
            <a:r>
              <a:rPr lang="pt-BR" sz="2400" kern="50" dirty="0">
                <a:effectLst/>
                <a:latin typeface="Andalus"/>
                <a:ea typeface="Andalus"/>
              </a:rPr>
              <a:t> 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</a:rPr>
              <a:t>Esta</a:t>
            </a:r>
            <a:r>
              <a:rPr lang="pt-BR" sz="2400" kern="50" dirty="0">
                <a:effectLst/>
                <a:latin typeface="Andalus"/>
                <a:ea typeface="Andalus"/>
              </a:rPr>
              <a:t> 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</a:rPr>
              <a:t>fun</a:t>
            </a:r>
            <a:r>
              <a:rPr lang="pt-BR" sz="2400" kern="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ndalus"/>
              </a:rPr>
              <a:t>çã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</a:rPr>
              <a:t>o</a:t>
            </a:r>
            <a:r>
              <a:rPr lang="pt-BR" sz="2400" kern="50" dirty="0">
                <a:effectLst/>
                <a:latin typeface="Andalus"/>
                <a:ea typeface="Andalus"/>
              </a:rPr>
              <a:t> 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</a:rPr>
              <a:t>retorna</a:t>
            </a:r>
            <a:r>
              <a:rPr lang="pt-BR" sz="2400" kern="50" dirty="0">
                <a:effectLst/>
                <a:latin typeface="Andalus"/>
                <a:ea typeface="Andalus"/>
              </a:rPr>
              <a:t> 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</a:rPr>
              <a:t>0</a:t>
            </a:r>
            <a:r>
              <a:rPr lang="pt-BR" sz="2400" kern="50" dirty="0">
                <a:effectLst/>
                <a:latin typeface="Andalus"/>
                <a:ea typeface="Andalus"/>
              </a:rPr>
              <a:t> se as </a:t>
            </a:r>
            <a:r>
              <a:rPr lang="pt-BR" sz="2400" kern="50" dirty="0" err="1">
                <a:effectLst/>
                <a:latin typeface="Andalus"/>
                <a:ea typeface="Andalus"/>
              </a:rPr>
              <a:t>strings</a:t>
            </a:r>
            <a:r>
              <a:rPr lang="pt-BR" sz="2400" kern="50" dirty="0">
                <a:effectLst/>
                <a:latin typeface="Andalus"/>
                <a:ea typeface="Andalus"/>
              </a:rPr>
              <a:t> são iguais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</a:rPr>
              <a:t>.</a:t>
            </a:r>
            <a:r>
              <a:rPr lang="pt-BR" sz="2400" kern="50" dirty="0">
                <a:effectLst/>
                <a:latin typeface="Andalus"/>
                <a:ea typeface="Andalus"/>
              </a:rPr>
              <a:t>  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</a:rPr>
              <a:t>Sua</a:t>
            </a:r>
            <a:r>
              <a:rPr lang="pt-BR" sz="2400" kern="50" dirty="0">
                <a:effectLst/>
                <a:latin typeface="Andalus"/>
                <a:ea typeface="Andalus"/>
              </a:rPr>
              <a:t> 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</a:rPr>
              <a:t>sintaxe</a:t>
            </a:r>
            <a:r>
              <a:rPr lang="pt-BR" sz="2400" kern="50" dirty="0">
                <a:effectLst/>
                <a:latin typeface="Andalus"/>
                <a:ea typeface="Andalus"/>
              </a:rPr>
              <a:t> </a:t>
            </a:r>
            <a:r>
              <a:rPr lang="pt-BR" sz="2400" kern="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ndalus"/>
              </a:rPr>
              <a:t>é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</a:rPr>
              <a:t>:</a:t>
            </a:r>
            <a:r>
              <a:rPr lang="pt-BR" sz="2400" kern="50" dirty="0">
                <a:effectLst/>
                <a:latin typeface="Andalus"/>
                <a:ea typeface="Andalus"/>
              </a:rPr>
              <a:t> </a:t>
            </a:r>
            <a:r>
              <a:rPr lang="pt-BR" sz="2400" b="1" kern="50" dirty="0">
                <a:effectLst/>
                <a:latin typeface="Andalus"/>
                <a:ea typeface="Andalus"/>
              </a:rPr>
              <a:t> </a:t>
            </a:r>
            <a:r>
              <a:rPr lang="pt-BR" sz="2400" b="1" kern="50" dirty="0" err="1">
                <a:effectLst/>
                <a:latin typeface="Andalus"/>
                <a:ea typeface="SimSun" panose="02010600030101010101" pitchFamily="2" charset="-122"/>
              </a:rPr>
              <a:t>strcmp</a:t>
            </a:r>
            <a:r>
              <a:rPr lang="pt-BR" sz="2400" b="1" kern="50" dirty="0">
                <a:effectLst/>
                <a:latin typeface="Andalus"/>
                <a:ea typeface="SimSun" panose="02010600030101010101" pitchFamily="2" charset="-122"/>
              </a:rPr>
              <a:t>(string1,string2)</a:t>
            </a:r>
            <a:r>
              <a:rPr lang="pt-BR" sz="2400" b="1" kern="50" dirty="0">
                <a:effectLst/>
                <a:latin typeface="Andalus"/>
                <a:ea typeface="Andalus"/>
              </a:rPr>
              <a:t> . </a:t>
            </a:r>
            <a:endParaRPr lang="pt-BR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pt-BR" sz="2800" b="1" dirty="0">
              <a:solidFill>
                <a:schemeClr val="tx1"/>
              </a:solidFill>
            </a:endParaRPr>
          </a:p>
          <a:p>
            <a:pPr marL="880110" lvl="1" indent="-285750" algn="just">
              <a:spcBef>
                <a:spcPts val="600"/>
              </a:spcBef>
              <a:buClr>
                <a:schemeClr val="tx1">
                  <a:shade val="95000"/>
                </a:schemeClr>
              </a:buClr>
              <a:defRPr/>
            </a:pPr>
            <a:endParaRPr lang="pt-BR" sz="2600" dirty="0">
              <a:solidFill>
                <a:srgbClr val="FF0000"/>
              </a:solidFill>
            </a:endParaRPr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1012A7C6-5016-C1E1-7D1F-C08655CE0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200" y="2588909"/>
            <a:ext cx="5219598" cy="425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27981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7902C00-65AB-4A0F-9CF5-E8A00C96D3A3}"/>
              </a:ext>
            </a:extLst>
          </p:cNvPr>
          <p:cNvSpPr txBox="1">
            <a:spLocks/>
          </p:cNvSpPr>
          <p:nvPr/>
        </p:nvSpPr>
        <p:spPr>
          <a:xfrm>
            <a:off x="107503" y="476672"/>
            <a:ext cx="8928993" cy="553474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4926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Funções para manipulação de </a:t>
            </a:r>
            <a:r>
              <a:rPr lang="pt-BR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Strings</a:t>
            </a:r>
            <a:r>
              <a:rPr lang="pt-BR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971550" lvl="1" indent="-571500">
              <a:buFont typeface="Arial" panose="020B0604020202020204" pitchFamily="34" charset="0"/>
              <a:buChar char="•"/>
            </a:pPr>
            <a:r>
              <a:rPr lang="pt-BR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strchr</a:t>
            </a:r>
            <a:r>
              <a:rPr lang="pt-BR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</a:rPr>
              <a:t>Usada para</a:t>
            </a:r>
            <a:r>
              <a:rPr lang="pt-BR" sz="2400" kern="50" dirty="0">
                <a:effectLst/>
                <a:latin typeface="Andalus"/>
                <a:ea typeface="Andalus"/>
              </a:rPr>
              <a:t> encontrar a primeira ocorrência de um caractere em uma </a:t>
            </a:r>
            <a:r>
              <a:rPr lang="pt-BR" sz="2400" kern="50" dirty="0" err="1">
                <a:effectLst/>
                <a:latin typeface="Andalus"/>
                <a:ea typeface="Andalus"/>
              </a:rPr>
              <a:t>string</a:t>
            </a:r>
            <a:r>
              <a:rPr lang="pt-BR" sz="2400" kern="50" dirty="0">
                <a:effectLst/>
                <a:latin typeface="Andalus"/>
                <a:ea typeface="Andalus"/>
              </a:rPr>
              <a:t>. 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</a:rPr>
              <a:t>Sua</a:t>
            </a:r>
            <a:r>
              <a:rPr lang="pt-BR" sz="2400" kern="50" dirty="0">
                <a:effectLst/>
                <a:latin typeface="Andalus"/>
                <a:ea typeface="Andalus"/>
              </a:rPr>
              <a:t> 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</a:rPr>
              <a:t>sintaxe</a:t>
            </a:r>
            <a:r>
              <a:rPr lang="pt-BR" sz="2400" kern="50" dirty="0">
                <a:effectLst/>
                <a:latin typeface="Andalus"/>
                <a:ea typeface="Andalus"/>
              </a:rPr>
              <a:t> </a:t>
            </a:r>
            <a:r>
              <a:rPr lang="pt-BR" sz="2400" kern="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ndalus"/>
              </a:rPr>
              <a:t>é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</a:rPr>
              <a:t>:</a:t>
            </a:r>
            <a:r>
              <a:rPr lang="pt-BR" sz="2400" kern="50" dirty="0">
                <a:effectLst/>
                <a:latin typeface="Andalus"/>
                <a:ea typeface="Andalus"/>
              </a:rPr>
              <a:t> </a:t>
            </a:r>
            <a:r>
              <a:rPr lang="pt-BR" sz="2400" b="1" kern="50" dirty="0" err="1">
                <a:effectLst/>
                <a:latin typeface="Andalus"/>
                <a:ea typeface="SimSun" panose="02010600030101010101" pitchFamily="2" charset="-122"/>
              </a:rPr>
              <a:t>strchr</a:t>
            </a:r>
            <a:r>
              <a:rPr lang="pt-BR" sz="2400" b="1" kern="50" dirty="0">
                <a:effectLst/>
                <a:latin typeface="Andalus"/>
                <a:ea typeface="SimSun" panose="02010600030101010101" pitchFamily="2" charset="-122"/>
              </a:rPr>
              <a:t>(</a:t>
            </a:r>
            <a:r>
              <a:rPr lang="pt-BR" sz="2400" b="1" kern="50" dirty="0" err="1">
                <a:effectLst/>
                <a:latin typeface="Andalus"/>
                <a:ea typeface="SimSun" panose="02010600030101010101" pitchFamily="2" charset="-122"/>
              </a:rPr>
              <a:t>string</a:t>
            </a:r>
            <a:r>
              <a:rPr lang="pt-BR" sz="2400" b="1" kern="50" dirty="0">
                <a:effectLst/>
                <a:latin typeface="Andalus"/>
                <a:ea typeface="SimSun" panose="02010600030101010101" pitchFamily="2" charset="-122"/>
              </a:rPr>
              <a:t>,</a:t>
            </a:r>
            <a:r>
              <a:rPr lang="pt-BR" sz="2400" b="1" kern="50" dirty="0">
                <a:effectLst/>
                <a:latin typeface="Andalus"/>
                <a:ea typeface="Andalus"/>
              </a:rPr>
              <a:t> </a:t>
            </a:r>
            <a:r>
              <a:rPr lang="pt-BR" sz="2400" b="1" kern="50" dirty="0">
                <a:effectLst/>
                <a:latin typeface="Andalus"/>
                <a:ea typeface="SimSun" panose="02010600030101010101" pitchFamily="2" charset="-122"/>
              </a:rPr>
              <a:t>caractere)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</a:rPr>
              <a:t>.</a:t>
            </a:r>
            <a:endParaRPr lang="pt-BR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pt-BR" sz="2800" b="1" dirty="0">
              <a:solidFill>
                <a:schemeClr val="tx1"/>
              </a:solidFill>
            </a:endParaRPr>
          </a:p>
          <a:p>
            <a:pPr marL="880110" lvl="1" indent="-285750" algn="just">
              <a:spcBef>
                <a:spcPts val="600"/>
              </a:spcBef>
              <a:buClr>
                <a:schemeClr val="tx1">
                  <a:shade val="95000"/>
                </a:schemeClr>
              </a:buClr>
              <a:defRPr/>
            </a:pPr>
            <a:endParaRPr lang="pt-BR" sz="2600" dirty="0">
              <a:solidFill>
                <a:srgbClr val="FF0000"/>
              </a:solidFill>
            </a:endParaRPr>
          </a:p>
        </p:txBody>
      </p:sp>
      <p:pic>
        <p:nvPicPr>
          <p:cNvPr id="4" name="Imagem 3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03E4BA41-0E6D-D4FE-2D84-376F93C45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64904"/>
            <a:ext cx="9155960" cy="408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90582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7902C00-65AB-4A0F-9CF5-E8A00C96D3A3}"/>
              </a:ext>
            </a:extLst>
          </p:cNvPr>
          <p:cNvSpPr txBox="1">
            <a:spLocks/>
          </p:cNvSpPr>
          <p:nvPr/>
        </p:nvSpPr>
        <p:spPr>
          <a:xfrm>
            <a:off x="107503" y="476672"/>
            <a:ext cx="8928993" cy="553474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4926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Funções para manipulação de </a:t>
            </a:r>
            <a:r>
              <a:rPr lang="pt-BR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Strings</a:t>
            </a:r>
            <a:r>
              <a:rPr lang="pt-BR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pt-BR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strrchr</a:t>
            </a:r>
            <a:r>
              <a:rPr lang="pt-BR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pt-BR" sz="2000" kern="50" dirty="0">
                <a:effectLst/>
                <a:latin typeface="Andalus"/>
                <a:ea typeface="SimSun" panose="02010600030101010101" pitchFamily="2" charset="-122"/>
              </a:rPr>
              <a:t>Usada para</a:t>
            </a:r>
            <a:r>
              <a:rPr lang="pt-BR" sz="2000" kern="50" dirty="0">
                <a:effectLst/>
                <a:latin typeface="Andalus"/>
                <a:ea typeface="Andalus"/>
              </a:rPr>
              <a:t> encontrar a última ocorrência de um caractere em uma </a:t>
            </a:r>
            <a:r>
              <a:rPr lang="pt-BR" sz="2000" kern="50" dirty="0" err="1">
                <a:effectLst/>
                <a:latin typeface="Andalus"/>
                <a:ea typeface="Andalus"/>
              </a:rPr>
              <a:t>string</a:t>
            </a:r>
            <a:r>
              <a:rPr lang="pt-BR" sz="2000" kern="50" dirty="0">
                <a:effectLst/>
                <a:latin typeface="Andalus"/>
                <a:ea typeface="Andalus"/>
              </a:rPr>
              <a:t>. </a:t>
            </a:r>
            <a:r>
              <a:rPr lang="pt-BR" sz="2000" kern="50" dirty="0">
                <a:effectLst/>
                <a:latin typeface="Andalus"/>
                <a:ea typeface="SimSun" panose="02010600030101010101" pitchFamily="2" charset="-122"/>
              </a:rPr>
              <a:t>Sua</a:t>
            </a:r>
            <a:r>
              <a:rPr lang="pt-BR" sz="2000" kern="50" dirty="0">
                <a:effectLst/>
                <a:latin typeface="Andalus"/>
                <a:ea typeface="Andalus"/>
              </a:rPr>
              <a:t> </a:t>
            </a:r>
            <a:r>
              <a:rPr lang="pt-BR" sz="2000" kern="50" dirty="0">
                <a:effectLst/>
                <a:latin typeface="Andalus"/>
                <a:ea typeface="SimSun" panose="02010600030101010101" pitchFamily="2" charset="-122"/>
              </a:rPr>
              <a:t>sintaxe</a:t>
            </a:r>
            <a:r>
              <a:rPr lang="pt-BR" sz="2000" kern="50" dirty="0">
                <a:effectLst/>
                <a:latin typeface="Andalus"/>
                <a:ea typeface="Andalus"/>
              </a:rPr>
              <a:t> </a:t>
            </a:r>
            <a:r>
              <a:rPr lang="pt-BR" sz="2000" kern="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ndalus"/>
              </a:rPr>
              <a:t>é</a:t>
            </a:r>
            <a:r>
              <a:rPr lang="pt-BR" sz="2000" kern="50" dirty="0">
                <a:effectLst/>
                <a:latin typeface="Andalus"/>
                <a:ea typeface="SimSun" panose="02010600030101010101" pitchFamily="2" charset="-122"/>
              </a:rPr>
              <a:t>:</a:t>
            </a:r>
            <a:r>
              <a:rPr lang="pt-BR" sz="2000" kern="50" dirty="0">
                <a:effectLst/>
                <a:latin typeface="Andalus"/>
                <a:ea typeface="Andalus"/>
              </a:rPr>
              <a:t> </a:t>
            </a:r>
            <a:r>
              <a:rPr lang="pt-BR" sz="2000" b="1" kern="50" dirty="0" err="1">
                <a:effectLst/>
                <a:latin typeface="Andalus"/>
                <a:ea typeface="SimSun" panose="02010600030101010101" pitchFamily="2" charset="-122"/>
              </a:rPr>
              <a:t>strrchr</a:t>
            </a:r>
            <a:r>
              <a:rPr lang="pt-BR" sz="2000" b="1" kern="50" dirty="0">
                <a:effectLst/>
                <a:latin typeface="Andalus"/>
                <a:ea typeface="SimSun" panose="02010600030101010101" pitchFamily="2" charset="-122"/>
              </a:rPr>
              <a:t>(</a:t>
            </a:r>
            <a:r>
              <a:rPr lang="pt-BR" sz="2000" b="1" kern="50" dirty="0" err="1">
                <a:effectLst/>
                <a:latin typeface="Andalus"/>
                <a:ea typeface="SimSun" panose="02010600030101010101" pitchFamily="2" charset="-122"/>
              </a:rPr>
              <a:t>string</a:t>
            </a:r>
            <a:r>
              <a:rPr lang="pt-BR" sz="2000" b="1" kern="50" dirty="0">
                <a:effectLst/>
                <a:latin typeface="Andalus"/>
                <a:ea typeface="SimSun" panose="02010600030101010101" pitchFamily="2" charset="-122"/>
              </a:rPr>
              <a:t>,</a:t>
            </a:r>
            <a:r>
              <a:rPr lang="pt-BR" sz="2000" b="1" kern="50" dirty="0">
                <a:effectLst/>
                <a:latin typeface="Andalus"/>
                <a:ea typeface="Andalus"/>
              </a:rPr>
              <a:t> </a:t>
            </a:r>
            <a:r>
              <a:rPr lang="pt-BR" sz="2000" b="1" kern="50" dirty="0">
                <a:effectLst/>
                <a:latin typeface="Andalus"/>
                <a:ea typeface="SimSun" panose="02010600030101010101" pitchFamily="2" charset="-122"/>
              </a:rPr>
              <a:t>caractere)</a:t>
            </a:r>
            <a:r>
              <a:rPr lang="pt-BR" sz="2000" kern="50" dirty="0">
                <a:effectLst/>
                <a:latin typeface="Andalus"/>
                <a:ea typeface="SimSun" panose="02010600030101010101" pitchFamily="2" charset="-122"/>
              </a:rPr>
              <a:t>.</a:t>
            </a:r>
            <a:endParaRPr lang="pt-BR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pt-BR" sz="2800" b="1" dirty="0">
              <a:solidFill>
                <a:schemeClr val="tx1"/>
              </a:solidFill>
            </a:endParaRPr>
          </a:p>
          <a:p>
            <a:pPr marL="880110" lvl="1" indent="-285750" algn="just">
              <a:spcBef>
                <a:spcPts val="600"/>
              </a:spcBef>
              <a:buClr>
                <a:schemeClr val="tx1">
                  <a:shade val="95000"/>
                </a:schemeClr>
              </a:buClr>
              <a:defRPr/>
            </a:pPr>
            <a:endParaRPr lang="pt-BR" sz="2600" dirty="0">
              <a:solidFill>
                <a:srgbClr val="FF0000"/>
              </a:solidFill>
            </a:endParaRPr>
          </a:p>
        </p:txBody>
      </p:sp>
      <p:pic>
        <p:nvPicPr>
          <p:cNvPr id="6" name="Imagem 5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A22905ED-81A7-DC46-F3C0-F772F8CC9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4" y="2276872"/>
            <a:ext cx="9142287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7922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Calibri"/>
        <a:ea typeface="Droid Sans Fallback"/>
        <a:cs typeface="Droid Sans Fallback"/>
      </a:majorFont>
      <a:minorFont>
        <a:latin typeface="Calibri"/>
        <a:ea typeface="Droid Sans Fallback"/>
        <a:cs typeface="Droid Sans Fallback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B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B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Calibri"/>
        <a:ea typeface="Droid Sans Fallback"/>
        <a:cs typeface="Droid Sans Fallback"/>
      </a:majorFont>
      <a:minorFont>
        <a:latin typeface="Calibri"/>
        <a:ea typeface="Droid Sans Fallback"/>
        <a:cs typeface="Droid Sans Fallback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B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B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13002</TotalTime>
  <Words>327</Words>
  <Application>Microsoft Office PowerPoint</Application>
  <PresentationFormat>Apresentação na tela (4:3)</PresentationFormat>
  <Paragraphs>45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Andalus</vt:lpstr>
      <vt:lpstr>Arial</vt:lpstr>
      <vt:lpstr>Calibri</vt:lpstr>
      <vt:lpstr>Times New Roman</vt:lpstr>
      <vt:lpstr>Wingdings</vt:lpstr>
      <vt:lpstr>Tema do Office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Informática com ênfase em Programação</dc:title>
  <dc:creator>Della Croce</dc:creator>
  <cp:lastModifiedBy>Ivan Oliveira Lopes</cp:lastModifiedBy>
  <cp:revision>468</cp:revision>
  <cp:lastPrinted>2018-09-03T19:52:24Z</cp:lastPrinted>
  <dcterms:created xsi:type="dcterms:W3CDTF">2008-05-07T20:50:20Z</dcterms:created>
  <dcterms:modified xsi:type="dcterms:W3CDTF">2023-05-04T08:35:25Z</dcterms:modified>
</cp:coreProperties>
</file>