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5T12:13:14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16683 14432 19 0,'0'0'29'0,"0"0"1"16,0 0 14-16,0 0 7 0,0 0-10 16,0 0-7-16,0 0-7 15,0 0 6-15,0 0-2 16,2 0-2-16,-2 0 6 15,0 0 10-15,0 0-1 16,0 0-9-16,0 4-22 16,0 1-6-16,2 2 14 15,5 3 10-15,1-2-20 16,2 2-6-16,-1-10-5 16,-1 0-5-16,3 0-8 15,1 0-5-15,-4 0 11 0,-1 0 4 16,-3-17-13-1,-4 4 12-15,0 3 8 0,0-1 11 16,0 8 13-16,-8 1 1 16,-3 2 9-16,-1 0 10 15,3 0-5-15,3 0-24 16,-1 2-13-16,1 6-6 16,3-2-60-16,3-3-106 15,0-3-333-15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4FC4-203A-451D-9911-3876821A6C1F}" type="datetimeFigureOut">
              <a:rPr lang="pt-BR" smtClean="0"/>
              <a:t>25/03/2024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2E53-9BD0-43F2-AF37-18CF88A507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C7FBA5-F9FB-4C09-A780-EFBB4C438386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5C98C21-DA22-4B05-B034-DB9E149C64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445470F-EC0B-4D86-9164-010256F24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8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1B53C41-6C24-4686-98BA-631F72D068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7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C1607CB-C91F-4B40-9B2A-476973AFA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77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322CF48-656B-4806-9815-826381362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30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444CDE1-8169-489E-B9B8-5426ACE63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0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25AD460-50A7-4879-B60C-085EB4E25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61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A4092C9-9890-4528-813D-C6B849D07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25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02D1B44-551F-4A11-8925-98770DD49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2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08991B1-B07D-45F5-BDE9-B0AB3714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2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66C0-FB97-4C18-8A23-296CD547EEBF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EA45981-2FB5-4CF5-9AED-0964E53248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261E12-4905-46FC-8C41-7C51F5641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14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A278E9-A3CA-4793-9A9A-BC97F7983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B14-51A1-441A-BD7A-71B25EE7EB77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4188F4B-1869-4CA9-A8DF-1DFE2234CB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54C-0808-40D3-817E-D49CA508C518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140F7EA-07D7-47B2-8419-1C57FD715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21C48C3-A77C-45D0-812F-762AA2D2D5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8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F564-DF69-4AFF-B927-B3CE1C519089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AE4D17C-F670-40D7-A426-51FC290EB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21590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-3742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125538"/>
            <a:ext cx="9905999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401-32A5-4098-AAE3-D086A4E43F15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439" y="645681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8" name="Imagem 4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6DDFE6D-52DE-42A9-96F8-810F74F19463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2">
              <a:lumMod val="75000"/>
            </a:schemeClr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rgbClr val="FFFF0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0070C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cel%20I.xls" TargetMode="External"/><Relationship Id="rId2" Type="http://schemas.openxmlformats.org/officeDocument/2006/relationships/hyperlink" Target="Excel%20I.x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A9B037D-F62D-48DA-BE01-6EE42442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AF7098-DC5B-4C46-9B0A-A416876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3E47D-1285-49FF-BED5-66E4CCC7D331}"/>
              </a:ext>
            </a:extLst>
          </p:cNvPr>
          <p:cNvSpPr txBox="1"/>
          <p:nvPr/>
        </p:nvSpPr>
        <p:spPr>
          <a:xfrm>
            <a:off x="3611643" y="3838435"/>
            <a:ext cx="5321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2">
                    <a:lumMod val="75000"/>
                  </a:schemeClr>
                </a:solidFill>
              </a:rPr>
              <a:t>Prof. Dr. Ivan Oliveira Lopes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ivanlopesifsp@gmail.com	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io.lopes@ifsp.edu.br</a:t>
            </a:r>
          </a:p>
        </p:txBody>
      </p:sp>
    </p:spTree>
    <p:extLst>
      <p:ext uri="{BB962C8B-B14F-4D97-AF65-F5344CB8AC3E}">
        <p14:creationId xmlns:p14="http://schemas.microsoft.com/office/powerpoint/2010/main" val="361592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</a:t>
            </a:r>
            <a:r>
              <a:rPr lang="pt-BR" sz="4000" b="1" dirty="0">
                <a:solidFill>
                  <a:srgbClr val="FF0000"/>
                </a:solidFill>
              </a:rPr>
              <a:t> IF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0A9A61-B217-451A-82BF-D4339EE55BDE}"/>
              </a:ext>
            </a:extLst>
          </p:cNvPr>
          <p:cNvSpPr txBox="1"/>
          <p:nvPr/>
        </p:nvSpPr>
        <p:spPr>
          <a:xfrm>
            <a:off x="214859" y="1563170"/>
            <a:ext cx="117622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Exemplo: Programa para pedir a idade e verificar se a pessoa é maior de idade.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 err="1">
                <a:solidFill>
                  <a:schemeClr val="bg1"/>
                </a:solidFill>
              </a:rPr>
              <a:t>int</a:t>
            </a:r>
            <a:r>
              <a:rPr lang="pt-BR" sz="2800" dirty="0">
                <a:solidFill>
                  <a:schemeClr val="bg1"/>
                </a:solidFill>
              </a:rPr>
              <a:t> idade;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 err="1">
                <a:solidFill>
                  <a:schemeClr val="bg1"/>
                </a:solidFill>
              </a:rPr>
              <a:t>cout</a:t>
            </a:r>
            <a:r>
              <a:rPr lang="pt-BR" sz="2800" dirty="0">
                <a:solidFill>
                  <a:schemeClr val="bg1"/>
                </a:solidFill>
              </a:rPr>
              <a:t> &lt;&lt; "Digite sua idade!!! \n";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 err="1">
                <a:solidFill>
                  <a:schemeClr val="bg1"/>
                </a:solidFill>
              </a:rPr>
              <a:t>cin</a:t>
            </a:r>
            <a:r>
              <a:rPr lang="pt-BR" sz="2800" dirty="0">
                <a:solidFill>
                  <a:schemeClr val="bg1"/>
                </a:solidFill>
              </a:rPr>
              <a:t> &gt;&gt; idade;</a:t>
            </a:r>
          </a:p>
          <a:p>
            <a:pPr marL="457200" lvl="1" indent="0">
              <a:buNone/>
            </a:pPr>
            <a:r>
              <a:rPr lang="pt-BR" sz="1400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(idade &gt; = 18) //verifica se a pessoa tem idade maior ou igual </a:t>
            </a:r>
            <a:r>
              <a:rPr lang="pt-BR" sz="2800">
                <a:solidFill>
                  <a:schemeClr val="bg1"/>
                </a:solidFill>
              </a:rPr>
              <a:t>	a </a:t>
            </a:r>
            <a:r>
              <a:rPr lang="pt-BR" sz="2800" dirty="0">
                <a:solidFill>
                  <a:schemeClr val="bg1"/>
                </a:solidFill>
              </a:rPr>
              <a:t>18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	</a:t>
            </a:r>
            <a:r>
              <a:rPr lang="pt-BR" sz="2800" dirty="0" err="1">
                <a:solidFill>
                  <a:schemeClr val="bg1"/>
                </a:solidFill>
              </a:rPr>
              <a:t>cout</a:t>
            </a:r>
            <a:r>
              <a:rPr lang="pt-BR" sz="2800" dirty="0">
                <a:solidFill>
                  <a:schemeClr val="bg1"/>
                </a:solidFill>
              </a:rPr>
              <a:t> &lt;&lt; "Você é maior de idade!!!\n";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6312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</a:t>
            </a:r>
          </a:p>
          <a:p>
            <a:pPr marL="0" indent="0">
              <a:buNone/>
            </a:pPr>
            <a:r>
              <a:rPr lang="pt-BR" sz="4000" b="1" dirty="0"/>
              <a:t>Condicionais: </a:t>
            </a:r>
            <a:r>
              <a:rPr lang="pt-BR" sz="4000" b="1" dirty="0">
                <a:solidFill>
                  <a:srgbClr val="FF0000"/>
                </a:solidFill>
              </a:rPr>
              <a:t>IF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endParaRPr lang="pt-BR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E2933EC-E309-44AE-8DC6-B0A5C504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60" y="809638"/>
            <a:ext cx="6524214" cy="52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0" y="614598"/>
            <a:ext cx="11182662" cy="5984986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If</a:t>
            </a:r>
            <a:r>
              <a:rPr lang="pt-BR" dirty="0">
                <a:solidFill>
                  <a:srgbClr val="FF0000"/>
                </a:solidFill>
              </a:rPr>
              <a:t>/Else (estrutura de decisão composta) – O comando </a:t>
            </a:r>
            <a:r>
              <a:rPr lang="pt-BR" dirty="0" err="1">
                <a:solidFill>
                  <a:srgbClr val="FF0000"/>
                </a:solidFill>
              </a:rPr>
              <a:t>if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else</a:t>
            </a:r>
            <a:r>
              <a:rPr lang="pt-BR" dirty="0">
                <a:solidFill>
                  <a:srgbClr val="FF0000"/>
                </a:solidFill>
              </a:rPr>
              <a:t> (SE/SENÃO) é utilizado em situações em que duas alternativas dependem de uma mesma condição, uma condição VERDADEIRA, e outra condição FALSA.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EFDD9D2-2A1A-4150-844A-F9055C3024D3}"/>
              </a:ext>
            </a:extLst>
          </p:cNvPr>
          <p:cNvSpPr txBox="1">
            <a:spLocks/>
          </p:cNvSpPr>
          <p:nvPr/>
        </p:nvSpPr>
        <p:spPr>
          <a:xfrm>
            <a:off x="5553855" y="2961263"/>
            <a:ext cx="5868309" cy="3615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2">
                    <a:lumMod val="75000"/>
                  </a:schemeClr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FFFF0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b="1" dirty="0">
                <a:solidFill>
                  <a:schemeClr val="bg1"/>
                </a:solidFill>
              </a:rPr>
              <a:t>SINTAXE: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 err="1">
                <a:solidFill>
                  <a:schemeClr val="bg1"/>
                </a:solidFill>
              </a:rPr>
              <a:t>if</a:t>
            </a:r>
            <a:r>
              <a:rPr lang="pt-BR" sz="2200" b="1" dirty="0">
                <a:solidFill>
                  <a:schemeClr val="bg1"/>
                </a:solidFill>
              </a:rPr>
              <a:t> (</a:t>
            </a:r>
            <a:r>
              <a:rPr lang="pt-BR" sz="2200" b="1" dirty="0" err="1">
                <a:solidFill>
                  <a:schemeClr val="bg1"/>
                </a:solidFill>
              </a:rPr>
              <a:t>condição_lógica</a:t>
            </a:r>
            <a:r>
              <a:rPr lang="pt-BR" sz="2200" b="1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{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	comandos;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}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 err="1">
                <a:solidFill>
                  <a:schemeClr val="bg1"/>
                </a:solidFill>
              </a:rPr>
              <a:t>else</a:t>
            </a:r>
            <a:endParaRPr lang="pt-BR" sz="2200" b="1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{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	comandos;</a:t>
            </a: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23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9608"/>
            <a:ext cx="10835729" cy="5999976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 </a:t>
            </a:r>
            <a:r>
              <a:rPr lang="pt-BR" sz="4000" b="1" dirty="0">
                <a:solidFill>
                  <a:srgbClr val="FF0000"/>
                </a:solidFill>
              </a:rPr>
              <a:t>IF/ELSE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0A9A61-B217-451A-82BF-D4339EE55BDE}"/>
              </a:ext>
            </a:extLst>
          </p:cNvPr>
          <p:cNvSpPr txBox="1"/>
          <p:nvPr/>
        </p:nvSpPr>
        <p:spPr>
          <a:xfrm>
            <a:off x="917026" y="1323330"/>
            <a:ext cx="1106011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Exemplo: Programa para pedir a idade e verificar se a pessoa é maior ou menor de idade.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chemeClr val="bg1"/>
                </a:solidFill>
              </a:rPr>
              <a:t>int</a:t>
            </a:r>
            <a:r>
              <a:rPr lang="pt-BR" sz="2400" dirty="0">
                <a:solidFill>
                  <a:schemeClr val="bg1"/>
                </a:solidFill>
              </a:rPr>
              <a:t> idade;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chemeClr val="bg1"/>
                </a:solidFill>
              </a:rPr>
              <a:t>cout</a:t>
            </a:r>
            <a:r>
              <a:rPr lang="pt-BR" sz="2400" dirty="0">
                <a:solidFill>
                  <a:schemeClr val="bg1"/>
                </a:solidFill>
              </a:rPr>
              <a:t> &lt;&lt; "Digite sua idade!!! \n";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chemeClr val="bg1"/>
                </a:solidFill>
              </a:rPr>
              <a:t>cin</a:t>
            </a:r>
            <a:r>
              <a:rPr lang="pt-BR" sz="2400" dirty="0">
                <a:solidFill>
                  <a:schemeClr val="bg1"/>
                </a:solidFill>
              </a:rPr>
              <a:t> &gt;&gt; idade;</a:t>
            </a:r>
          </a:p>
          <a:p>
            <a:pPr marL="457200" lvl="1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chemeClr val="bg1"/>
                </a:solidFill>
              </a:rPr>
              <a:t>if</a:t>
            </a:r>
            <a:r>
              <a:rPr lang="pt-BR" sz="2400" dirty="0">
                <a:solidFill>
                  <a:schemeClr val="bg1"/>
                </a:solidFill>
              </a:rPr>
              <a:t> (idade &gt; = 18) //verifica se a pessoa tem idade maior ou igual a 18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</a:t>
            </a:r>
            <a:r>
              <a:rPr lang="pt-BR" sz="2400" dirty="0" err="1">
                <a:solidFill>
                  <a:schemeClr val="bg1"/>
                </a:solidFill>
              </a:rPr>
              <a:t>cout</a:t>
            </a:r>
            <a:r>
              <a:rPr lang="pt-BR" sz="2400" dirty="0">
                <a:solidFill>
                  <a:schemeClr val="bg1"/>
                </a:solidFill>
              </a:rPr>
              <a:t> &lt;&lt; "Você é maior de idade!!!\n";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</a:t>
            </a:r>
            <a:r>
              <a:rPr lang="pt-BR" sz="2400" dirty="0" err="1">
                <a:solidFill>
                  <a:schemeClr val="bg1"/>
                </a:solidFill>
              </a:rPr>
              <a:t>else</a:t>
            </a:r>
            <a:endParaRPr lang="pt-BR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{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	</a:t>
            </a:r>
            <a:r>
              <a:rPr lang="pt-BR" sz="2400" dirty="0" err="1">
                <a:solidFill>
                  <a:schemeClr val="bg1"/>
                </a:solidFill>
              </a:rPr>
              <a:t>cout</a:t>
            </a:r>
            <a:r>
              <a:rPr lang="pt-BR" sz="2400" dirty="0">
                <a:solidFill>
                  <a:schemeClr val="bg1"/>
                </a:solidFill>
              </a:rPr>
              <a:t> &lt;&lt; "Você é menor de idade!!!\n";</a:t>
            </a:r>
          </a:p>
          <a:p>
            <a:pPr marL="457200" lvl="1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5" name="Nuvem 4">
            <a:hlinkClick r:id="rId2" action="ppaction://hlinkfile"/>
            <a:extLst>
              <a:ext uri="{FF2B5EF4-FFF2-40B4-BE49-F238E27FC236}">
                <a16:creationId xmlns:a16="http://schemas.microsoft.com/office/drawing/2014/main" id="{2EEC83ED-0836-4F9C-A9A5-91EC35FD5CAE}"/>
              </a:ext>
            </a:extLst>
          </p:cNvPr>
          <p:cNvSpPr/>
          <p:nvPr/>
        </p:nvSpPr>
        <p:spPr>
          <a:xfrm>
            <a:off x="10626870" y="5851281"/>
            <a:ext cx="156513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hlinkClick r:id="rId3" action="ppaction://hlinkfile"/>
              </a:rPr>
              <a:t>Exemplo</a:t>
            </a:r>
            <a:endParaRPr lang="pt-BR" dirty="0">
              <a:solidFill>
                <a:sysClr val="windowText" lastClr="000000"/>
              </a:solidFill>
            </a:endParaRP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03845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</a:t>
            </a:r>
          </a:p>
          <a:p>
            <a:pPr marL="0" indent="0">
              <a:buNone/>
            </a:pPr>
            <a:r>
              <a:rPr lang="pt-BR" sz="4000" b="1" dirty="0"/>
              <a:t>Condicionais: </a:t>
            </a:r>
          </a:p>
          <a:p>
            <a:pPr marL="0" indent="0">
              <a:buNone/>
            </a:pPr>
            <a:r>
              <a:rPr lang="pt-BR" sz="4000" b="1" dirty="0">
                <a:solidFill>
                  <a:srgbClr val="FF0000"/>
                </a:solidFill>
              </a:rPr>
              <a:t>IF/ELSE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33F515-48BA-44EE-9CB1-2C581B52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431" y="572728"/>
            <a:ext cx="7611556" cy="60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E05E9A-25BA-440A-8EBF-C91C4CF37BAC}"/>
              </a:ext>
            </a:extLst>
          </p:cNvPr>
          <p:cNvSpPr txBox="1"/>
          <p:nvPr/>
        </p:nvSpPr>
        <p:spPr>
          <a:xfrm>
            <a:off x="728870" y="625815"/>
            <a:ext cx="10575234" cy="305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Exercícios:</a:t>
            </a:r>
          </a:p>
          <a:p>
            <a:pPr lvl="0" algn="just">
              <a:lnSpc>
                <a:spcPct val="150000"/>
              </a:lnSpc>
              <a:buSzPts val="1100"/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100"/>
              <a:tabLst>
                <a:tab pos="457200" algn="l"/>
              </a:tabLs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Escreva um programa que recebe dois números e retorna o maior deles.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100"/>
              <a:tabLst>
                <a:tab pos="457200" algn="l"/>
              </a:tabLst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100"/>
              <a:tabLst>
                <a:tab pos="457200" algn="l"/>
              </a:tabLst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100"/>
              <a:tabLst>
                <a:tab pos="457200" algn="l"/>
              </a:tabLst>
            </a:pPr>
            <a:endParaRPr lang="pt-BR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100"/>
              <a:tabLst>
                <a:tab pos="457200" algn="l"/>
              </a:tabLst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Escreva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um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programa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para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determinar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o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maior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de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três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números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ndalus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NewRomanPS-BoldMT"/>
                <a:cs typeface="Times New Roman" panose="02020603050405020304" pitchFamily="18" charset="0"/>
              </a:rPr>
              <a:t>dados.</a:t>
            </a:r>
            <a:endParaRPr lang="pt-BR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1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Operadores Matemáticos:</a:t>
            </a:r>
          </a:p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10" indent="-285750" algn="just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C4A0A07-50BE-430D-843A-D755E4820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003787"/>
              </p:ext>
            </p:extLst>
          </p:nvPr>
        </p:nvGraphicFramePr>
        <p:xfrm>
          <a:off x="1141412" y="2129524"/>
          <a:ext cx="10072467" cy="3651460"/>
        </p:xfrm>
        <a:graphic>
          <a:graphicData uri="http://schemas.openxmlformats.org/drawingml/2006/table">
            <a:tbl>
              <a:tblPr firstRow="1" firstCol="1" bandRow="1"/>
              <a:tblGrid>
                <a:gridCol w="260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5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9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Operação em C++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Operador Matemático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Expressão algébrica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Expressão em C++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Adição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a + 5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a + 5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Subtração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b - c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b - c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Multiplicação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*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</a:rPr>
                        <a:t>axb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a*b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Divisão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X%Y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X / Y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72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Módulo ou resto da divisão entre 2 números.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endParaRPr lang="pt-BR" sz="2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r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effectLst/>
                        </a:rPr>
                        <a:t>mod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 5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effectLst/>
                        </a:rPr>
                        <a:t>r % 5</a:t>
                      </a:r>
                      <a:endParaRPr lang="pt-BR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Operadores Lógicos:</a:t>
            </a:r>
          </a:p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2910" indent="-285750" algn="just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C4A0A07-50BE-430D-843A-D755E4820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27769"/>
              </p:ext>
            </p:extLst>
          </p:nvPr>
        </p:nvGraphicFramePr>
        <p:xfrm>
          <a:off x="3089481" y="2262660"/>
          <a:ext cx="5035048" cy="1528953"/>
        </p:xfrm>
        <a:graphic>
          <a:graphicData uri="http://schemas.openxmlformats.org/drawingml/2006/table">
            <a:tbl>
              <a:tblPr firstRow="1" firstCol="1" bandRow="1"/>
              <a:tblGrid>
                <a:gridCol w="260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chemeClr val="bg1"/>
                          </a:solidFill>
                          <a:effectLst/>
                        </a:rPr>
                        <a:t>AND – e</a:t>
                      </a:r>
                      <a:endParaRPr lang="pt-BR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chemeClr val="bg1"/>
                          </a:solidFill>
                          <a:effectLst/>
                        </a:rPr>
                        <a:t>&amp;&amp;</a:t>
                      </a:r>
                      <a:endParaRPr lang="pt-BR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chemeClr val="bg1"/>
                          </a:solidFill>
                          <a:effectLst/>
                        </a:rPr>
                        <a:t>OR - ou</a:t>
                      </a:r>
                      <a:endParaRPr lang="pt-BR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chemeClr val="bg1"/>
                          </a:solidFill>
                          <a:effectLst/>
                        </a:rPr>
                        <a:t>||</a:t>
                      </a:r>
                      <a:endParaRPr lang="pt-BR" sz="3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- 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3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EC4A0A07-50BE-430D-843A-D755E4820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035997"/>
              </p:ext>
            </p:extLst>
          </p:nvPr>
        </p:nvGraphicFramePr>
        <p:xfrm>
          <a:off x="3089481" y="2262660"/>
          <a:ext cx="5233510" cy="3057906"/>
        </p:xfrm>
        <a:graphic>
          <a:graphicData uri="http://schemas.openxmlformats.org/drawingml/2006/table">
            <a:tbl>
              <a:tblPr firstRow="1" firstCol="1" bandRow="1"/>
              <a:tblGrid>
                <a:gridCol w="280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</a:rPr>
                        <a:t>Maior que</a:t>
                      </a:r>
                      <a:endParaRPr lang="pt-BR" sz="3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</a:rPr>
                        <a:t>&gt;</a:t>
                      </a:r>
                      <a:endParaRPr lang="pt-BR" sz="3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</a:rPr>
                        <a:t>Maior ou igual</a:t>
                      </a:r>
                      <a:endParaRPr lang="pt-BR" sz="3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Menor que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Menor ou 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531351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Igual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37365"/>
                  </a:ext>
                </a:extLst>
              </a:tr>
              <a:tr h="38878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Diferente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0"/>
                        </a:spcAft>
                      </a:pPr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502917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078B11A3-31EB-6610-2D75-3B137FAE5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/>
              <a:t>Operadores Relacionais: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43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E05E9A-25BA-440A-8EBF-C91C4CF37BAC}"/>
              </a:ext>
            </a:extLst>
          </p:cNvPr>
          <p:cNvSpPr txBox="1"/>
          <p:nvPr/>
        </p:nvSpPr>
        <p:spPr>
          <a:xfrm>
            <a:off x="728870" y="625815"/>
            <a:ext cx="10575234" cy="235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Exercícios:</a:t>
            </a:r>
          </a:p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em C++ que peça o nome de uma pessoa, a quantidade de quilômetros que ela andou de bicicleta e o tempo gasto em minutos para percorrer essa distância. Mostre na tela uma mensagem como: “Olá Mário, você percorreu 30 km em 65 minutos, sua velocidade média foi: 27.7.</a:t>
            </a:r>
            <a:endParaRPr lang="pt-BR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E05E9A-25BA-440A-8EBF-C91C4CF37BAC}"/>
              </a:ext>
            </a:extLst>
          </p:cNvPr>
          <p:cNvSpPr txBox="1"/>
          <p:nvPr/>
        </p:nvSpPr>
        <p:spPr>
          <a:xfrm>
            <a:off x="1037214" y="700243"/>
            <a:ext cx="10575234" cy="5120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Exercícios:</a:t>
            </a:r>
          </a:p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em C++ que leia o nome e três notas do aluno. Calcule a média. Após o cálculo, imprima uma mensagem da forma “Aluno Fulano possui média 7.0”.</a:t>
            </a:r>
          </a:p>
          <a:p>
            <a:pPr marL="342900" lvl="0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AutoNum type="arabicPeriod"/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AutoNum type="arabicPeriod"/>
            </a:pP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AutoNum type="arabicPeriod"/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100"/>
              <a:buFont typeface="Times New Roman" panose="02020603050405020304" pitchFamily="18" charset="0"/>
              <a:buAutoNum type="arabicPeriod"/>
            </a:pPr>
            <a:endParaRPr lang="pt-BR" sz="20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em C++ que pergunte um valor em graus Fahrenheit e imprime na tela o correspondente em Celsius usando a seguinte fórmula:</a:t>
            </a:r>
          </a:p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		Celsius = (fahrenheit – 32) * (5.0/9.0). </a:t>
            </a:r>
            <a:endParaRPr lang="pt-BR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100"/>
            </a:pPr>
            <a:r>
              <a: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OBS: 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Usar uma variável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pt-BR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ler o valor em Fahrenheit</a:t>
            </a:r>
            <a:endParaRPr lang="pt-BR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</a:t>
            </a:r>
          </a:p>
          <a:p>
            <a:pPr lvl="1"/>
            <a:r>
              <a:rPr lang="pt-BR" sz="2600" dirty="0">
                <a:solidFill>
                  <a:schemeClr val="bg1"/>
                </a:solidFill>
              </a:rPr>
              <a:t>A execução de um programa C++ começa com a função </a:t>
            </a:r>
            <a:r>
              <a:rPr lang="pt-BR" sz="2600" dirty="0" err="1">
                <a:solidFill>
                  <a:schemeClr val="bg1"/>
                </a:solidFill>
              </a:rPr>
              <a:t>main</a:t>
            </a:r>
            <a:r>
              <a:rPr lang="pt-BR" sz="2600" dirty="0">
                <a:solidFill>
                  <a:schemeClr val="bg1"/>
                </a:solidFill>
              </a:rPr>
              <a:t>(). Em todos os exemplos que vimos até este momento, sentenças são executadas sequencialmente. </a:t>
            </a:r>
          </a:p>
          <a:p>
            <a:pPr lvl="1"/>
            <a:r>
              <a:rPr lang="pt-BR" sz="2600" dirty="0">
                <a:solidFill>
                  <a:schemeClr val="bg1"/>
                </a:solidFill>
              </a:rPr>
              <a:t>Entretanto, é muito comum que um programa precise dar saltos em sua execução, em resposta a determinadas condições. Isto é chamado desvio condicional. </a:t>
            </a:r>
            <a:endParaRPr lang="pt-BR" sz="26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422910" indent="-285750" algn="just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Nuvem 6">
            <a:extLst>
              <a:ext uri="{FF2B5EF4-FFF2-40B4-BE49-F238E27FC236}">
                <a16:creationId xmlns:a16="http://schemas.microsoft.com/office/drawing/2014/main" id="{C09BC7CD-2ABB-4738-BBA5-987C928252B8}"/>
              </a:ext>
            </a:extLst>
          </p:cNvPr>
          <p:cNvSpPr/>
          <p:nvPr/>
        </p:nvSpPr>
        <p:spPr>
          <a:xfrm>
            <a:off x="7295848" y="3792511"/>
            <a:ext cx="3751563" cy="2918251"/>
          </a:xfrm>
          <a:prstGeom prst="cloud">
            <a:avLst/>
          </a:prstGeom>
          <a:solidFill>
            <a:srgbClr val="FF0000"/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ysClr val="windowText" lastClr="000000"/>
                </a:solidFill>
              </a:rPr>
              <a:t>As linhas são executadas na ordem em que aparecem no código</a:t>
            </a:r>
          </a:p>
        </p:txBody>
      </p:sp>
    </p:spTree>
    <p:extLst>
      <p:ext uri="{BB962C8B-B14F-4D97-AF65-F5344CB8AC3E}">
        <p14:creationId xmlns:p14="http://schemas.microsoft.com/office/powerpoint/2010/main" val="37790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</a:t>
            </a:r>
          </a:p>
          <a:p>
            <a:pPr lvl="1"/>
            <a:r>
              <a:rPr lang="pt-BR" sz="3600" dirty="0">
                <a:solidFill>
                  <a:srgbClr val="FF0000"/>
                </a:solidFill>
              </a:rPr>
              <a:t>Todas as linguagens de programação oferecem comandos para o desvio condicional, eles são:</a:t>
            </a:r>
            <a:endParaRPr lang="pt-BR" sz="3600" b="1" dirty="0">
              <a:solidFill>
                <a:srgbClr val="FF0000"/>
              </a:solidFill>
            </a:endParaRPr>
          </a:p>
          <a:p>
            <a:pPr lvl="2"/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(estrutura de decisão simples)</a:t>
            </a:r>
          </a:p>
          <a:p>
            <a:pPr lvl="2"/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/</a:t>
            </a:r>
            <a:r>
              <a:rPr lang="pt-BR" sz="2800" dirty="0" err="1">
                <a:solidFill>
                  <a:schemeClr val="bg1"/>
                </a:solidFill>
              </a:rPr>
              <a:t>else</a:t>
            </a:r>
            <a:r>
              <a:rPr lang="pt-BR" sz="2800" dirty="0">
                <a:solidFill>
                  <a:schemeClr val="bg1"/>
                </a:solidFill>
              </a:rPr>
              <a:t> (estrutura de decisão composta)</a:t>
            </a:r>
          </a:p>
          <a:p>
            <a:pPr lvl="2"/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aninhado (estrutura de decisão composta)</a:t>
            </a:r>
          </a:p>
          <a:p>
            <a:pPr lvl="3"/>
            <a:r>
              <a:rPr lang="pt-BR" sz="2800" dirty="0">
                <a:solidFill>
                  <a:schemeClr val="bg1"/>
                </a:solidFill>
              </a:rPr>
              <a:t>Um 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dentro do outro</a:t>
            </a:r>
          </a:p>
          <a:p>
            <a:pPr lvl="2"/>
            <a:r>
              <a:rPr lang="pt-BR" sz="2800" dirty="0">
                <a:solidFill>
                  <a:schemeClr val="bg1"/>
                </a:solidFill>
              </a:rPr>
              <a:t>Switch/Case (Estrutura de decisão múltipla)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CE978E3-88B1-487E-B7FA-C09ADD8D6140}"/>
                  </a:ext>
                </a:extLst>
              </p14:cNvPr>
              <p14:cNvContentPartPr/>
              <p14:nvPr/>
            </p14:nvContentPartPr>
            <p14:xfrm>
              <a:off x="6005880" y="5191200"/>
              <a:ext cx="32040" cy="205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CE978E3-88B1-487E-B7FA-C09ADD8D61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6520" y="5181840"/>
                <a:ext cx="5076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40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10835729" cy="5678765"/>
          </a:xfrm>
        </p:spPr>
        <p:txBody>
          <a:bodyPr>
            <a:normAutofit/>
          </a:bodyPr>
          <a:lstStyle/>
          <a:p>
            <a:r>
              <a:rPr lang="pt-BR" sz="4000" b="1" dirty="0"/>
              <a:t>Estruturas Condicionais: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If</a:t>
            </a:r>
            <a:r>
              <a:rPr lang="pt-BR" dirty="0">
                <a:solidFill>
                  <a:srgbClr val="FF0000"/>
                </a:solidFill>
              </a:rPr>
              <a:t> (estrutura de decisão simples) - O comando </a:t>
            </a:r>
            <a:r>
              <a:rPr lang="pt-BR" dirty="0" err="1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pt-BR" dirty="0">
                <a:solidFill>
                  <a:srgbClr val="FF0000"/>
                </a:solidFill>
              </a:rPr>
              <a:t> permite testar se uma condição é verdadeira ou falsa.</a:t>
            </a: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condição for verdadeira, executa uma determinada sequência de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76C2CC5-4822-4083-A4D9-B321719FE084}"/>
              </a:ext>
            </a:extLst>
          </p:cNvPr>
          <p:cNvSpPr txBox="1"/>
          <p:nvPr/>
        </p:nvSpPr>
        <p:spPr>
          <a:xfrm>
            <a:off x="11648661" y="202758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ED7CF5-2833-41FC-A010-3F29D75DDA81}"/>
              </a:ext>
            </a:extLst>
          </p:cNvPr>
          <p:cNvSpPr txBox="1"/>
          <p:nvPr/>
        </p:nvSpPr>
        <p:spPr>
          <a:xfrm>
            <a:off x="1618939" y="3422705"/>
            <a:ext cx="70303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SINTAXE:</a:t>
            </a:r>
          </a:p>
          <a:p>
            <a:pPr marL="457200" lvl="1" indent="0">
              <a:buNone/>
            </a:pP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(</a:t>
            </a:r>
            <a:r>
              <a:rPr lang="pt-BR" sz="2800" dirty="0" err="1">
                <a:solidFill>
                  <a:schemeClr val="bg1"/>
                </a:solidFill>
              </a:rPr>
              <a:t>condição_lógica</a:t>
            </a:r>
            <a:r>
              <a:rPr lang="pt-BR" sz="28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comando; // uma única linha </a:t>
            </a:r>
          </a:p>
          <a:p>
            <a:pPr marL="457200" lvl="1" indent="0">
              <a:buNone/>
            </a:pP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(</a:t>
            </a:r>
            <a:r>
              <a:rPr lang="pt-BR" sz="2800" dirty="0" err="1">
                <a:solidFill>
                  <a:schemeClr val="bg1"/>
                </a:solidFill>
              </a:rPr>
              <a:t>condição_lógica</a:t>
            </a:r>
            <a:r>
              <a:rPr lang="pt-BR" sz="2800" dirty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{// início do 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endParaRPr lang="pt-BR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	comandos; //vários comandos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} // final do </a:t>
            </a:r>
            <a:r>
              <a:rPr lang="pt-BR" sz="2800" dirty="0" err="1">
                <a:solidFill>
                  <a:schemeClr val="bg1"/>
                </a:solidFill>
              </a:rPr>
              <a:t>if</a:t>
            </a:r>
            <a:r>
              <a:rPr lang="pt-BR" sz="28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0567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39879</TotalTime>
  <Words>808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Circuito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Oliveira Lopes</dc:creator>
  <cp:lastModifiedBy>Ivan Oliveira Lopes</cp:lastModifiedBy>
  <cp:revision>123</cp:revision>
  <dcterms:created xsi:type="dcterms:W3CDTF">2021-03-15T18:57:14Z</dcterms:created>
  <dcterms:modified xsi:type="dcterms:W3CDTF">2024-03-26T10:58:35Z</dcterms:modified>
</cp:coreProperties>
</file>