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8"/>
  </p:notesMasterIdLst>
  <p:sldIdLst>
    <p:sldId id="256" r:id="rId3"/>
    <p:sldId id="514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49E12"/>
    <a:srgbClr val="00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0B50203-8614-4A48-8C71-D933A700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82EEF84-E818-4480-8D70-11443A1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12F6AA-24C1-4A82-ADD0-2A90D77B4F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43CC9EA-5F90-44F9-8994-3262321169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C6BB5-9200-44D8-AF8E-EC216DED5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9B72E86-6C46-45D3-82EA-D01B5FA7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2F849C-AB32-4D74-8066-796A45B24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8E62863B-9C13-47D6-BA1C-81D2B1B8B7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E9C5F21-22EC-4D70-8444-CF115F5A3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B6C516-3046-405B-9D51-1BD168F2216D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pt-BR" altLang="pt-BR" sz="13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41BCC0B-CF18-4252-8210-9A56592C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C0B56C9-A0BE-46E5-9E9F-83344817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1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78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1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58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4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96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19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5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6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16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4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67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03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7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32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31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7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70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51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8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B68F4-9704-4128-8FAA-200A340BC0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8E14F-2B7A-459D-874A-D62DC855E3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5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1709-B475-41CB-9632-4ECA3E7B93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8142-9519-487C-BFC7-6DF8179DF5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3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C0DA57-04AE-4260-B57D-2A664BB3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DAFA-890A-4B26-86E5-D8DBBA9BC8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44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3A9ECB-0FFD-46B7-8920-80D201E374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B14C-BA04-410E-8E76-C317CB885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93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047E4B-3894-423C-9DBC-52551D411A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5917-6F99-483E-9346-3F733CAB70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1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EF4B46-6FAB-410E-9534-29DCC36C68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F763-519A-4CEE-AAE8-DFCC1B02A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0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8C66D7-E82E-4036-A81E-A6FE81B942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C46A-3C50-493A-8181-3A8B39AE4F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0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CF3A94-B9D5-474B-B185-CA1C95FF65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8DF9-00AF-425F-9D74-96AE37B1E2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335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787118-41BE-4A39-AAD4-E7FC67D76E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8077-8301-43C4-9B2D-4BD74E99E4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78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644139E-A8A5-42AD-9889-E61172AC49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9436-BAE2-4183-9FD0-41DD2234FC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41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1087E1-9025-4E32-92DB-7DC96633DCF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DF13-9C26-46A5-88FD-439DC0D54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CC726-FD36-4B07-B261-C7344795B3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C5E-C86A-4678-A425-2EC7E3D140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928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C5488-CD52-4372-8075-605A86CE6D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5BBB-F425-435A-9C7C-D11934096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91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177D89-5852-4493-B297-6105CC129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925FE-F558-4391-9295-96ACD6C39D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60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D83AB6-F118-4B94-B098-6DDD058D02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1F22-59DB-4B80-AD84-E136BE210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F7FB2-433F-4330-A95A-102DF1BF78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CD9-2C43-4258-9714-E12752F29C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2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553F6-D320-4F24-8D6A-0881F1066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C8DA-13B2-44DA-BC02-AA28A403A5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7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C268B-880F-4109-B67D-477218CFC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8A6A0-CF50-4856-84C1-A6C0C86889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ABCC8-7D93-4D8F-92D2-EE8DA59FD1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8309-58E6-4C39-9FBF-548F315860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05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188FC9-9C8C-4330-A217-EF0E9DF285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543EA-16C5-48C7-AE9A-58AE12A17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47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797C2-1549-453C-8D77-2C74974752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E556-39BC-4401-9888-1331D21C19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F86B7-624A-4593-8089-CE3E6C1E9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86CF-714F-47BE-92C8-7ED78E2A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07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D95E2A9-0745-4C2B-9488-410497A9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3AA92CB-A9D9-4264-9DD4-4C0316808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6474349-C47A-4CA3-8E13-8C9773B4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476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993BD54-54E0-4B7F-BF82-0E60017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EFA2BD-A81E-4445-B227-51EBB13621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itchFamily="34" charset="0"/>
              </a:defRPr>
            </a:lvl1pPr>
          </a:lstStyle>
          <a:p>
            <a:pPr>
              <a:defRPr/>
            </a:pPr>
            <a:fld id="{2600AFBD-E538-4C49-A472-4668E3855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5EA29FB-CE07-460A-B3A2-1A45CE43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11AF8BA-BCFD-4408-BA5F-A537C67F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B81517C9-04C6-4FD9-9DE4-62FC637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4EBBD70-80E4-4445-A6DB-840AC509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4F20E02-7901-42E8-8914-5AF5CE4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C3CDB7B1-193D-424E-9390-F366BADC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9DB21F6A-0B51-4D8E-8B39-C84EBCCA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D55DC13-5558-42D0-BD68-C29CC4C2D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7ED2BBFE-7562-4614-9FFF-9236CF623B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3556A73-D4F1-4E35-9A4E-3A858A8B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5100"/>
            <a:ext cx="813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800" b="1" dirty="0"/>
              <a:t>Bacharel em Sistemas de Informação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altLang="pt-BR" sz="4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/>
              <a:t>Programação Estruturada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8827DA-E8D1-4B93-9C09-DD030460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5184"/>
            <a:ext cx="7285037" cy="17728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Prof. Dr. Ivan Oliveira Lopes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io.lopes@ifsp.edu.br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332656"/>
            <a:ext cx="8928993" cy="640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Definindo Funções: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primeira linha da definição é o cabeçalho da função. Ela têm três partes principais: o nome da função, o tipo do resultado (que é um valor) que a função computa e retorna, e entre parênteses uma lista de parâmetros (também chamado de argumentos formais). Se a função não retorna nenhum valor, o tipo é chamado de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 esta palavra é escrita no cabeçalho na frente do nome da função. Se a função não tiver argumentos formais, a palavra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pode ser escrita no lugar da lista de argumentos formais entre os parênteses. </a:t>
            </a:r>
            <a:endParaRPr lang="pt-BR" sz="2400" b="0" i="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774ADD-0EFB-3645-738F-7821C36087C8}"/>
              </a:ext>
            </a:extLst>
          </p:cNvPr>
          <p:cNvSpPr txBox="1"/>
          <p:nvPr/>
        </p:nvSpPr>
        <p:spPr>
          <a:xfrm>
            <a:off x="2776359" y="1340768"/>
            <a:ext cx="63676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tipo-do-resultado </a:t>
            </a:r>
            <a:r>
              <a:rPr lang="pt-BR" sz="20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nome-da</a:t>
            </a:r>
            <a:r>
              <a:rPr lang="pt-BR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função 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(lista-de-argumentos) </a:t>
            </a: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	{</a:t>
            </a: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	declarações e sentenças</a:t>
            </a: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	}</a:t>
            </a:r>
          </a:p>
          <a:p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232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332656"/>
            <a:ext cx="8928993" cy="640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Definindo Funções: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primeiro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significa que esta função não tem tipo de retorno (não retorna um valor), e o segundo significa que a função não tem argumentos (ela não precisa de nenhuma informação externa para ser executada). Isso não significa que a função não faz nada. Ela pode realizar alguma ação, como imprimir uma mensagem. O exemplo a seguir mostra um programa que usa uma função como essa:</a:t>
            </a:r>
            <a:endParaRPr lang="pt-BR" sz="2400" b="0" i="0" dirty="0">
              <a:solidFill>
                <a:srgbClr val="FFFF00"/>
              </a:solidFill>
              <a:effectLst/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C9239B-D45C-130C-BE39-2DEB7E64AF17}"/>
              </a:ext>
            </a:extLst>
          </p:cNvPr>
          <p:cNvSpPr txBox="1"/>
          <p:nvPr/>
        </p:nvSpPr>
        <p:spPr>
          <a:xfrm>
            <a:off x="4139952" y="1160814"/>
            <a:ext cx="45897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pt-BR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nome-da-função(</a:t>
            </a:r>
            <a:r>
              <a:rPr lang="pt-BR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endParaRPr lang="pt-BR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endParaRPr lang="pt-BR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declarações e </a:t>
            </a:r>
            <a:r>
              <a:rPr lang="pt-BR" sz="20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senteças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(corpo da função)</a:t>
            </a:r>
          </a:p>
          <a:p>
            <a:pPr marL="0" indent="0" algn="l">
              <a:buNone/>
            </a:pPr>
            <a:endParaRPr lang="pt-BR" sz="20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}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135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4624"/>
            <a:ext cx="8928993" cy="8640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Simples: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E09575-83D7-B435-E0E5-3F0C58D42567}"/>
              </a:ext>
            </a:extLst>
          </p:cNvPr>
          <p:cNvSpPr txBox="1"/>
          <p:nvPr/>
        </p:nvSpPr>
        <p:spPr>
          <a:xfrm>
            <a:off x="3059832" y="658127"/>
            <a:ext cx="60841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alo()</a:t>
            </a:r>
            <a:r>
              <a:rPr lang="pt-B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imprime a mensagem Alo. quando chamada.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sentença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o corpo da função. 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Dentro da função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há uma chamada à função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alo().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é chamada pelo seu nome seguido de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(já que a função alo não tem argumentos, nenhuma expressão é escrita dentro dos parênteses). A função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alo()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 retorna um valor, ela é chamada simplesmente para realizar uma ação (imprimir a mensagem). A chamada de função é uma sentença válida em C++ , portanto deve ser terminada por ponto e vírgula (;).</a:t>
            </a:r>
          </a:p>
          <a:p>
            <a:endParaRPr lang="pt-BR" sz="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Observe que a ordem em que as funções são definidas dentro do código-fonte é importante, sendo que uma função deve sempre ser definida ANTES das funções em que ela é CHAMADA. Como a função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alo()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 chamada pela função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(),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então a DEFINIÇÃO da função 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alo()</a:t>
            </a:r>
            <a:r>
              <a:rPr lang="pt-BR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 vir antes da definição da função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(). </a:t>
            </a:r>
          </a:p>
          <a:p>
            <a:endParaRPr lang="pt-BR" sz="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Outra coisa que você deve ter notado é que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também é uma função. A função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 difere em nada das demais funções, com a exceção de que contém o programa principal, isto é, ao se executar um programa, ela é a primeira função a ser executada. As demais funções são executadas somente quando chamadas a partir da execução da função </a:t>
            </a:r>
            <a:r>
              <a:rPr lang="pt-BR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540810-D488-7FC6-31A7-58AF2A6004E3}"/>
              </a:ext>
            </a:extLst>
          </p:cNvPr>
          <p:cNvSpPr txBox="1"/>
          <p:nvPr/>
        </p:nvSpPr>
        <p:spPr>
          <a:xfrm>
            <a:off x="-36512" y="1918808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#include &lt;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iostream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namespace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std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endParaRPr lang="pt-BR" sz="16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// DEFINIÇÃO da função alo()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alo(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{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  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&lt;&lt; "Alo." &lt;&lt;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endl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}</a:t>
            </a:r>
          </a:p>
          <a:p>
            <a:pPr marL="0" indent="0" algn="l">
              <a:buNone/>
            </a:pPr>
            <a:endParaRPr lang="pt-BR" sz="16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// Programa Principal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6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{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   alo();</a:t>
            </a:r>
          </a:p>
          <a:p>
            <a:pPr marL="0" indent="0" algn="l">
              <a:buNone/>
            </a:pPr>
            <a:r>
              <a:rPr lang="pt-BR" sz="1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}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880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Argumentos: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Nosso próximo exemplo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(exemploFuncao4)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pede que o usuário digite suas iniciais, e então chama a função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cumprimenta()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 imprimir a mensagem “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Ola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” junto com as iniciais digitadas. Estas iniciais (seus valores) são passadas para a função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cumprimenta()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A função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cumprimenta()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 definida de forma que ela imprimirá a mensagem incluindo quaisquer iniciais passadas.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função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chama a função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cumprimenta()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Ao fazer esta chamada,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passa para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cumprimenta()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valores dos dois caracteres para serem impressos.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868851-A68B-D79F-8735-A16731E737CE}"/>
              </a:ext>
            </a:extLst>
          </p:cNvPr>
          <p:cNvSpPr txBox="1"/>
          <p:nvPr/>
        </p:nvSpPr>
        <p:spPr>
          <a:xfrm>
            <a:off x="1331640" y="1412776"/>
            <a:ext cx="8086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tipo-do-resultado </a:t>
            </a:r>
            <a:r>
              <a:rPr lang="pt-BR" sz="24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nome-da</a:t>
            </a:r>
            <a:r>
              <a:rPr lang="pt-BR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função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(lista-de-argumentos) </a:t>
            </a:r>
          </a:p>
        </p:txBody>
      </p:sp>
    </p:spTree>
    <p:extLst>
      <p:ext uri="{BB962C8B-B14F-4D97-AF65-F5344CB8AC3E}">
        <p14:creationId xmlns:p14="http://schemas.microsoft.com/office/powerpoint/2010/main" val="32568267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que retornam valor: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Funções que não retornam nenhum valor (como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oi()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possuem tipo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Além de executarem ações (como imprimir) uma função também pode retornar um valor para o programa que o chamou. Uma função que retorna um valor tem no cabeçalho o nome do tipo do resultado. 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valor retornado pode ser de qualquer tipo, incluindo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float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char. Uma função que retorna um tipo diferente de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executa alguns cálculos, e retorna o resultado (que é um único valor) para quem a chamou. A função chamadora pode então usar o resultado. Para retornar um valor para a função chamadora, a função usa a sentença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formato da sentença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a seguinte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pt-BR" sz="2400" b="0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expressão;</a:t>
            </a: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 expressão é avaliada e o seu valor é convertido ao tipo de retorno da função, que é dado no cabeçalho da função antes do nome da função.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(exemploFuncao5).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B7A3AF-9F56-8DBD-B965-569ED70E9414}"/>
              </a:ext>
            </a:extLst>
          </p:cNvPr>
          <p:cNvSpPr txBox="1"/>
          <p:nvPr/>
        </p:nvSpPr>
        <p:spPr>
          <a:xfrm>
            <a:off x="971600" y="1196752"/>
            <a:ext cx="751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tipo-do-resultado </a:t>
            </a:r>
            <a:r>
              <a:rPr lang="pt-BR" sz="2400" b="1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nome-da</a:t>
            </a:r>
            <a:r>
              <a:rPr lang="pt-BR" sz="2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função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(lista-de-argumentos) </a:t>
            </a:r>
          </a:p>
        </p:txBody>
      </p:sp>
    </p:spTree>
    <p:extLst>
      <p:ext uri="{BB962C8B-B14F-4D97-AF65-F5344CB8AC3E}">
        <p14:creationId xmlns:p14="http://schemas.microsoft.com/office/powerpoint/2010/main" val="8048942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com retorno e sem argumento: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0F483-380D-00B2-4F28-DDB59B22CFB2}"/>
              </a:ext>
            </a:extLst>
          </p:cNvPr>
          <p:cNvSpPr txBox="1"/>
          <p:nvPr/>
        </p:nvSpPr>
        <p:spPr>
          <a:xfrm>
            <a:off x="87065" y="1720840"/>
            <a:ext cx="44849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#include &lt;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iostream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&gt;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using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namespace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std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endParaRPr lang="pt-BR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cinco(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void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{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5;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}</a:t>
            </a:r>
          </a:p>
          <a:p>
            <a:pPr marL="0" indent="0" algn="l">
              <a:buNone/>
            </a:pPr>
            <a:endParaRPr lang="pt-BR" sz="1800" b="1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{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   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&lt;&lt; "cinco = " &lt;&lt; cinco() &lt;&lt; </a:t>
            </a:r>
            <a:r>
              <a:rPr lang="pt-BR" sz="18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endl</a:t>
            </a: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pt-BR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    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B90AF1-59B5-6D05-2819-44FBF4EFE4BC}"/>
              </a:ext>
            </a:extLst>
          </p:cNvPr>
          <p:cNvSpPr txBox="1"/>
          <p:nvPr/>
        </p:nvSpPr>
        <p:spPr>
          <a:xfrm>
            <a:off x="4592437" y="1069863"/>
            <a:ext cx="5843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 #include &lt;</a:t>
            </a:r>
            <a:r>
              <a:rPr lang="pt-BR" b="1" dirty="0" err="1">
                <a:solidFill>
                  <a:srgbClr val="000000"/>
                </a:solidFill>
              </a:rPr>
              <a:t>iostream</a:t>
            </a:r>
            <a:r>
              <a:rPr lang="pt-BR" b="1" dirty="0">
                <a:solidFill>
                  <a:srgbClr val="000000"/>
                </a:solidFill>
              </a:rPr>
              <a:t>&gt;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</a:t>
            </a:r>
            <a:r>
              <a:rPr lang="pt-BR" b="1" dirty="0" err="1">
                <a:solidFill>
                  <a:srgbClr val="000000"/>
                </a:solidFill>
              </a:rPr>
              <a:t>using</a:t>
            </a:r>
            <a:r>
              <a:rPr lang="pt-BR" b="1" dirty="0">
                <a:solidFill>
                  <a:srgbClr val="000000"/>
                </a:solidFill>
              </a:rPr>
              <a:t> </a:t>
            </a:r>
            <a:r>
              <a:rPr lang="pt-BR" b="1" dirty="0" err="1">
                <a:solidFill>
                  <a:srgbClr val="000000"/>
                </a:solidFill>
              </a:rPr>
              <a:t>namespace</a:t>
            </a:r>
            <a:r>
              <a:rPr lang="pt-BR" b="1" dirty="0">
                <a:solidFill>
                  <a:srgbClr val="000000"/>
                </a:solidFill>
              </a:rPr>
              <a:t> </a:t>
            </a:r>
            <a:r>
              <a:rPr lang="pt-BR" b="1" dirty="0" err="1">
                <a:solidFill>
                  <a:srgbClr val="000000"/>
                </a:solidFill>
              </a:rPr>
              <a:t>std</a:t>
            </a:r>
            <a:r>
              <a:rPr lang="pt-BR" b="1" dirty="0">
                <a:solidFill>
                  <a:srgbClr val="000000"/>
                </a:solidFill>
              </a:rPr>
              <a:t>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</a:t>
            </a:r>
            <a:r>
              <a:rPr lang="pt-BR" b="1" dirty="0" err="1">
                <a:solidFill>
                  <a:srgbClr val="000000"/>
                </a:solidFill>
              </a:rPr>
              <a:t>int</a:t>
            </a:r>
            <a:r>
              <a:rPr lang="pt-BR" b="1" dirty="0">
                <a:solidFill>
                  <a:srgbClr val="000000"/>
                </a:solidFill>
              </a:rPr>
              <a:t> </a:t>
            </a:r>
            <a:r>
              <a:rPr lang="pt-BR" b="1" dirty="0" err="1">
                <a:solidFill>
                  <a:srgbClr val="000000"/>
                </a:solidFill>
              </a:rPr>
              <a:t>obtem_valor</a:t>
            </a:r>
            <a:r>
              <a:rPr lang="pt-BR" b="1" dirty="0">
                <a:solidFill>
                  <a:srgbClr val="000000"/>
                </a:solidFill>
              </a:rPr>
              <a:t>(</a:t>
            </a:r>
            <a:r>
              <a:rPr lang="pt-BR" b="1" dirty="0" err="1">
                <a:solidFill>
                  <a:srgbClr val="000000"/>
                </a:solidFill>
              </a:rPr>
              <a:t>void</a:t>
            </a:r>
            <a:r>
              <a:rPr lang="pt-BR" b="1" dirty="0">
                <a:solidFill>
                  <a:srgbClr val="000000"/>
                </a:solidFill>
              </a:rPr>
              <a:t>)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{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int</a:t>
            </a:r>
            <a:r>
              <a:rPr lang="pt-BR" b="1" dirty="0">
                <a:solidFill>
                  <a:srgbClr val="000000"/>
                </a:solidFill>
              </a:rPr>
              <a:t> valor;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cout</a:t>
            </a:r>
            <a:r>
              <a:rPr lang="pt-BR" b="1" dirty="0">
                <a:solidFill>
                  <a:srgbClr val="000000"/>
                </a:solidFill>
              </a:rPr>
              <a:t> &lt;&lt; "Entre um valor: ";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cin</a:t>
            </a:r>
            <a:r>
              <a:rPr lang="pt-BR" b="1" dirty="0">
                <a:solidFill>
                  <a:srgbClr val="000000"/>
                </a:solidFill>
              </a:rPr>
              <a:t> &gt;&gt; valor;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return</a:t>
            </a:r>
            <a:r>
              <a:rPr lang="pt-BR" b="1" dirty="0">
                <a:solidFill>
                  <a:srgbClr val="000000"/>
                </a:solidFill>
              </a:rPr>
              <a:t> valor;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}</a:t>
            </a:r>
          </a:p>
          <a:p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>
                <a:solidFill>
                  <a:srgbClr val="000000"/>
                </a:solidFill>
              </a:rPr>
              <a:t>     </a:t>
            </a:r>
            <a:r>
              <a:rPr lang="pt-BR" b="1" dirty="0" err="1">
                <a:solidFill>
                  <a:srgbClr val="000000"/>
                </a:solidFill>
              </a:rPr>
              <a:t>int</a:t>
            </a:r>
            <a:r>
              <a:rPr lang="pt-BR" b="1" dirty="0">
                <a:solidFill>
                  <a:srgbClr val="000000"/>
                </a:solidFill>
              </a:rPr>
              <a:t> </a:t>
            </a:r>
            <a:r>
              <a:rPr lang="pt-BR" b="1" dirty="0" err="1">
                <a:solidFill>
                  <a:srgbClr val="000000"/>
                </a:solidFill>
              </a:rPr>
              <a:t>main</a:t>
            </a:r>
            <a:r>
              <a:rPr lang="pt-BR" b="1" dirty="0">
                <a:solidFill>
                  <a:srgbClr val="000000"/>
                </a:solidFill>
              </a:rPr>
              <a:t>()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{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int</a:t>
            </a:r>
            <a:r>
              <a:rPr lang="pt-BR" b="1" dirty="0">
                <a:solidFill>
                  <a:srgbClr val="000000"/>
                </a:solidFill>
              </a:rPr>
              <a:t> a, b;</a:t>
            </a:r>
          </a:p>
          <a:p>
            <a:endParaRPr lang="pt-BR" b="1" dirty="0">
              <a:solidFill>
                <a:srgbClr val="000000"/>
              </a:solidFill>
            </a:endParaRPr>
          </a:p>
          <a:p>
            <a:r>
              <a:rPr lang="pt-BR" b="1" dirty="0">
                <a:solidFill>
                  <a:srgbClr val="000000"/>
                </a:solidFill>
              </a:rPr>
              <a:t>         a = </a:t>
            </a:r>
            <a:r>
              <a:rPr lang="pt-BR" b="1" dirty="0" err="1">
                <a:solidFill>
                  <a:srgbClr val="000000"/>
                </a:solidFill>
              </a:rPr>
              <a:t>obtem_valor</a:t>
            </a:r>
            <a:r>
              <a:rPr lang="pt-BR" b="1" dirty="0">
                <a:solidFill>
                  <a:srgbClr val="000000"/>
                </a:solidFill>
              </a:rPr>
              <a:t>();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b = </a:t>
            </a:r>
            <a:r>
              <a:rPr lang="pt-BR" b="1" dirty="0" err="1">
                <a:solidFill>
                  <a:srgbClr val="000000"/>
                </a:solidFill>
              </a:rPr>
              <a:t>obtem_valor</a:t>
            </a:r>
            <a:r>
              <a:rPr lang="pt-BR" b="1" dirty="0">
                <a:solidFill>
                  <a:srgbClr val="000000"/>
                </a:solidFill>
              </a:rPr>
              <a:t>();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    </a:t>
            </a:r>
            <a:r>
              <a:rPr lang="pt-BR" b="1" dirty="0" err="1">
                <a:solidFill>
                  <a:srgbClr val="000000"/>
                </a:solidFill>
              </a:rPr>
              <a:t>cout</a:t>
            </a:r>
            <a:r>
              <a:rPr lang="pt-BR" b="1" dirty="0">
                <a:solidFill>
                  <a:srgbClr val="000000"/>
                </a:solidFill>
              </a:rPr>
              <a:t> &lt;&lt; "soma = " &lt;&lt; a + b &lt;&lt; </a:t>
            </a:r>
            <a:r>
              <a:rPr lang="pt-BR" b="1" dirty="0" err="1">
                <a:solidFill>
                  <a:srgbClr val="000000"/>
                </a:solidFill>
              </a:rPr>
              <a:t>endl</a:t>
            </a:r>
            <a:r>
              <a:rPr lang="pt-BR" b="1" dirty="0">
                <a:solidFill>
                  <a:srgbClr val="000000"/>
                </a:solidFill>
              </a:rPr>
              <a:t>;</a:t>
            </a:r>
          </a:p>
          <a:p>
            <a:r>
              <a:rPr lang="pt-BR" b="1" dirty="0">
                <a:solidFill>
                  <a:srgbClr val="000000"/>
                </a:solidFill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7240304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Função - </a:t>
            </a:r>
            <a:r>
              <a:rPr 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0F483-380D-00B2-4F28-DDB59B22CFB2}"/>
              </a:ext>
            </a:extLst>
          </p:cNvPr>
          <p:cNvSpPr txBox="1"/>
          <p:nvPr/>
        </p:nvSpPr>
        <p:spPr>
          <a:xfrm>
            <a:off x="130136" y="1109056"/>
            <a:ext cx="44849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</a:rPr>
              <a:t>Quando uma função </a:t>
            </a:r>
            <a:r>
              <a:rPr lang="pt-BR" sz="2400" dirty="0" err="1">
                <a:solidFill>
                  <a:srgbClr val="FF0000"/>
                </a:solidFill>
                <a:effectLst/>
              </a:rPr>
              <a:t>return</a:t>
            </a:r>
            <a:r>
              <a:rPr lang="pt-BR" sz="2400" dirty="0">
                <a:solidFill>
                  <a:srgbClr val="000000"/>
                </a:solidFill>
                <a:effectLst/>
              </a:rPr>
              <a:t> é executada, a função imediatamente acaba, mesmo que haja código na função após a sentença </a:t>
            </a:r>
            <a:r>
              <a:rPr lang="pt-BR" sz="2400" dirty="0" err="1">
                <a:solidFill>
                  <a:srgbClr val="FF0000"/>
                </a:solidFill>
                <a:effectLst/>
              </a:rPr>
              <a:t>return</a:t>
            </a:r>
            <a:r>
              <a:rPr lang="pt-BR" sz="24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</a:rPr>
              <a:t>A execução do programa continua após o ponto no qual a chamada de função foi feita.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effectLst/>
              </a:rPr>
              <a:t>Sentenças </a:t>
            </a:r>
            <a:r>
              <a:rPr lang="pt-BR" sz="2400" dirty="0" err="1">
                <a:solidFill>
                  <a:srgbClr val="FF0000"/>
                </a:solidFill>
                <a:effectLst/>
              </a:rPr>
              <a:t>return</a:t>
            </a:r>
            <a:r>
              <a:rPr lang="pt-BR" sz="2400" dirty="0">
                <a:solidFill>
                  <a:srgbClr val="000000"/>
                </a:solidFill>
                <a:effectLst/>
              </a:rPr>
              <a:t> podem ocorrer em qualquer lugar na função, não somente no final. Também é válido ter mais de um </a:t>
            </a:r>
            <a:r>
              <a:rPr lang="pt-BR" sz="2400" dirty="0" err="1">
                <a:solidFill>
                  <a:srgbClr val="FF0000"/>
                </a:solidFill>
                <a:effectLst/>
              </a:rPr>
              <a:t>return</a:t>
            </a:r>
            <a:r>
              <a:rPr lang="pt-BR" sz="2400" dirty="0">
                <a:solidFill>
                  <a:srgbClr val="000000"/>
                </a:solidFill>
                <a:effectLst/>
              </a:rPr>
              <a:t> dentro de uma função. A única limitação é que </a:t>
            </a:r>
            <a:r>
              <a:rPr lang="pt-BR" sz="2400" dirty="0" err="1">
                <a:solidFill>
                  <a:srgbClr val="FF0000"/>
                </a:solidFill>
                <a:effectLst/>
              </a:rPr>
              <a:t>return</a:t>
            </a:r>
            <a:r>
              <a:rPr lang="pt-BR" sz="2400" dirty="0">
                <a:solidFill>
                  <a:srgbClr val="000000"/>
                </a:solidFill>
                <a:effectLst/>
              </a:rPr>
              <a:t> retorne um único valor.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845EC9-4044-9547-84C3-D7B37D8581C6}"/>
              </a:ext>
            </a:extLst>
          </p:cNvPr>
          <p:cNvSpPr txBox="1"/>
          <p:nvPr/>
        </p:nvSpPr>
        <p:spPr>
          <a:xfrm>
            <a:off x="3851920" y="1412776"/>
            <a:ext cx="5566460" cy="36933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obtemValorPositivo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void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>
                <a:solidFill>
                  <a:srgbClr val="FF0000"/>
                </a:solidFill>
              </a:rPr>
              <a:t>   {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</a:t>
            </a:r>
            <a:r>
              <a:rPr lang="pt-BR" b="1" dirty="0" err="1">
                <a:solidFill>
                  <a:srgbClr val="FF0000"/>
                </a:solidFill>
              </a:rPr>
              <a:t>int</a:t>
            </a:r>
            <a:r>
              <a:rPr lang="pt-BR" b="1" dirty="0">
                <a:solidFill>
                  <a:srgbClr val="FF0000"/>
                </a:solidFill>
              </a:rPr>
              <a:t> valor;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      </a:t>
            </a:r>
            <a:r>
              <a:rPr lang="pt-BR" b="1" dirty="0" err="1">
                <a:solidFill>
                  <a:srgbClr val="FF0000"/>
                </a:solidFill>
              </a:rPr>
              <a:t>cout</a:t>
            </a:r>
            <a:r>
              <a:rPr lang="pt-BR" b="1" dirty="0">
                <a:solidFill>
                  <a:srgbClr val="FF0000"/>
                </a:solidFill>
              </a:rPr>
              <a:t> &lt;&lt; "Entre um valor: ";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</a:t>
            </a:r>
            <a:r>
              <a:rPr lang="pt-BR" b="1" dirty="0" err="1">
                <a:solidFill>
                  <a:srgbClr val="FF0000"/>
                </a:solidFill>
              </a:rPr>
              <a:t>cin</a:t>
            </a:r>
            <a:r>
              <a:rPr lang="pt-BR" b="1" dirty="0">
                <a:solidFill>
                  <a:srgbClr val="FF0000"/>
                </a:solidFill>
              </a:rPr>
              <a:t> &gt;&gt; valor;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      </a:t>
            </a:r>
            <a:r>
              <a:rPr lang="pt-BR" b="1" dirty="0" err="1">
                <a:solidFill>
                  <a:srgbClr val="FF0000"/>
                </a:solidFill>
              </a:rPr>
              <a:t>if</a:t>
            </a:r>
            <a:r>
              <a:rPr lang="pt-BR" b="1" dirty="0">
                <a:solidFill>
                  <a:srgbClr val="FF0000"/>
                </a:solidFill>
              </a:rPr>
              <a:t> (valor &gt;= 0)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 </a:t>
            </a:r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valor;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b="1" dirty="0">
                <a:solidFill>
                  <a:srgbClr val="FF0000"/>
                </a:solidFill>
              </a:rPr>
              <a:t>   </a:t>
            </a:r>
            <a:r>
              <a:rPr lang="pt-BR" b="1" dirty="0" err="1">
                <a:solidFill>
                  <a:srgbClr val="FF0000"/>
                </a:solidFill>
              </a:rPr>
              <a:t>cout</a:t>
            </a:r>
            <a:r>
              <a:rPr lang="pt-BR" b="1" dirty="0">
                <a:solidFill>
                  <a:srgbClr val="FF0000"/>
                </a:solidFill>
              </a:rPr>
              <a:t> &lt;&lt; "Tornando o valor </a:t>
            </a:r>
            <a:r>
              <a:rPr lang="pt-BR" b="1" dirty="0" err="1">
                <a:solidFill>
                  <a:srgbClr val="FF0000"/>
                </a:solidFill>
              </a:rPr>
              <a:t>possitivo</a:t>
            </a:r>
            <a:r>
              <a:rPr lang="pt-BR" b="1" dirty="0">
                <a:solidFill>
                  <a:srgbClr val="FF0000"/>
                </a:solidFill>
              </a:rPr>
              <a:t>" &lt;&lt; </a:t>
            </a:r>
            <a:r>
              <a:rPr lang="pt-BR" b="1" dirty="0" err="1">
                <a:solidFill>
                  <a:srgbClr val="FF0000"/>
                </a:solidFill>
              </a:rPr>
              <a:t>endl</a:t>
            </a:r>
            <a:r>
              <a:rPr lang="pt-BR" b="1" dirty="0">
                <a:solidFill>
                  <a:srgbClr val="FF0000"/>
                </a:solidFill>
              </a:rPr>
              <a:t>;</a:t>
            </a:r>
          </a:p>
          <a:p>
            <a:r>
              <a:rPr lang="pt-BR" b="1" dirty="0">
                <a:solidFill>
                  <a:srgbClr val="FF0000"/>
                </a:solidFill>
              </a:rPr>
              <a:t>         </a:t>
            </a:r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-valor;</a:t>
            </a:r>
          </a:p>
          <a:p>
            <a:r>
              <a:rPr lang="pt-BR" b="1" dirty="0">
                <a:solidFill>
                  <a:srgbClr val="FF000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22120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Funções:</a:t>
            </a:r>
          </a:p>
          <a:p>
            <a:pPr lvl="1"/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 por valor;</a:t>
            </a:r>
          </a:p>
          <a:p>
            <a:pPr lvl="1"/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 por referência;</a:t>
            </a:r>
          </a:p>
          <a:p>
            <a:pPr lvl="1"/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Protótipos.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7498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388843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Valor:</a:t>
            </a:r>
          </a:p>
          <a:p>
            <a:pPr algn="l"/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Considere a função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 </a:t>
            </a:r>
            <a:r>
              <a:rPr lang="pt-BR" sz="31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(exemploFuncao13).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 esta função é chamada na </a:t>
            </a:r>
            <a:r>
              <a:rPr lang="pt-BR" sz="31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()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como: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quadrado(x);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Somente o valor (não o endereço) de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é passado para quadrado. </a:t>
            </a:r>
          </a:p>
          <a:p>
            <a:pPr algn="l"/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exemplo, se a variável tem valor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para a função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quadrado(), quadrado(x)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quadrado(5)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são o mesmo. De qualquer forma,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receberá somente o valor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 sabe se na chamada da função o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era uma constante inteira, o valor de uma variável do tipo </a:t>
            </a:r>
            <a:r>
              <a:rPr lang="pt-BR" sz="3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ou alguma expressão como 625/25 - 4 * 5. Quando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 </a:t>
            </a:r>
            <a:r>
              <a:rPr lang="pt-BR" sz="3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 chamado, não interessa qual a expressão entre parênteses, ela será avaliada e o valor passado para </a:t>
            </a:r>
            <a:r>
              <a:rPr lang="pt-BR" sz="31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quadrado().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428BB3-E020-DFEC-4111-880EC8A7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219665"/>
            <a:ext cx="5548641" cy="2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38884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Referência:</a:t>
            </a:r>
          </a:p>
          <a:p>
            <a:pPr algn="l"/>
            <a:r>
              <a:rPr lang="pt-BR" sz="4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Ao invés de passar os valores das variáveis, passa-se uma referência à elas.</a:t>
            </a:r>
          </a:p>
          <a:p>
            <a:pPr algn="l"/>
            <a:r>
              <a:rPr lang="pt-BR" sz="4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Considere o programa </a:t>
            </a:r>
            <a:r>
              <a:rPr lang="pt-BR" sz="4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exemploFuncao10</a:t>
            </a:r>
            <a:r>
              <a:rPr lang="pt-BR" sz="4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que pede ao usuário dois inteiros, armazena-os em duas variáveis, troca seus valores, e os imprime.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946165-6684-315C-3E39-67D9D145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3429000"/>
            <a:ext cx="595326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47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EEACE2A-8146-B4B4-E424-0430DE785995}"/>
              </a:ext>
            </a:extLst>
          </p:cNvPr>
          <p:cNvSpPr txBox="1"/>
          <p:nvPr/>
        </p:nvSpPr>
        <p:spPr>
          <a:xfrm>
            <a:off x="611560" y="1268760"/>
            <a:ext cx="7560840" cy="222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4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Pesquise o que é crise do software e diga o que você entendeu sobre o assunto.</a:t>
            </a:r>
            <a:endParaRPr lang="pt-BR" sz="4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16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-36512" y="476672"/>
            <a:ext cx="4248473" cy="6381328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Referência:</a:t>
            </a:r>
          </a:p>
          <a:p>
            <a:pPr algn="l"/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É possível escrever uma função para realizar a troca dos números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(exemploFuncao11).</a:t>
            </a:r>
          </a:p>
          <a:p>
            <a:pPr algn="l"/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Em C++ os argumentos são passados por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valor</a:t>
            </a:r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Uma vez que somente os valores das variáveis são passados, não é possível para a função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alterar os valores de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porque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6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não sabe onde na memória estas variáveis estão armazenadas. 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D06907-1CD3-2E11-4F97-8E995A03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04" y="2276872"/>
            <a:ext cx="5115339" cy="36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12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388843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3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Referência:</a:t>
            </a: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A solução para o problema é ao invés de passar os valores de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passar uma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às variáveis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Desta forma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, troca()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saberia em que endereço de memória escrever, portanto poderia alterar os valores de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 C++ a cada variável está associado: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(i)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um nome;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ii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um tipo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; (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iii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um valor; e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iv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um endereço de memória. </a:t>
            </a: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Assuma que existam as seguintes definições de variáveis.</a:t>
            </a:r>
          </a:p>
          <a:p>
            <a:pPr marL="457200" lvl="1" indent="0">
              <a:buNone/>
            </a:pPr>
            <a:r>
              <a:rPr lang="pt-BR" sz="20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i = 5;</a:t>
            </a:r>
          </a:p>
          <a:p>
            <a:pPr marL="457200" lvl="1" indent="0">
              <a:buNone/>
            </a:pP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char c = 'G';</a:t>
            </a: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Na memória, eles podem estar armazenados da </a:t>
            </a:r>
          </a:p>
          <a:p>
            <a:pPr algn="l"/>
            <a:r>
              <a:rPr lang="pt-BR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seguinte forma: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10B98A-5538-087D-20CF-40ABC40A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979526"/>
            <a:ext cx="2723314" cy="34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847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6381328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Referência:</a:t>
            </a:r>
          </a:p>
          <a:p>
            <a:pPr algn="l"/>
            <a:r>
              <a:rPr lang="pt-BR" sz="46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uando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foram passados como argumentos para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na verdade, somente seus valores foram passados. A função não podia alterar os valores de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porque ela não conhecia os endereços de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Mas se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referências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forem passadas como argumentos ao invés de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seria capaz de alterar seus valores; ela saberia então em que endereço de memória escrever. Portanto, passando uma variável por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(ao invés do valor da variável), a função poderá a alterar o conteúdo destas variáveis.</a:t>
            </a:r>
          </a:p>
          <a:p>
            <a:pPr algn="l"/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definição da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deve ser alterada, e a lista de parâmetros formais deve ter argumentos não do tipo </a:t>
            </a:r>
            <a:r>
              <a:rPr lang="pt-BR" sz="4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mas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referências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para </a:t>
            </a:r>
            <a:r>
              <a:rPr lang="pt-BR" sz="4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ou seja, </a:t>
            </a:r>
            <a:r>
              <a:rPr lang="pt-BR" sz="46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&amp;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Ao chamar 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troca(),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 serão passados parâmetros reais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mas desta vez, o compilador sabe que o que será passado para 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são as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referências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estas variáveis, e não seus valores. </a:t>
            </a:r>
          </a:p>
          <a:p>
            <a:pPr algn="l"/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Dentro da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não deverá haver mudanças. Uma vez que agora os parâmetros formais são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referências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 acesso aos objetos deve ser escrito normalmente, mas deve-se ter em mente que qualquer alteração nos valores dos parâmetros formais da função implica em alterar o valor dos argumentos passados para a função no momento de sua chamada. Assim, a função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troca() 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 capaz de alterar os valores de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4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“remotamente” </a:t>
            </a:r>
            <a:r>
              <a:rPr lang="pt-BR" sz="4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(exemploFuncao12).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474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6381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Chamada por Referência: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9432F3-3030-7342-0CC5-C1ADD192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7882044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9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63813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Protótipos:</a:t>
            </a:r>
          </a:p>
          <a:p>
            <a:pPr algn="l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protótipos servem para dar ao compilador informações sobre as funções. Para que elas possam ser chamadas antes que o compilador tenha a definição (completa) das funções. </a:t>
            </a:r>
          </a:p>
          <a:p>
            <a:pPr algn="l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protótipo de uma função é idêntico ao cabeçalho da função, mas o nome dos argumentos podem ser omitidos e ele é terminado com um ponto e vírgula. </a:t>
            </a:r>
          </a:p>
          <a:p>
            <a:pPr algn="l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Protótipos declaram uma função ao invés de defini-las. </a:t>
            </a:r>
          </a:p>
          <a:p>
            <a:pPr algn="l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formato de um protótipo é:</a:t>
            </a:r>
          </a:p>
          <a:p>
            <a:pPr marL="0" indent="0" algn="l">
              <a:buNone/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tipo-de-retorno</a:t>
            </a:r>
            <a:r>
              <a:rPr lang="pt-BR" sz="2800" dirty="0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nome-da-função</a:t>
            </a:r>
            <a:r>
              <a:rPr lang="pt-B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(lista-dos-tipos-dos-argumentos);</a:t>
            </a:r>
          </a:p>
          <a:p>
            <a:pPr algn="l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Definindo protótipos, você não precisa se preocupar com a ordem em que define as funções dentro do código-fonte do programa </a:t>
            </a:r>
            <a:r>
              <a:rPr lang="pt-BR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(exemploFuncao14).</a:t>
            </a:r>
            <a:endParaRPr lang="pt-BR" sz="2800" b="0" i="0" dirty="0">
              <a:solidFill>
                <a:srgbClr val="C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4009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9036497" cy="63813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- Protótipos:</a:t>
            </a:r>
          </a:p>
          <a:p>
            <a:pPr algn="l"/>
            <a:endParaRPr lang="pt-BR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727710-980F-CD3C-9CF8-79E77DBB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4136"/>
            <a:ext cx="908756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14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7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Modularização (Funções)</a:t>
            </a:r>
          </a:p>
          <a:p>
            <a:pPr lvl="1"/>
            <a:r>
              <a:rPr lang="pt-BR" sz="5000" b="1" dirty="0">
                <a:solidFill>
                  <a:schemeClr val="bg2">
                    <a:lumMod val="50000"/>
                  </a:schemeClr>
                </a:solidFill>
              </a:rPr>
              <a:t>No fim da década de 60, alguns problemas no desenvolvimento de sistemas de programação levaram os países desenvolvidos a um evento chamado "crise de software". </a:t>
            </a:r>
          </a:p>
          <a:p>
            <a:pPr lvl="1"/>
            <a:r>
              <a:rPr lang="pt-BR" sz="5000" b="1" dirty="0">
                <a:solidFill>
                  <a:schemeClr val="bg2">
                    <a:lumMod val="50000"/>
                  </a:schemeClr>
                </a:solidFill>
              </a:rPr>
              <a:t>Os custos das atividades de programação mostravam a cada ano uma clara tendência a se elevarem muito em relação aos custos dos equipamentos, e isto era devido ao avanço tecnológico na fabricação dos equipamentos de computação e a lenta evolução de técnicas aplicadas ao desenvolvimento de software. A ausência de uma metodologia para a construção de programas conduzia a programas geralmente cheios de erros e com altos custos de desenvolvimento que, consequentemente, exigiam custos elevados para a sua correção e manutenção futura. </a:t>
            </a:r>
          </a:p>
          <a:p>
            <a:pPr lvl="1"/>
            <a:r>
              <a:rPr lang="pt-BR" sz="5000" b="1" dirty="0">
                <a:solidFill>
                  <a:schemeClr val="bg2">
                    <a:lumMod val="50000"/>
                  </a:schemeClr>
                </a:solidFill>
              </a:rPr>
              <a:t>A programação estruturada foi o resultado de uma serie de estudos e propostas de metodologias para desenvolvimento de software. Uma das técnicas aplicadas na programação estruturada, a modularização de programas é uma ferramenta para a elaboração de programas visando, os aspectos de confiabilidade, legibilidade, manutenibilidade e flexibilidade, dentre outros. </a:t>
            </a:r>
          </a:p>
          <a:p>
            <a:pPr lvl="1"/>
            <a:r>
              <a:rPr lang="pt-BR" sz="5000" b="1" dirty="0">
                <a:solidFill>
                  <a:schemeClr val="bg2">
                    <a:lumMod val="50000"/>
                  </a:schemeClr>
                </a:solidFill>
              </a:rPr>
              <a:t>A modularização é um processo que aborda os aspectos da decomposição de algoritmos em módulos. Módulo é um grupo de comandos, constituindo um trecho do algoritmo, com uma função bem definida e o mais independente possível em relação ao resto do algoritmo. </a:t>
            </a:r>
            <a:endParaRPr lang="pt-BR" sz="5000" b="1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46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Funções: O que são e por que usá-las?</a:t>
            </a:r>
          </a:p>
          <a:p>
            <a:pPr lvl="1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Quando queremos resolver um problema, em geral tentamos dividi-lo em subproblemas mais simples e relativamente independentes, e resolvemos os problemas mais simples um a um.</a:t>
            </a:r>
          </a:p>
          <a:p>
            <a:pPr lvl="1"/>
            <a:endParaRPr lang="pt-BR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pt-BR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pt-BR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linguagem C++ dispõe de construções (abstrações) que auxiliam o projeto de programas de maneira 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top-</a:t>
            </a:r>
            <a:r>
              <a:rPr lang="pt-BR" sz="2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down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Uma função cria uma maneira conveniente de encapsular alguns detalhes de “processamento”, ou seja, como algum resultado é obtido. Quando esta “computação” é necessária, a função é 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chamada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ou 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invocada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Desta forma, quando uma função é chamada o usuário não precisa se preocupar como a computação é realizada. É importante saber o que a função faz (qual o resultado da execução de uma função) e também como se usa a função. Criando funções, um programa C++ pode ser estruturado em partes relativamente independentes que correspondem as subdivisões do problema.</a:t>
            </a:r>
            <a:endParaRPr lang="pt-BR" sz="3100" b="1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3" name="Nuvem 2">
            <a:extLst>
              <a:ext uri="{FF2B5EF4-FFF2-40B4-BE49-F238E27FC236}">
                <a16:creationId xmlns:a16="http://schemas.microsoft.com/office/drawing/2014/main" id="{0D890C13-04D2-1831-DFD7-9063009C92C5}"/>
              </a:ext>
            </a:extLst>
          </p:cNvPr>
          <p:cNvSpPr/>
          <p:nvPr/>
        </p:nvSpPr>
        <p:spPr>
          <a:xfrm>
            <a:off x="1634123" y="2261648"/>
            <a:ext cx="5875751" cy="1133783"/>
          </a:xfrm>
          <a:prstGeom prst="clou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Dividir para Conquistar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38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em C++:</a:t>
            </a:r>
          </a:p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Observe o código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(exemploFuncao1)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 verifica o maior valor dentre 3 números. Ele teve que ser reproduzido dentro do programa por duas vezes (para descobrir o maior valor de dois conjuntos diferentes de 3 números).</a:t>
            </a:r>
          </a:p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dos benefícios mais óbvios de usar funções é que podemos evitar </a:t>
            </a:r>
            <a:r>
              <a:rPr lang="pt-BR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repetição de código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Em outras palavras, se você quiser executar uma operação mais de uma vez, você pode simplesmente escrever a função uma vez e utilizá-la diversas vezes ao invés de escrever o mesmo código várias vezes. </a:t>
            </a:r>
          </a:p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Outro benefício é que se você desejar alterar ou corrigir alguma coisa mais tarde, é mais fácil alterar em um único lugar.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141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em C++:</a:t>
            </a:r>
          </a:p>
          <a:p>
            <a:pPr algn="l"/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exemplo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(exemploFuncao1) 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poderia ser simplificado pela criação de uma função chamada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maior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que dados três números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pt-BR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dá como resultado o maior valor dentre os três valores fornecidos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(exemploFuncao2).</a:t>
            </a:r>
            <a:endParaRPr lang="pt-BR" sz="2800" b="1" dirty="0">
              <a:solidFill>
                <a:srgbClr val="FF0000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898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6632"/>
            <a:ext cx="8928993" cy="66247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em C++: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Evitar repetição de código é a razão histórica que funções foram inventadas. A maior motivação para utilizar funções nas linguagens contemporâneas é a redução da complexidade do programa e melhoria da modularidade do programa. Dividindo o programa em funções, é muito mais fácil projetar, entender e modificar um programa. </a:t>
            </a:r>
          </a:p>
          <a:p>
            <a:pPr lvl="1"/>
            <a:r>
              <a:rPr lang="pt-BR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Por exemplo:</a:t>
            </a:r>
          </a:p>
          <a:p>
            <a:pPr lvl="2"/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Obter a entrada do programa, </a:t>
            </a:r>
          </a:p>
          <a:p>
            <a:pPr lvl="2"/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Realizar as computações necessárias e,</a:t>
            </a:r>
          </a:p>
          <a:p>
            <a:pPr lvl="2"/>
            <a:r>
              <a:rPr lang="pt-BR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</a:t>
            </a:r>
            <a:r>
              <a:rPr lang="pt-BR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presentar o resultado ao usuário pode ser implementado como diferentes funções </a:t>
            </a:r>
            <a:r>
              <a:rPr lang="pt-BR" sz="1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chamadas por </a:t>
            </a:r>
            <a:r>
              <a:rPr lang="pt-BR" sz="19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19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().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Funções podem ser escritas independentemente uma da outra. Isto significa que, em geral, variáveis usadas dentro de funções não são compartilhadas pelas outras funções. Assim sendo, o comportamento da função é previsível. Se não for assim, duas funções completamente não relacionadas podem alterar os dados uma da outra. Se as variáveis são locais a uma função, programas grandes passam a ser mais fáceis de serem escritos. A comunicação entre funções passa a ser controlada - elas se comunicam somente pelos valores passados para as funções e os valores retornados.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767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332656"/>
            <a:ext cx="8928993" cy="640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Definindo Funções: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 programa C++ consiste de uma ou mais definições de funções (e variáveis). Há sempre uma função chamada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Outras funções também podem ser definidas. Cada uma pode ser definida separadamente, mas nenhuma função pode ser definida dentro de outra função. O programa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(exemploFuncao3)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 um exemplo simples de um programa que consiste de duas funções: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main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() e oi(). Quando executado, este programa imprimirá a mensagem: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Oi, esse é o primeiro exemplo de definição de FUNÇÃO em C++.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199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332656"/>
            <a:ext cx="8928993" cy="6408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Definindo Funções: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Todas as funções devem ser declaradas ou definidas antes de serem usadas. As funções das bibliotecas padrão, tais como 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cin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cout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são pré-definidas, mas mesmo assim devem ser declaradas (deve ser anunciado ao compilador que elas existem). É por isso que incluímos a linha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#include &lt;</a:t>
            </a:r>
            <a:r>
              <a:rPr lang="pt-BR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iostream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&gt;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 início do código fonte.</a:t>
            </a: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 formato geral da definição de uma função é: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tipo-do-resultado </a:t>
            </a:r>
            <a:r>
              <a:rPr lang="pt-BR" sz="20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nome-da</a:t>
            </a:r>
            <a:r>
              <a:rPr lang="pt-BR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 função 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(lista-de-argumentos) 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declarações e sentenças</a:t>
            </a: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A24489-C827-A216-FB3A-DA7D983F4E35}"/>
              </a:ext>
            </a:extLst>
          </p:cNvPr>
          <p:cNvSpPr txBox="1"/>
          <p:nvPr/>
        </p:nvSpPr>
        <p:spPr>
          <a:xfrm>
            <a:off x="5860037" y="3516335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</a:rPr>
              <a:t>int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acheMaior</a:t>
            </a:r>
            <a:r>
              <a:rPr lang="pt-BR" dirty="0">
                <a:solidFill>
                  <a:srgbClr val="7030A0"/>
                </a:solidFill>
              </a:rPr>
              <a:t> (</a:t>
            </a:r>
            <a:r>
              <a:rPr lang="pt-BR" dirty="0" err="1">
                <a:solidFill>
                  <a:srgbClr val="7030A0"/>
                </a:solidFill>
              </a:rPr>
              <a:t>int</a:t>
            </a:r>
            <a:r>
              <a:rPr lang="pt-BR" dirty="0">
                <a:solidFill>
                  <a:srgbClr val="7030A0"/>
                </a:solidFill>
              </a:rPr>
              <a:t> x, </a:t>
            </a:r>
            <a:r>
              <a:rPr lang="pt-BR" dirty="0" err="1">
                <a:solidFill>
                  <a:srgbClr val="7030A0"/>
                </a:solidFill>
              </a:rPr>
              <a:t>int</a:t>
            </a:r>
            <a:r>
              <a:rPr lang="pt-BR" dirty="0">
                <a:solidFill>
                  <a:srgbClr val="7030A0"/>
                </a:solidFill>
              </a:rPr>
              <a:t> y, </a:t>
            </a:r>
            <a:r>
              <a:rPr lang="pt-BR" dirty="0" err="1">
                <a:solidFill>
                  <a:srgbClr val="7030A0"/>
                </a:solidFill>
              </a:rPr>
              <a:t>int</a:t>
            </a:r>
            <a:r>
              <a:rPr lang="pt-BR" dirty="0">
                <a:solidFill>
                  <a:srgbClr val="7030A0"/>
                </a:solidFill>
              </a:rPr>
              <a:t> z)</a:t>
            </a:r>
          </a:p>
        </p:txBody>
      </p:sp>
    </p:spTree>
    <p:extLst>
      <p:ext uri="{BB962C8B-B14F-4D97-AF65-F5344CB8AC3E}">
        <p14:creationId xmlns:p14="http://schemas.microsoft.com/office/powerpoint/2010/main" val="2953004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16089</TotalTime>
  <Words>2881</Words>
  <Application>Microsoft Office PowerPoint</Application>
  <PresentationFormat>Apresentação na tela (4:3)</PresentationFormat>
  <Paragraphs>245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com ênfase em Programação</dc:title>
  <dc:creator>Della Croce</dc:creator>
  <cp:lastModifiedBy>Office</cp:lastModifiedBy>
  <cp:revision>506</cp:revision>
  <cp:lastPrinted>2018-09-03T19:52:24Z</cp:lastPrinted>
  <dcterms:created xsi:type="dcterms:W3CDTF">2008-05-07T20:50:20Z</dcterms:created>
  <dcterms:modified xsi:type="dcterms:W3CDTF">2025-05-20T08:38:22Z</dcterms:modified>
</cp:coreProperties>
</file>