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441" r:id="rId4"/>
    <p:sldId id="442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7" r:id="rId18"/>
    <p:sldId id="456" r:id="rId19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9900"/>
    <a:srgbClr val="E49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40B50203-8614-4A48-8C71-D933A700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B82EEF84-E818-4480-8D70-11443A10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712F6AA-24C1-4A82-ADD0-2A90D77B4F0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4128" algn="l"/>
                <a:tab pos="1568257" algn="l"/>
                <a:tab pos="2352385" algn="l"/>
                <a:tab pos="313651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943CC9EA-5F90-44F9-8994-32623211694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1C6BB5-9200-44D8-AF8E-EC216DED58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09B72E86-6C46-45D3-82EA-D01B5FA7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72F849C-AB32-4D74-8066-796A45B24D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2638" algn="l"/>
                <a:tab pos="1566863" algn="l"/>
                <a:tab pos="2351088" algn="l"/>
                <a:tab pos="3135313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8E62863B-9C13-47D6-BA1C-81D2B1B8B7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E9C5F21-22EC-4D70-8444-CF115F5A3B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EB6C516-3046-405B-9D51-1BD168F2216D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pt-BR" altLang="pt-BR" sz="1300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E41BCC0B-CF18-4252-8210-9A56592C3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C0B56C9-A0BE-46E5-9E9F-83344817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4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77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00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25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42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7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8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3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0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7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5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3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9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4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EB68F4-9704-4128-8FAA-200A340BC01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8E14F-2B7A-459D-874A-D62DC855E3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853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11709-B475-41CB-9632-4ECA3E7B93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C8142-9519-487C-BFC7-6DF8179DF5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53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C0DA57-04AE-4260-B57D-2A664BB3A79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5DAFA-890A-4B26-86E5-D8DBBA9BC8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344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A3A9ECB-0FFD-46B7-8920-80D201E374F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FB14C-BA04-410E-8E76-C317CB8851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939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6047E4B-3894-423C-9DBC-52551D411AB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5917-6F99-483E-9346-3F733CAB70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310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7EF4B46-6FAB-410E-9534-29DCC36C68E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BF763-519A-4CEE-AAE8-DFCC1B02AC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04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8C66D7-E82E-4036-A81E-A6FE81B942B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7C46A-3C50-493A-8181-3A8B39AE4F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209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CF3A94-B9D5-474B-B185-CA1C95FF65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C8DF9-00AF-425F-9D74-96AE37B1E2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3359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7787118-41BE-4A39-AAD4-E7FC67D76E4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68077-8301-43C4-9B2D-4BD74E99E4A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784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644139E-A8A5-42AD-9889-E61172AC498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29436-BAE2-4183-9FD0-41DD2234FC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4413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1087E1-9025-4E32-92DB-7DC96633DCF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6DF13-9C26-46A5-88FD-439DC0D546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47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CCC726-FD36-4B07-B261-C7344795B3E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9CC5E-C86A-4678-A425-2EC7E3D140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8928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5C5488-CD52-4372-8075-605A86CE6D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5BBB-F425-435A-9C7C-D11934096E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7911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7177D89-5852-4493-B297-6105CC1294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925FE-F558-4391-9295-96ACD6C39D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4608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8D83AB6-F118-4B94-B098-6DDD058D02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61F22-59DB-4B80-AD84-E136BE2101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15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2F7FB2-433F-4330-A95A-102DF1BF78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5CD9-2C43-4258-9714-E12752F29C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12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9553F6-D320-4F24-8D6A-0881F10669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C8DA-13B2-44DA-BC02-AA28A403A5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87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3C268B-880F-4109-B67D-477218CFC6B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8A6A0-CF50-4856-84C1-A6C0C86889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79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AABCC8-7D93-4D8F-92D2-EE8DA59FD13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28309-58E6-4C39-9FBF-548F315860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05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F188FC9-9C8C-4330-A217-EF0E9DF285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543EA-16C5-48C7-AE9A-58AE12A17D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47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C797C2-1549-453C-8D77-2C74974752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5E556-39BC-4401-9888-1331D21C19B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5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8F86B7-624A-4593-8089-CE3E6C1E97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86CF-714F-47BE-92C8-7ED78E2AC7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07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D95E2A9-0745-4C2B-9488-410497A97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3AA92CB-A9D9-4264-9DD4-4C0316808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46474349-C47A-4CA3-8E13-8C9773B4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4763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9993BD54-54E0-4B7F-BF82-0E60017E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8EFA2BD-A81E-4445-B227-51EBB13621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pitchFamily="34" charset="0"/>
              </a:defRPr>
            </a:lvl1pPr>
          </a:lstStyle>
          <a:p>
            <a:pPr>
              <a:defRPr/>
            </a:pPr>
            <a:fld id="{2600AFBD-E538-4C49-A472-4668E38556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D5EA29FB-CE07-460A-B3A2-1A45CE43B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688"/>
            <a:ext cx="47894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611AF8BA-BCFD-4408-BA5F-A537C67F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688"/>
            <a:ext cx="47894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B81517C9-04C6-4FD9-9DE4-62FC637A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9144000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94EBBD70-80E4-4445-A6DB-840AC509C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4F20E02-7901-42E8-8914-5AF5CE476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C3CDB7B1-193D-424E-9390-F366BADC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9DB21F6A-0B51-4D8E-8B39-C84EBCCA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D55DC13-5558-42D0-BD68-C29CC4C2D9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7ED2BBFE-7562-4614-9FFF-9236CF623BC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33556A73-D4F1-4E35-9A4E-3A858A8B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35100"/>
            <a:ext cx="81359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800" b="1" dirty="0"/>
              <a:t>Bacharel em Sistemas de Informação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pt-BR" altLang="pt-BR" sz="4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/>
              <a:t>Programação Estruturada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8827DA-E8D1-4B93-9C09-DD030460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5184"/>
            <a:ext cx="7285037" cy="177281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SzPct val="100000"/>
              <a:defRPr/>
            </a:pPr>
            <a:r>
              <a:rPr lang="pt-BR" alt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Prof. Dr. Ivan Oliveira Lopes</a:t>
            </a: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io.lopes@ifsp.edu.br</a:t>
            </a: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endParaRPr lang="pt-BR" altLang="pt-BR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endParaRPr lang="pt-BR" altLang="pt-BR" sz="24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-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While</a:t>
            </a:r>
            <a:endParaRPr lang="pt-BR" altLang="pt-BR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D6AEBE-97CF-4E49-9DF6-0F6296D2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75" y="1268760"/>
            <a:ext cx="7459250" cy="49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358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-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While</a:t>
            </a:r>
            <a:endParaRPr lang="pt-BR" altLang="pt-BR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0E42C8-EFC6-474A-8A2F-5F7D1BCF7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46" y="1205028"/>
            <a:ext cx="6597859" cy="512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40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-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While</a:t>
            </a:r>
            <a:endParaRPr lang="pt-BR" altLang="pt-BR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107505" y="1196752"/>
            <a:ext cx="88569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  <a:cs typeface="Arial" panose="020B0604020202020204" pitchFamily="34" charset="0"/>
              </a:rPr>
              <a:t>Exercício: Faça um algoritmo que mostre todos os números de 50 até 1 em ordem decrescente.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Utilize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estrutura </a:t>
            </a:r>
            <a:r>
              <a:rPr lang="pt-BR" sz="2000" b="1" kern="50" dirty="0" err="1">
                <a:solidFill>
                  <a:srgbClr val="C0000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while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5452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-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While</a:t>
            </a:r>
            <a:endParaRPr lang="pt-BR" altLang="pt-BR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107505" y="1196752"/>
            <a:ext cx="88569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pt-BR" sz="2000" b="1" dirty="0">
                <a:solidFill>
                  <a:schemeClr val="tx1"/>
                </a:solidFill>
              </a:rPr>
              <a:t>Exercício: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Escreva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um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programa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para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exibir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os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n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Andalus"/>
              </a:rPr>
              <a:t>ú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meros divis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Andalus"/>
              </a:rPr>
              <a:t>í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veis por 10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contidos no intervalo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de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100.   Utilize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estrutura </a:t>
            </a:r>
            <a:r>
              <a:rPr lang="pt-BR" sz="2000" b="1" kern="50" dirty="0" err="1">
                <a:solidFill>
                  <a:srgbClr val="C00000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while</a:t>
            </a:r>
            <a:r>
              <a:rPr lang="pt-BR" sz="2000" b="1" kern="50" dirty="0">
                <a:solidFill>
                  <a:schemeClr val="tx1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pPr lvl="1"/>
            <a:endParaRPr lang="pt-B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770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- Do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While</a:t>
            </a:r>
            <a:endParaRPr lang="pt-BR" altLang="pt-BR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119675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Quando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é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necessário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que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uma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sequência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de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comandos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seja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executada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ao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menos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uma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vez,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utiliza-se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rgbClr val="C00000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do...</a:t>
            </a:r>
            <a:r>
              <a:rPr lang="pt-BR" sz="2200" b="1" kern="5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 err="1">
                <a:solidFill>
                  <a:srgbClr val="C00000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while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.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Tal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comando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verifica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a condição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só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depois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de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executar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a sequência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de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comandos.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</a:p>
          <a:p>
            <a:pPr algn="just"/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Só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irá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finalizar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i="1" kern="50" dirty="0">
                <a:solidFill>
                  <a:srgbClr val="C00000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loop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quando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resultado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da condição for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rgbClr val="C00000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falso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pPr algn="just"/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O formato da estrutura de repetição </a:t>
            </a:r>
            <a:r>
              <a:rPr lang="pt-BR" sz="2200" b="1" kern="50" dirty="0">
                <a:solidFill>
                  <a:srgbClr val="C00000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do </a:t>
            </a:r>
            <a:r>
              <a:rPr lang="pt-BR" sz="2200" b="1" kern="50" dirty="0" err="1">
                <a:solidFill>
                  <a:srgbClr val="C00000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while</a:t>
            </a:r>
            <a:r>
              <a:rPr lang="pt-BR" sz="2200" b="1" kern="50" dirty="0">
                <a:solidFill>
                  <a:srgbClr val="C00000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é:</a:t>
            </a:r>
            <a:endParaRPr lang="pt-BR" sz="22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914400" lvl="2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//sequência de comandos</a:t>
            </a:r>
          </a:p>
          <a:p>
            <a:pPr marL="914400" lvl="2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pt-BR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(condição)</a:t>
            </a:r>
            <a:r>
              <a:rPr lang="pt-BR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177EC678-360E-4B97-ACEB-32AB0CCA7A40}"/>
              </a:ext>
            </a:extLst>
          </p:cNvPr>
          <p:cNvSpPr/>
          <p:nvPr/>
        </p:nvSpPr>
        <p:spPr>
          <a:xfrm>
            <a:off x="6903695" y="4971701"/>
            <a:ext cx="2132801" cy="16200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É executado ao menos uma vez.</a:t>
            </a:r>
          </a:p>
        </p:txBody>
      </p:sp>
    </p:spTree>
    <p:extLst>
      <p:ext uri="{BB962C8B-B14F-4D97-AF65-F5344CB8AC3E}">
        <p14:creationId xmlns:p14="http://schemas.microsoft.com/office/powerpoint/2010/main" val="204825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– Do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While</a:t>
            </a:r>
            <a:endParaRPr lang="pt-BR" altLang="pt-BR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107505" y="1196752"/>
            <a:ext cx="88569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Exercício: Programa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para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ler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um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ndalus"/>
              </a:rPr>
              <a:t>ú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mero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Mangal" panose="02040503050203030202" pitchFamily="18" charset="0"/>
              </a:rPr>
              <a:t> e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 exibir os 10 antecessores de tal n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ndalus"/>
              </a:rPr>
              <a:t>ú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mero.</a:t>
            </a:r>
            <a:endParaRPr lang="pt-BR" sz="2000" b="1" kern="50" dirty="0">
              <a:solidFill>
                <a:schemeClr val="tx1"/>
              </a:solidFill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pt-BR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294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– Do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While</a:t>
            </a:r>
            <a:endParaRPr lang="pt-BR" altLang="pt-BR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107505" y="1196752"/>
            <a:ext cx="885698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Exercício: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Faça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um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programa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para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ler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números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inteiros – informe um de cada vez. A repetição será encerrada quando o usuário digitar o número 0. </a:t>
            </a:r>
            <a:endParaRPr lang="pt-BR" sz="2000" b="1" kern="50" dirty="0">
              <a:solidFill>
                <a:schemeClr val="tx1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pt-BR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413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– Do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While</a:t>
            </a:r>
            <a:endParaRPr lang="pt-BR" altLang="pt-BR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107505" y="1196752"/>
            <a:ext cx="885698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Exercício: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Faça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um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programa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para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ler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números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r>
              <a:rPr lang="pt-BR" sz="2000" b="1" kern="5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inteiros – informe um de cada vez. A repetição será encerrada quando o usuário digitar o número 0. O programa deve informar quantos números foram digitados.</a:t>
            </a:r>
            <a:r>
              <a:rPr lang="pt-BR" sz="2000" b="1" kern="50" dirty="0">
                <a:solidFill>
                  <a:schemeClr val="tx1"/>
                </a:solidFill>
                <a:ea typeface="Andalus"/>
                <a:cs typeface="Arial" panose="020B0604020202020204" pitchFamily="34" charset="0"/>
              </a:rPr>
              <a:t> </a:t>
            </a:r>
            <a:endParaRPr lang="pt-BR" sz="2000" b="1" kern="50" dirty="0">
              <a:solidFill>
                <a:schemeClr val="tx1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pt-BR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72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Condicionais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1196752"/>
            <a:ext cx="8928993" cy="553474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3200" b="1" dirty="0" err="1">
                <a:solidFill>
                  <a:srgbClr val="FF0000"/>
                </a:solidFill>
              </a:rPr>
              <a:t>If</a:t>
            </a:r>
            <a:r>
              <a:rPr lang="pt-BR" sz="3200" b="1" dirty="0">
                <a:solidFill>
                  <a:srgbClr val="FF0000"/>
                </a:solidFill>
              </a:rPr>
              <a:t> Aninhado </a:t>
            </a:r>
            <a:r>
              <a:rPr lang="pt-BR" sz="3200" b="1" dirty="0"/>
              <a:t>(estrutura de decisão composta)</a:t>
            </a:r>
          </a:p>
          <a:p>
            <a:pPr lvl="1"/>
            <a:r>
              <a:rPr lang="pt-BR" sz="3200" b="1" dirty="0"/>
              <a:t>Quando comandos </a:t>
            </a:r>
            <a:r>
              <a:rPr lang="pt-BR" sz="3200" b="1" dirty="0">
                <a:solidFill>
                  <a:srgbClr val="FF0000"/>
                </a:solidFill>
              </a:rPr>
              <a:t>IF</a:t>
            </a:r>
            <a:r>
              <a:rPr lang="pt-BR" sz="3200" b="1" dirty="0"/>
              <a:t> podem aparecer dentro de outros comandos </a:t>
            </a:r>
            <a:r>
              <a:rPr lang="pt-BR" sz="3200" b="1" dirty="0">
                <a:solidFill>
                  <a:srgbClr val="FF0000"/>
                </a:solidFill>
              </a:rPr>
              <a:t>IF</a:t>
            </a:r>
            <a:r>
              <a:rPr lang="pt-BR" sz="3200" b="1" dirty="0"/>
              <a:t>. </a:t>
            </a:r>
          </a:p>
          <a:p>
            <a:pPr lvl="1"/>
            <a:r>
              <a:rPr lang="pt-BR" sz="3200" b="1" dirty="0"/>
              <a:t>Utiliza-se quando uma estrutura condicional </a:t>
            </a:r>
            <a:r>
              <a:rPr lang="pt-BR" sz="3200" b="1" dirty="0">
                <a:solidFill>
                  <a:srgbClr val="FF0000"/>
                </a:solidFill>
              </a:rPr>
              <a:t>IF</a:t>
            </a:r>
            <a:r>
              <a:rPr lang="pt-BR" sz="3200" b="1" dirty="0"/>
              <a:t> depende de uma outra. Pode ser encadeado dentro de um </a:t>
            </a:r>
            <a:r>
              <a:rPr lang="pt-BR" sz="3200" b="1" dirty="0">
                <a:solidFill>
                  <a:srgbClr val="FF0000"/>
                </a:solidFill>
              </a:rPr>
              <a:t>IF</a:t>
            </a:r>
            <a:r>
              <a:rPr lang="pt-BR" sz="3200" b="1" dirty="0"/>
              <a:t> ou no </a:t>
            </a:r>
            <a:r>
              <a:rPr lang="pt-BR" sz="3200" b="1" dirty="0">
                <a:solidFill>
                  <a:srgbClr val="FF0000"/>
                </a:solidFill>
              </a:rPr>
              <a:t>ELSE</a:t>
            </a:r>
            <a:r>
              <a:rPr lang="pt-BR" sz="3200" b="1" dirty="0"/>
              <a:t>.</a:t>
            </a: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SINTAXE:</a:t>
            </a:r>
          </a:p>
          <a:p>
            <a:r>
              <a:rPr lang="pt-BR" b="1" dirty="0">
                <a:solidFill>
                  <a:schemeClr val="tx1"/>
                </a:solidFill>
              </a:rPr>
              <a:t>SINTAXE: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 err="1">
                <a:solidFill>
                  <a:schemeClr val="tx1"/>
                </a:solidFill>
              </a:rPr>
              <a:t>if</a:t>
            </a:r>
            <a:r>
              <a:rPr lang="pt-BR" b="1" dirty="0">
                <a:solidFill>
                  <a:schemeClr val="tx1"/>
                </a:solidFill>
              </a:rPr>
              <a:t> (</a:t>
            </a:r>
            <a:r>
              <a:rPr lang="pt-BR" b="1" dirty="0" err="1">
                <a:solidFill>
                  <a:schemeClr val="tx1"/>
                </a:solidFill>
              </a:rPr>
              <a:t>condição_lógica</a:t>
            </a:r>
            <a:r>
              <a:rPr lang="pt-BR" b="1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	</a:t>
            </a:r>
            <a:r>
              <a:rPr lang="pt-BR" b="1" dirty="0" err="1">
                <a:solidFill>
                  <a:schemeClr val="tx1"/>
                </a:solidFill>
              </a:rPr>
              <a:t>if</a:t>
            </a:r>
            <a:r>
              <a:rPr lang="pt-BR" b="1" dirty="0">
                <a:solidFill>
                  <a:schemeClr val="tx1"/>
                </a:solidFill>
              </a:rPr>
              <a:t>( </a:t>
            </a:r>
            <a:r>
              <a:rPr lang="pt-BR" b="1" dirty="0" err="1">
                <a:solidFill>
                  <a:schemeClr val="tx1"/>
                </a:solidFill>
              </a:rPr>
              <a:t>condição_lógica</a:t>
            </a:r>
            <a:r>
              <a:rPr lang="pt-BR" b="1" dirty="0">
                <a:solidFill>
                  <a:schemeClr val="tx1"/>
                </a:solidFill>
              </a:rPr>
              <a:t>) //</a:t>
            </a:r>
            <a:r>
              <a:rPr lang="pt-BR" b="1" dirty="0" err="1">
                <a:solidFill>
                  <a:schemeClr val="tx1"/>
                </a:solidFill>
              </a:rPr>
              <a:t>if</a:t>
            </a:r>
            <a:r>
              <a:rPr lang="pt-BR" b="1" dirty="0">
                <a:solidFill>
                  <a:schemeClr val="tx1"/>
                </a:solidFill>
              </a:rPr>
              <a:t> encadeado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	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		comandos;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	</a:t>
            </a:r>
            <a:r>
              <a:rPr lang="pt-BR" b="1" dirty="0" err="1">
                <a:solidFill>
                  <a:schemeClr val="tx1"/>
                </a:solidFill>
              </a:rPr>
              <a:t>else</a:t>
            </a:r>
            <a:r>
              <a:rPr lang="pt-BR" b="1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	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		comandos;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	} // fecha o </a:t>
            </a:r>
            <a:r>
              <a:rPr lang="pt-BR" b="1" dirty="0" err="1">
                <a:solidFill>
                  <a:schemeClr val="tx1"/>
                </a:solidFill>
              </a:rPr>
              <a:t>else</a:t>
            </a:r>
            <a:r>
              <a:rPr lang="pt-BR" b="1" dirty="0">
                <a:solidFill>
                  <a:schemeClr val="tx1"/>
                </a:solidFill>
              </a:rPr>
              <a:t> do </a:t>
            </a:r>
            <a:r>
              <a:rPr lang="pt-BR" b="1" dirty="0" err="1">
                <a:solidFill>
                  <a:schemeClr val="tx1"/>
                </a:solidFill>
              </a:rPr>
              <a:t>if</a:t>
            </a:r>
            <a:r>
              <a:rPr lang="pt-BR" b="1" dirty="0">
                <a:solidFill>
                  <a:schemeClr val="tx1"/>
                </a:solidFill>
              </a:rPr>
              <a:t> mais interno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}// fecha o </a:t>
            </a:r>
            <a:r>
              <a:rPr lang="pt-BR" b="1" dirty="0" err="1">
                <a:solidFill>
                  <a:schemeClr val="tx1"/>
                </a:solidFill>
              </a:rPr>
              <a:t>if</a:t>
            </a:r>
            <a:r>
              <a:rPr lang="pt-BR" b="1" dirty="0">
                <a:solidFill>
                  <a:schemeClr val="tx1"/>
                </a:solidFill>
              </a:rPr>
              <a:t> mais externo</a:t>
            </a: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79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Condicionais – IF Aninhado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2EEA7A-52DD-4168-A90A-589FDA2E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2737"/>
            <a:ext cx="903649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331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Condicionais – IF Aninhado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75E932-699B-4107-A507-E664F53F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3" y="1207477"/>
            <a:ext cx="6144493" cy="56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839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Condicionais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119675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b="1" dirty="0">
                <a:solidFill>
                  <a:srgbClr val="FF0000"/>
                </a:solidFill>
              </a:rPr>
              <a:t>Switch/Case </a:t>
            </a:r>
            <a:r>
              <a:rPr lang="pt-BR" b="1" dirty="0"/>
              <a:t>(estrutura de decisão </a:t>
            </a:r>
            <a:r>
              <a:rPr lang="pt-BR" b="1" dirty="0" err="1"/>
              <a:t>multipla</a:t>
            </a:r>
            <a:r>
              <a:rPr lang="pt-BR" b="1" dirty="0"/>
              <a:t>)</a:t>
            </a:r>
          </a:p>
          <a:p>
            <a:pPr lvl="1"/>
            <a:r>
              <a:rPr lang="pt-BR" b="1" dirty="0"/>
              <a:t>É uma alternativa para os </a:t>
            </a:r>
            <a:r>
              <a:rPr lang="pt-BR" b="1" dirty="0" err="1">
                <a:solidFill>
                  <a:srgbClr val="FF0000"/>
                </a:solidFill>
              </a:rPr>
              <a:t>IFs</a:t>
            </a:r>
            <a:r>
              <a:rPr lang="pt-BR" b="1" dirty="0"/>
              <a:t> </a:t>
            </a:r>
            <a:r>
              <a:rPr lang="pt-BR" b="1" dirty="0">
                <a:solidFill>
                  <a:srgbClr val="FF0000"/>
                </a:solidFill>
              </a:rPr>
              <a:t>aninhados</a:t>
            </a:r>
            <a:r>
              <a:rPr lang="pt-BR" b="1" dirty="0"/>
              <a:t>, deixando o algoritmo com uma estrutura melhor.</a:t>
            </a:r>
          </a:p>
          <a:p>
            <a:pPr marL="457200" lvl="1" indent="0">
              <a:buNone/>
            </a:pP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Semelhante a um menu de opções.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712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F740BB6-C53E-4C87-9BED-B7B99DBC2F1A}"/>
              </a:ext>
            </a:extLst>
          </p:cNvPr>
          <p:cNvSpPr txBox="1"/>
          <p:nvPr/>
        </p:nvSpPr>
        <p:spPr>
          <a:xfrm>
            <a:off x="179512" y="260648"/>
            <a:ext cx="878497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SWITCH/CASE (Escolha/Caso)</a:t>
            </a:r>
          </a:p>
          <a:p>
            <a:endParaRPr lang="pt-BR" sz="2000" b="1" dirty="0">
              <a:solidFill>
                <a:srgbClr val="C0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SINTAXE: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switch(</a:t>
            </a:r>
            <a:r>
              <a:rPr lang="pt-BR" sz="2000" b="1" dirty="0" err="1">
                <a:solidFill>
                  <a:schemeClr val="tx1"/>
                </a:solidFill>
              </a:rPr>
              <a:t>opcao</a:t>
            </a:r>
            <a:r>
              <a:rPr lang="pt-BR" sz="2000" b="1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case valor 1: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	comandos;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break;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case valor 2: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	comandos;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break;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...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case valor n: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	comandos;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break;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default: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		comandos;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} //fim do switch</a:t>
            </a:r>
            <a:endParaRPr lang="pt-BR" sz="2000" dirty="0"/>
          </a:p>
        </p:txBody>
      </p:sp>
      <p:sp>
        <p:nvSpPr>
          <p:cNvPr id="7" name="Nuvem 6">
            <a:extLst>
              <a:ext uri="{FF2B5EF4-FFF2-40B4-BE49-F238E27FC236}">
                <a16:creationId xmlns:a16="http://schemas.microsoft.com/office/drawing/2014/main" id="{1587A3DA-B04D-407A-8E0C-8CE1C687B0DA}"/>
              </a:ext>
            </a:extLst>
          </p:cNvPr>
          <p:cNvSpPr/>
          <p:nvPr/>
        </p:nvSpPr>
        <p:spPr>
          <a:xfrm>
            <a:off x="5580112" y="836712"/>
            <a:ext cx="2954366" cy="17349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A Opção deve ser INT ou CHAR</a:t>
            </a:r>
          </a:p>
        </p:txBody>
      </p:sp>
    </p:spTree>
    <p:extLst>
      <p:ext uri="{BB962C8B-B14F-4D97-AF65-F5344CB8AC3E}">
        <p14:creationId xmlns:p14="http://schemas.microsoft.com/office/powerpoint/2010/main" val="475558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F740BB6-C53E-4C87-9BED-B7B99DBC2F1A}"/>
              </a:ext>
            </a:extLst>
          </p:cNvPr>
          <p:cNvSpPr txBox="1"/>
          <p:nvPr/>
        </p:nvSpPr>
        <p:spPr>
          <a:xfrm>
            <a:off x="179512" y="260648"/>
            <a:ext cx="8784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SWITCH/CASE (Escolha/Caso)</a:t>
            </a:r>
          </a:p>
          <a:p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B962AA-4B2D-4581-942B-3D065C20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8713"/>
            <a:ext cx="5545675" cy="66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211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1196752"/>
            <a:ext cx="8928993" cy="55347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linguagem C++ possui comandos para repetir uma sequência de instruções. Em algumas situações, um algoritmo precisa repetir um conjunto de comandos inúmeras vezes.</a:t>
            </a:r>
          </a:p>
          <a:p>
            <a:pPr lvl="2"/>
            <a:r>
              <a:rPr lang="pt-B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Pedir o nome e a nota de 20 alunos e verificar se cada aluno foi aprovado;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estrutura de repetição ou </a:t>
            </a:r>
            <a:r>
              <a:rPr lang="pt-B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formada pelo conjunto de comandos a serem repetidos. É necessário estabelecer um conjunto de condições de saída do </a:t>
            </a:r>
            <a:r>
              <a:rPr lang="pt-B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que, quando satisfeitas cessem a repetição.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Estas estruturas de repetição, são conhecidas como laços (do inglês loops) elas são:</a:t>
            </a:r>
          </a:p>
          <a:p>
            <a:pPr lvl="2"/>
            <a:r>
              <a:rPr lang="pt-BR" b="1" dirty="0" err="1">
                <a:solidFill>
                  <a:srgbClr val="FF0000"/>
                </a:solidFill>
              </a:rPr>
              <a:t>While</a:t>
            </a:r>
            <a:r>
              <a:rPr lang="pt-BR" b="1" dirty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pt-BR" b="1" dirty="0">
                <a:solidFill>
                  <a:srgbClr val="FF0000"/>
                </a:solidFill>
              </a:rPr>
              <a:t>Do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r>
              <a:rPr lang="pt-BR" b="1" dirty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pt-BR" b="1" dirty="0">
                <a:solidFill>
                  <a:srgbClr val="FF0000"/>
                </a:solidFill>
              </a:rPr>
              <a:t>For.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076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-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While</a:t>
            </a:r>
            <a:endParaRPr lang="pt-BR" altLang="pt-BR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119675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400" b="1" dirty="0"/>
              <a:t>O comando de repetição </a:t>
            </a:r>
            <a:r>
              <a:rPr lang="pt-BR" sz="2400" b="1" dirty="0" err="1"/>
              <a:t>while</a:t>
            </a:r>
            <a:r>
              <a:rPr lang="pt-BR" sz="2400" b="1" dirty="0"/>
              <a:t> tem duas partes: a expressão de teste e o corpo da repetição.</a:t>
            </a:r>
          </a:p>
          <a:p>
            <a:pPr lvl="1"/>
            <a:r>
              <a:rPr lang="pt-BR" sz="2400" b="1" dirty="0"/>
              <a:t>O formato da estrutura de repetição </a:t>
            </a:r>
            <a:r>
              <a:rPr lang="pt-BR" sz="2400" b="1" dirty="0" err="1">
                <a:solidFill>
                  <a:srgbClr val="C00000"/>
                </a:solidFill>
              </a:rPr>
              <a:t>while</a:t>
            </a:r>
            <a:r>
              <a:rPr lang="pt-BR" sz="2400" b="1" dirty="0"/>
              <a:t> é: </a:t>
            </a:r>
          </a:p>
          <a:p>
            <a:pPr marL="914400" lvl="2" indent="0">
              <a:buNone/>
            </a:pPr>
            <a:r>
              <a:rPr lang="pt-BR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(condição verdadeira)</a:t>
            </a:r>
          </a:p>
          <a:p>
            <a:pPr marL="914400" lvl="2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//sequência de comandos</a:t>
            </a:r>
          </a:p>
          <a:p>
            <a:pPr marL="914400" lvl="2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pt-BR" sz="2200" b="1" dirty="0">
                <a:effectLst/>
              </a:rPr>
              <a:t>No </a:t>
            </a:r>
            <a:r>
              <a:rPr lang="pt-BR" sz="2200" b="1" dirty="0" err="1">
                <a:effectLst/>
              </a:rPr>
              <a:t>while</a:t>
            </a:r>
            <a:r>
              <a:rPr lang="pt-BR" sz="2200" b="1" dirty="0">
                <a:effectLst/>
              </a:rPr>
              <a:t>, primeiro é verificado se a condição é verdadeira. Enquanto a condição for verdadeira a sequência de comandos deverá ser executada. O processo é repetido até que a condição seja falsa. Ou seja, enquanto a condição for verdadeira, repita a sequência de comandos.</a:t>
            </a:r>
          </a:p>
          <a:p>
            <a:pPr lvl="1"/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É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necessário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se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atentar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para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que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as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condições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de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saída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do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laço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sejam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levadas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em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conta.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Caso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contrário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pode-se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ter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um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loop</a:t>
            </a:r>
            <a:r>
              <a:rPr lang="pt-BR" sz="2200" b="1" kern="50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pt-BR" sz="2200" b="1" kern="5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infinito.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3012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8724</TotalTime>
  <Words>759</Words>
  <Application>Microsoft Office PowerPoint</Application>
  <PresentationFormat>Apresentação na tela (4:3)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com ênfase em Programação</dc:title>
  <dc:creator>Della Croce</dc:creator>
  <cp:lastModifiedBy>Ivan Oliveira Lopes</cp:lastModifiedBy>
  <cp:revision>435</cp:revision>
  <cp:lastPrinted>2018-09-03T19:52:24Z</cp:lastPrinted>
  <dcterms:created xsi:type="dcterms:W3CDTF">2008-05-07T20:50:20Z</dcterms:created>
  <dcterms:modified xsi:type="dcterms:W3CDTF">2022-04-19T08:31:46Z</dcterms:modified>
</cp:coreProperties>
</file>