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23"/>
  </p:notesMasterIdLst>
  <p:sldIdLst>
    <p:sldId id="256" r:id="rId3"/>
    <p:sldId id="457" r:id="rId4"/>
    <p:sldId id="458" r:id="rId5"/>
    <p:sldId id="459" r:id="rId6"/>
    <p:sldId id="460" r:id="rId7"/>
    <p:sldId id="461" r:id="rId8"/>
    <p:sldId id="462" r:id="rId9"/>
    <p:sldId id="463" r:id="rId10"/>
    <p:sldId id="464" r:id="rId11"/>
    <p:sldId id="465" r:id="rId12"/>
    <p:sldId id="466" r:id="rId13"/>
    <p:sldId id="467" r:id="rId14"/>
    <p:sldId id="475" r:id="rId15"/>
    <p:sldId id="468" r:id="rId16"/>
    <p:sldId id="469" r:id="rId17"/>
    <p:sldId id="470" r:id="rId18"/>
    <p:sldId id="471" r:id="rId19"/>
    <p:sldId id="472" r:id="rId20"/>
    <p:sldId id="473" r:id="rId21"/>
    <p:sldId id="474" r:id="rId22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Droid Sans Fallback"/>
        <a:cs typeface="Droid Sans Fallback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FF9900"/>
    <a:srgbClr val="E49E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>
      <p:cViewPr varScale="1">
        <p:scale>
          <a:sx n="65" d="100"/>
          <a:sy n="65" d="100"/>
        </p:scale>
        <p:origin x="1560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1">
            <a:extLst>
              <a:ext uri="{FF2B5EF4-FFF2-40B4-BE49-F238E27FC236}">
                <a16:creationId xmlns:a16="http://schemas.microsoft.com/office/drawing/2014/main" id="{40B50203-8614-4A48-8C71-D933A7003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3075" name="Text Box 2">
            <a:extLst>
              <a:ext uri="{FF2B5EF4-FFF2-40B4-BE49-F238E27FC236}">
                <a16:creationId xmlns:a16="http://schemas.microsoft.com/office/drawing/2014/main" id="{B82EEF84-E818-4480-8D70-11443A10C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712F6AA-24C1-4A82-ADD0-2A90D77B4F0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4128" algn="l"/>
                <a:tab pos="1568257" algn="l"/>
                <a:tab pos="2352385" algn="l"/>
                <a:tab pos="3136514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cs typeface="DejaVu Sans" panose="020B0603030804020204" pitchFamily="34" charset="0"/>
              </a:defRPr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3077" name="Rectangle 4">
            <a:extLst>
              <a:ext uri="{FF2B5EF4-FFF2-40B4-BE49-F238E27FC236}">
                <a16:creationId xmlns:a16="http://schemas.microsoft.com/office/drawing/2014/main" id="{943CC9EA-5F90-44F9-8994-32623211694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1C6BB5-9200-44D8-AF8E-EC216DED586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 noProof="0"/>
          </a:p>
        </p:txBody>
      </p:sp>
      <p:sp>
        <p:nvSpPr>
          <p:cNvPr id="3079" name="Text Box 6">
            <a:extLst>
              <a:ext uri="{FF2B5EF4-FFF2-40B4-BE49-F238E27FC236}">
                <a16:creationId xmlns:a16="http://schemas.microsoft.com/office/drawing/2014/main" id="{09B72E86-6C46-45D3-82EA-D01B5FA73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048" tIns="49524" rIns="99048" bIns="49524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C72F849C-AB32-4D74-8066-796A45B24D2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4987" cy="5095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7488" tIns="50694" rIns="97488" bIns="50694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782638" algn="l"/>
                <a:tab pos="1566863" algn="l"/>
                <a:tab pos="2351088" algn="l"/>
                <a:tab pos="3135313" algn="l"/>
              </a:tabLst>
              <a:defRPr sz="1300">
                <a:solidFill>
                  <a:srgbClr val="000000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8E62863B-9C13-47D6-BA1C-81D2B1B8B720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6E9C5F21-22EC-4D70-8444-CF115F5A3B8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EB6C516-3046-405B-9D51-1BD168F2216D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pt-BR" altLang="pt-BR" sz="1300"/>
          </a:p>
        </p:txBody>
      </p:sp>
      <p:sp>
        <p:nvSpPr>
          <p:cNvPr id="5123" name="Rectangle 1">
            <a:extLst>
              <a:ext uri="{FF2B5EF4-FFF2-40B4-BE49-F238E27FC236}">
                <a16:creationId xmlns:a16="http://schemas.microsoft.com/office/drawing/2014/main" id="{E41BCC0B-CF18-4252-8210-9A56592C3D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4" name="Rectangle 2">
            <a:extLst>
              <a:ext uri="{FF2B5EF4-FFF2-40B4-BE49-F238E27FC236}">
                <a16:creationId xmlns:a16="http://schemas.microsoft.com/office/drawing/2014/main" id="{4C0B56C9-A0BE-46E5-9E9F-83344817C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10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5112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11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425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66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3580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0161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0171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16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726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17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05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18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7630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19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29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6020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20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522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465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831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654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6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9663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0532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632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511AF1F4-C4B8-4135-8992-25FFA6B2CDE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82638" algn="l"/>
                <a:tab pos="1566863" algn="l"/>
                <a:tab pos="2351088" algn="l"/>
                <a:tab pos="31353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AC91BB48-8077-42D7-9975-C167F6B5D623}" type="slidenum">
              <a:rPr lang="pt-BR" altLang="pt-BR" sz="1300" smtClean="0"/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9</a:t>
            </a:fld>
            <a:endParaRPr lang="pt-BR" altLang="pt-BR" sz="1300"/>
          </a:p>
        </p:txBody>
      </p:sp>
      <p:sp>
        <p:nvSpPr>
          <p:cNvPr id="9219" name="Rectangle 1">
            <a:extLst>
              <a:ext uri="{FF2B5EF4-FFF2-40B4-BE49-F238E27FC236}">
                <a16:creationId xmlns:a16="http://schemas.microsoft.com/office/drawing/2014/main" id="{C831AD1A-D5D0-410F-89BD-B15BCCEA2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0" name="Text Box 2">
            <a:extLst>
              <a:ext uri="{FF2B5EF4-FFF2-40B4-BE49-F238E27FC236}">
                <a16:creationId xmlns:a16="http://schemas.microsoft.com/office/drawing/2014/main" id="{51BEAC94-500A-4BE7-A2F4-539E13BEF8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tabLst>
                <a:tab pos="0" algn="l"/>
                <a:tab pos="989013" algn="l"/>
                <a:tab pos="1979613" algn="l"/>
                <a:tab pos="2970213" algn="l"/>
                <a:tab pos="3960813" algn="l"/>
                <a:tab pos="4951413" algn="l"/>
                <a:tab pos="5942013" algn="l"/>
                <a:tab pos="6932613" algn="l"/>
                <a:tab pos="7923213" algn="l"/>
                <a:tab pos="8913813" algn="l"/>
                <a:tab pos="9904413" algn="l"/>
                <a:tab pos="10895013" algn="l"/>
              </a:tabLst>
            </a:pPr>
            <a:endParaRPr lang="pt-BR" altLang="pt-BR">
              <a:latin typeface="Calibri" panose="020F0502020204030204" pitchFamily="34" charset="0"/>
              <a:ea typeface="Droid Sans Fallback"/>
              <a:cs typeface="Droid Sans Fallback"/>
            </a:endParaRPr>
          </a:p>
        </p:txBody>
      </p:sp>
      <p:sp>
        <p:nvSpPr>
          <p:cNvPr id="9221" name="Text Box 3">
            <a:extLst>
              <a:ext uri="{FF2B5EF4-FFF2-40B4-BE49-F238E27FC236}">
                <a16:creationId xmlns:a16="http://schemas.microsoft.com/office/drawing/2014/main" id="{D83D22BA-D188-4D7D-B177-7397D1553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488" tIns="50694" rIns="97488" bIns="50694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433863D-7D71-48A6-B9F4-FE4C7C5C0D39}" type="slidenum">
              <a:rPr lang="pt-BR" altLang="pt-BR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pt-BR" altLang="pt-B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372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EB68F4-9704-4128-8FAA-200A340BC01E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D8E14F-2B7A-459D-874A-D62DC855E36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67853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1C11709-B475-41CB-9632-4ECA3E7B932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AC8142-9519-487C-BFC7-6DF8179DF504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345321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C0DA57-04AE-4260-B57D-2A664BB3A79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15DAFA-890A-4B26-86E5-D8DBBA9BC885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6734496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A3A9ECB-0FFD-46B7-8920-80D201E374F2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FB14C-BA04-410E-8E76-C317CB88515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159392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6047E4B-3894-423C-9DBC-52551D411AB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D95917-6F99-483E-9346-3F733CAB709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33103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7EF4B46-6FAB-410E-9534-29DCC36C68E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BF763-519A-4CEE-AAE8-DFCC1B02AC6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0045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8C66D7-E82E-4036-A81E-A6FE81B942B4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7C46A-3C50-493A-8181-3A8B39AE4F1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192095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72CF3A94-B9D5-474B-B185-CA1C95FF652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C8DF9-00AF-425F-9D74-96AE37B1E25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283359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57787118-41BE-4A39-AAD4-E7FC67D76E47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68077-8301-43C4-9B2D-4BD74E99E4A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78461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2644139E-A8A5-42AD-9889-E61172AC498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29436-BAE2-4183-9FD0-41DD2234FCB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444134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461087E1-9025-4E32-92DB-7DC96633DCFB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96DF13-9C26-46A5-88FD-439DC0D546E7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3472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9CCC726-FD36-4B07-B261-C7344795B3E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9CC5E-C86A-4678-A425-2EC7E3D1409C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18928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295C5488-CD52-4372-8075-605A86CE6DF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55BBB-F425-435A-9C7C-D11934096ED3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179114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7177D89-5852-4493-B297-6105CC1294D5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5925FE-F558-4391-9295-96ACD6C39D3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4608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802163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8021637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98D83AB6-F118-4B94-B098-6DDD058D02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061F22-59DB-4B80-AD84-E136BE2101B9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0157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32F7FB2-433F-4330-A95A-102DF1BF7859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B5CD9-2C43-4258-9714-E12752F29CDF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2124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6550025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A9553F6-D320-4F24-8D6A-0881F10669BC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C8DA-13B2-44DA-BC02-AA28A403A5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418704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3C268B-880F-4109-B67D-477218CFC6BF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8A6A0-CF50-4856-84C1-A6C0C86889A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39791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DAABCC8-7D93-4D8F-92D2-EE8DA59FD13D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928309-58E6-4C39-9FBF-548F3158600E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305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CF188FC9-9C8C-4330-A217-EF0E9DF285A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543EA-16C5-48C7-AE9A-58AE12A17D1D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86476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C797C2-1549-453C-8D77-2C7497475213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C5E556-39BC-4401-9888-1331D21C19B6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695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8F86B7-624A-4593-8089-CE3E6C1E9720}"/>
              </a:ext>
            </a:extLst>
          </p:cNvPr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986CF-714F-47BE-92C8-7ED78E2AC788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080762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CD95E2A9-0745-4C2B-9488-410497A97A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23AA92CB-A9D9-4264-9DD4-4C0316808A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1028" name="Text Box 3">
            <a:extLst>
              <a:ext uri="{FF2B5EF4-FFF2-40B4-BE49-F238E27FC236}">
                <a16:creationId xmlns:a16="http://schemas.microsoft.com/office/drawing/2014/main" id="{46474349-C47A-4CA3-8E13-8C9773B4D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4763"/>
            <a:ext cx="2133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1029" name="Text Box 4">
            <a:extLst>
              <a:ext uri="{FF2B5EF4-FFF2-40B4-BE49-F238E27FC236}">
                <a16:creationId xmlns:a16="http://schemas.microsoft.com/office/drawing/2014/main" id="{9993BD54-54E0-4B7F-BF82-0E60017E5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8EFA2BD-A81E-4445-B227-51EBB13621B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4763"/>
            <a:ext cx="2132013" cy="366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SzPct val="10000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DejaVu Sans" pitchFamily="34" charset="0"/>
              </a:defRPr>
            </a:lvl1pPr>
          </a:lstStyle>
          <a:p>
            <a:pPr>
              <a:defRPr/>
            </a:pPr>
            <a:fld id="{2600AFBD-E538-4C49-A472-4668E38556D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  <p:pic>
        <p:nvPicPr>
          <p:cNvPr id="1031" name="Picture 6">
            <a:extLst>
              <a:ext uri="{FF2B5EF4-FFF2-40B4-BE49-F238E27FC236}">
                <a16:creationId xmlns:a16="http://schemas.microsoft.com/office/drawing/2014/main" id="{D5EA29FB-CE07-460A-B3A2-1A45CE43BA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688"/>
            <a:ext cx="47894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">
            <a:extLst>
              <a:ext uri="{FF2B5EF4-FFF2-40B4-BE49-F238E27FC236}">
                <a16:creationId xmlns:a16="http://schemas.microsoft.com/office/drawing/2014/main" id="{611AF8BA-BCFD-4408-BA5F-A537C67FB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0" y="39688"/>
            <a:ext cx="4789488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1" name="Picture 2">
            <a:extLst>
              <a:ext uri="{FF2B5EF4-FFF2-40B4-BE49-F238E27FC236}">
                <a16:creationId xmlns:a16="http://schemas.microsoft.com/office/drawing/2014/main" id="{B81517C9-04C6-4FD9-9DE4-62FC637A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325"/>
            <a:ext cx="9144000" cy="679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2" name="Rectangle 3">
            <a:extLst>
              <a:ext uri="{FF2B5EF4-FFF2-40B4-BE49-F238E27FC236}">
                <a16:creationId xmlns:a16="http://schemas.microsoft.com/office/drawing/2014/main" id="{94EBBD70-80E4-4445-A6DB-840AC509C5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44F20E02-7901-42E8-8914-5AF5CE476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655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</p:txBody>
      </p:sp>
      <p:sp>
        <p:nvSpPr>
          <p:cNvPr id="2054" name="Text Box 5">
            <a:extLst>
              <a:ext uri="{FF2B5EF4-FFF2-40B4-BE49-F238E27FC236}">
                <a16:creationId xmlns:a16="http://schemas.microsoft.com/office/drawing/2014/main" id="{C3CDB7B1-193D-424E-9390-F366BADC3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055" name="Text Box 6">
            <a:extLst>
              <a:ext uri="{FF2B5EF4-FFF2-40B4-BE49-F238E27FC236}">
                <a16:creationId xmlns:a16="http://schemas.microsoft.com/office/drawing/2014/main" id="{9DB21F6A-0B51-4D8E-8B39-C84EBCCA0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pt-BR" altLang="pt-BR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D55DC13-5558-42D0-BD68-C29CC4C2D9D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6350"/>
            <a:ext cx="2132013" cy="3635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SzPct val="100000"/>
              <a:tabLst>
                <a:tab pos="723900" algn="l"/>
                <a:tab pos="1447800" algn="l"/>
              </a:tabLst>
              <a:defRPr sz="1200">
                <a:solidFill>
                  <a:srgbClr val="898989"/>
                </a:solidFill>
                <a:latin typeface="Times New Roman" panose="02020603050405020304" pitchFamily="18" charset="0"/>
                <a:cs typeface="DejaVu Sans" pitchFamily="34" charset="0"/>
              </a:defRPr>
            </a:lvl1pPr>
          </a:lstStyle>
          <a:p>
            <a:pPr>
              <a:defRPr/>
            </a:pPr>
            <a:fld id="{7ED2BBFE-7562-4614-9FFF-9236CF623BCB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 kern="12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Calibri" panose="020F0502020204030204" pitchFamily="34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cmath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">
            <a:extLst>
              <a:ext uri="{FF2B5EF4-FFF2-40B4-BE49-F238E27FC236}">
                <a16:creationId xmlns:a16="http://schemas.microsoft.com/office/drawing/2014/main" id="{33556A73-D4F1-4E35-9A4E-3A858A8BC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435100"/>
            <a:ext cx="8135937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Calibri" panose="020F0502020204030204" pitchFamily="34" charset="0"/>
                <a:ea typeface="Droid Sans Fallback"/>
                <a:cs typeface="Droid Sans Fallback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800" b="1" dirty="0"/>
              <a:t>Bacharel em Sistemas de Informação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pt-BR" altLang="pt-BR" sz="4800" b="1" dirty="0"/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pt-BR" altLang="pt-BR" sz="4000" b="1" dirty="0"/>
              <a:t>Programação Estruturada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8827DA-E8D1-4B93-9C09-DD0304601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085184"/>
            <a:ext cx="7285037" cy="177281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ts val="600"/>
              </a:spcBef>
              <a:buSzPct val="100000"/>
              <a:defRPr/>
            </a:pPr>
            <a:r>
              <a:rPr lang="pt-BR" altLang="pt-BR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Prof. Dr. Ivan Oliveira Lopes</a:t>
            </a: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r>
              <a:rPr lang="pt-BR" altLang="pt-BR" dirty="0"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io.lopes@ifsp.edu.br</a:t>
            </a: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endParaRPr lang="pt-BR" altLang="pt-BR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  <a:p>
            <a:pPr algn="r" eaLnBrk="1" hangingPunct="1">
              <a:spcBef>
                <a:spcPts val="600"/>
              </a:spcBef>
              <a:buSzPct val="100000"/>
              <a:defRPr/>
            </a:pPr>
            <a:endParaRPr lang="pt-BR" altLang="pt-BR" sz="2400" dirty="0">
              <a:effectLst>
                <a:outerShdw blurRad="38100" dist="38100" dir="2700000" algn="tl">
                  <a:srgbClr val="C0C0C0"/>
                </a:outerShdw>
              </a:effectLst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Setprecision</a:t>
            </a: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 e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iomanip</a:t>
            </a: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F4C597E-EF85-4726-A73D-799B3A3801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64778"/>
            <a:ext cx="6624736" cy="56932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73639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Toupper</a:t>
            </a: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 e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cctype</a:t>
            </a: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218B36-9730-44A8-BEFC-F8AE34ED5BAE}"/>
              </a:ext>
            </a:extLst>
          </p:cNvPr>
          <p:cNvSpPr txBox="1"/>
          <p:nvPr/>
        </p:nvSpPr>
        <p:spPr>
          <a:xfrm>
            <a:off x="179512" y="1417638"/>
            <a:ext cx="8784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2910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r>
              <a:rPr lang="pt-BR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 C/C++, a função </a:t>
            </a:r>
            <a:r>
              <a:rPr lang="pt-BR" sz="2400" b="0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toupper</a:t>
            </a:r>
            <a:r>
              <a:rPr lang="pt-BR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faz parte da biblioteca </a:t>
            </a:r>
            <a:r>
              <a:rPr lang="pt-BR" sz="2400" b="0" i="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cctype</a:t>
            </a:r>
            <a:r>
              <a:rPr lang="pt-BR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e converte um caractere para maiúsculo.</a:t>
            </a:r>
            <a:endParaRPr lang="pt-B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590691-5622-452B-8916-58987F62A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246075"/>
            <a:ext cx="7632848" cy="43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84731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Toupper</a:t>
            </a: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 e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cctype</a:t>
            </a: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52A4C2-5EE2-4518-848B-C0B2B32AE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3683"/>
            <a:ext cx="6282926" cy="681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503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-315416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Biblioteca e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cmath</a:t>
            </a: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218B36-9730-44A8-BEFC-F8AE34ED5BAE}"/>
              </a:ext>
            </a:extLst>
          </p:cNvPr>
          <p:cNvSpPr txBox="1"/>
          <p:nvPr/>
        </p:nvSpPr>
        <p:spPr>
          <a:xfrm>
            <a:off x="179512" y="548680"/>
            <a:ext cx="87849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2910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r>
              <a:rPr lang="pt-BR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 biblioteca </a:t>
            </a:r>
            <a:r>
              <a:rPr lang="pt-BR" sz="2400" b="0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cmath</a:t>
            </a:r>
            <a:r>
              <a:rPr lang="pt-BR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contém diversas funções matemáticas. </a:t>
            </a:r>
            <a:r>
              <a:rPr lang="pt-BR" sz="2400" b="0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https://cplusplus.com/reference/cmath/</a:t>
            </a:r>
            <a:endParaRPr lang="pt-BR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1DD542-A9E1-F36E-D6DF-391E0B352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1381791"/>
            <a:ext cx="8784976" cy="541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9222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– FOR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-324544" y="1196752"/>
            <a:ext cx="9468544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2000" b="1" dirty="0">
                <a:solidFill>
                  <a:schemeClr val="tx1"/>
                </a:solidFill>
              </a:rPr>
              <a:t>O laço </a:t>
            </a:r>
            <a:r>
              <a:rPr lang="pt-BR" sz="2000" b="1" dirty="0">
                <a:solidFill>
                  <a:srgbClr val="FF0000"/>
                </a:solidFill>
              </a:rPr>
              <a:t>for</a:t>
            </a:r>
            <a:r>
              <a:rPr lang="pt-BR" sz="2000" b="1" dirty="0">
                <a:solidFill>
                  <a:schemeClr val="tx1"/>
                </a:solidFill>
              </a:rPr>
              <a:t> é geralmente usado quando queremos repetir algo um número fixo de vezes. Ou seja, já se sabe o número de vezes que a repetição vai ocorrer.</a:t>
            </a:r>
          </a:p>
          <a:p>
            <a:pPr lvl="1"/>
            <a:r>
              <a:rPr lang="pt-BR" sz="2000" b="1" dirty="0">
                <a:solidFill>
                  <a:schemeClr val="tx1"/>
                </a:solidFill>
              </a:rPr>
              <a:t>A instrução </a:t>
            </a:r>
            <a:r>
              <a:rPr lang="pt-BR" sz="2000" b="1" dirty="0">
                <a:solidFill>
                  <a:srgbClr val="FF0000"/>
                </a:solidFill>
              </a:rPr>
              <a:t>for</a:t>
            </a:r>
            <a:r>
              <a:rPr lang="pt-BR" sz="2000" b="1" dirty="0">
                <a:solidFill>
                  <a:schemeClr val="tx1"/>
                </a:solidFill>
              </a:rPr>
              <a:t> consiste na palavra-chave </a:t>
            </a:r>
            <a:r>
              <a:rPr lang="pt-BR" sz="2000" b="1" dirty="0">
                <a:solidFill>
                  <a:srgbClr val="FF0000"/>
                </a:solidFill>
              </a:rPr>
              <a:t>for</a:t>
            </a:r>
            <a:r>
              <a:rPr lang="pt-BR" sz="2000" b="1" dirty="0">
                <a:solidFill>
                  <a:schemeClr val="tx1"/>
                </a:solidFill>
              </a:rPr>
              <a:t> seguida de parênteses que contêm três expressões separadas por pontos-e-vírgulas. A primeira é a </a:t>
            </a:r>
            <a:r>
              <a:rPr lang="pt-BR" sz="2000" b="1" dirty="0">
                <a:solidFill>
                  <a:srgbClr val="FF0000"/>
                </a:solidFill>
              </a:rPr>
              <a:t>inicialização</a:t>
            </a:r>
            <a:r>
              <a:rPr lang="pt-BR" sz="2000" b="1" dirty="0">
                <a:solidFill>
                  <a:schemeClr val="tx1"/>
                </a:solidFill>
              </a:rPr>
              <a:t>, a segunda o </a:t>
            </a:r>
            <a:r>
              <a:rPr lang="pt-BR" sz="2000" b="1" dirty="0">
                <a:solidFill>
                  <a:srgbClr val="FF0000"/>
                </a:solidFill>
              </a:rPr>
              <a:t>teste</a:t>
            </a:r>
            <a:r>
              <a:rPr lang="pt-BR" sz="2000" b="1" dirty="0">
                <a:solidFill>
                  <a:schemeClr val="tx1"/>
                </a:solidFill>
              </a:rPr>
              <a:t> e a terceira o </a:t>
            </a:r>
            <a:r>
              <a:rPr lang="pt-BR" sz="2000" b="1" dirty="0">
                <a:solidFill>
                  <a:srgbClr val="FF0000"/>
                </a:solidFill>
              </a:rPr>
              <a:t>incremento</a:t>
            </a:r>
            <a:r>
              <a:rPr lang="pt-BR" sz="2000" b="1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pt-BR" b="1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Inicialização</a:t>
            </a:r>
            <a:r>
              <a:rPr lang="pt-BR" sz="2000" b="1" dirty="0">
                <a:solidFill>
                  <a:schemeClr val="tx1"/>
                </a:solidFill>
              </a:rPr>
              <a:t>: é uma instrução de atribuição (i = 0) e é sempre executada uma única vez antes de o laço ser iniciado.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Teste</a:t>
            </a:r>
            <a:r>
              <a:rPr lang="pt-BR" sz="2000" b="1" dirty="0">
                <a:solidFill>
                  <a:schemeClr val="tx1"/>
                </a:solidFill>
              </a:rPr>
              <a:t>: é uma condição avaliada como verdadeira ou falsa e controla o laço (i &lt; 20). Esta expressão é avaliada toda vez que o laço é iniciado ou reiniciado. Se verdadeira , a instrução do corpo do laço é executada. Quando o teste torna-se falso, o laço é encerrado e o controle passa para a instrução seguinte do laço.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rgbClr val="FF0000"/>
                </a:solidFill>
              </a:rPr>
              <a:t>Incremento</a:t>
            </a:r>
            <a:r>
              <a:rPr lang="pt-BR" sz="2000" b="1" dirty="0">
                <a:solidFill>
                  <a:schemeClr val="tx1"/>
                </a:solidFill>
              </a:rPr>
              <a:t>: geralmente define a maneira pela qual a variável de controle será alterada cada vez que o laço for repetido (i++). Essa expressão é executada sempre, imediatamente após a execução do corpo do laço.</a:t>
            </a:r>
          </a:p>
          <a:p>
            <a:pPr lvl="1"/>
            <a:endParaRPr lang="pt-BR" b="1" dirty="0">
              <a:solidFill>
                <a:schemeClr val="tx1"/>
              </a:solidFill>
            </a:endParaRPr>
          </a:p>
          <a:p>
            <a:pPr lvl="1"/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80291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– FOR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-324544" y="1196752"/>
            <a:ext cx="94685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2000" b="1" dirty="0">
                <a:solidFill>
                  <a:srgbClr val="FF0000"/>
                </a:solidFill>
              </a:rPr>
              <a:t>Inicialização – Teste - Incremento</a:t>
            </a:r>
          </a:p>
          <a:p>
            <a:pPr lvl="1"/>
            <a:endParaRPr lang="pt-BR" b="1" dirty="0">
              <a:solidFill>
                <a:srgbClr val="FF0000"/>
              </a:solidFill>
            </a:endParaRPr>
          </a:p>
          <a:p>
            <a:pPr lvl="1"/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31F195-09C5-4174-B7F9-D0635C138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07972"/>
            <a:ext cx="9036496" cy="2795946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B59567-3332-412B-895D-138015DF1FF0}"/>
              </a:ext>
            </a:extLst>
          </p:cNvPr>
          <p:cNvSpPr txBox="1"/>
          <p:nvPr/>
        </p:nvSpPr>
        <p:spPr>
          <a:xfrm>
            <a:off x="1" y="4707142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tx1"/>
                </a:solidFill>
              </a:rPr>
              <a:t>O laço </a:t>
            </a:r>
            <a:r>
              <a:rPr lang="pt-BR" sz="2400" b="1" dirty="0">
                <a:solidFill>
                  <a:srgbClr val="FF0000"/>
                </a:solidFill>
              </a:rPr>
              <a:t>for</a:t>
            </a:r>
            <a:r>
              <a:rPr lang="pt-BR" sz="2400" b="1" dirty="0">
                <a:solidFill>
                  <a:schemeClr val="tx1"/>
                </a:solidFill>
              </a:rPr>
              <a:t> é executado 20 vezes. Na primeira vez, a inicialização assegura que </a:t>
            </a:r>
            <a:r>
              <a:rPr lang="pt-BR" sz="2400" b="1" dirty="0">
                <a:solidFill>
                  <a:srgbClr val="FF0000"/>
                </a:solidFill>
              </a:rPr>
              <a:t>i</a:t>
            </a:r>
            <a:r>
              <a:rPr lang="pt-BR" sz="2400" b="1" dirty="0">
                <a:solidFill>
                  <a:schemeClr val="tx1"/>
                </a:solidFill>
              </a:rPr>
              <a:t> vale zero. Na última vez, </a:t>
            </a:r>
            <a:r>
              <a:rPr lang="pt-BR" sz="2400" b="1" dirty="0">
                <a:solidFill>
                  <a:srgbClr val="FF0000"/>
                </a:solidFill>
              </a:rPr>
              <a:t>i</a:t>
            </a:r>
            <a:r>
              <a:rPr lang="pt-BR" sz="2400" b="1" dirty="0">
                <a:solidFill>
                  <a:schemeClr val="tx1"/>
                </a:solidFill>
              </a:rPr>
              <a:t> vale 19; a informação é dada no teste </a:t>
            </a:r>
            <a:r>
              <a:rPr lang="pt-BR" sz="2400" b="1" dirty="0">
                <a:solidFill>
                  <a:srgbClr val="FF0000"/>
                </a:solidFill>
              </a:rPr>
              <a:t>(i&lt;20). </a:t>
            </a:r>
            <a:r>
              <a:rPr lang="pt-BR" sz="2400" b="1" dirty="0">
                <a:solidFill>
                  <a:schemeClr val="tx1"/>
                </a:solidFill>
              </a:rPr>
              <a:t>Em seguida, </a:t>
            </a:r>
            <a:r>
              <a:rPr lang="pt-BR" sz="2400" b="1" dirty="0">
                <a:solidFill>
                  <a:srgbClr val="FF0000"/>
                </a:solidFill>
              </a:rPr>
              <a:t>i</a:t>
            </a:r>
            <a:r>
              <a:rPr lang="pt-BR" sz="2400" b="1" dirty="0">
                <a:solidFill>
                  <a:schemeClr val="tx1"/>
                </a:solidFill>
              </a:rPr>
              <a:t> passa a valer 20 e o laço termina. O corpo do laço não é executado quando </a:t>
            </a:r>
            <a:r>
              <a:rPr lang="pt-BR" sz="2400" b="1" dirty="0">
                <a:solidFill>
                  <a:srgbClr val="FF0000"/>
                </a:solidFill>
              </a:rPr>
              <a:t>i</a:t>
            </a:r>
            <a:r>
              <a:rPr lang="pt-BR" sz="2400" b="1" dirty="0">
                <a:solidFill>
                  <a:schemeClr val="tx1"/>
                </a:solidFill>
              </a:rPr>
              <a:t> vale 20.</a:t>
            </a:r>
          </a:p>
        </p:txBody>
      </p:sp>
    </p:spTree>
    <p:extLst>
      <p:ext uri="{BB962C8B-B14F-4D97-AF65-F5344CB8AC3E}">
        <p14:creationId xmlns:p14="http://schemas.microsoft.com/office/powerpoint/2010/main" val="8700474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– FOR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-324544" y="1196752"/>
            <a:ext cx="94685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O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Courier New" panose="02070309020205020404" pitchFamily="49" charset="0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rgbClr val="FF0000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for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basicamente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uma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forma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compacta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de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escrever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um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i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loop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t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Andalus"/>
              </a:rPr>
              <a:t>í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pico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usando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 err="1">
                <a:solidFill>
                  <a:srgbClr val="FF0000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while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.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Por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exemplo,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para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repetir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algo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rgbClr val="FF0000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n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vezes,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Andalus"/>
              </a:rPr>
              <a:t>é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comum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se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utilizar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a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seguinte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constru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Andalus"/>
              </a:rPr>
              <a:t>çã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o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usando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o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Andalus"/>
                <a:cs typeface="Mangal" panose="02040503050203030202" pitchFamily="18" charset="0"/>
              </a:rPr>
              <a:t> </a:t>
            </a:r>
            <a:r>
              <a:rPr lang="pt-BR" sz="2400" b="1" kern="50" dirty="0" err="1">
                <a:solidFill>
                  <a:srgbClr val="FF0000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while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:</a:t>
            </a:r>
          </a:p>
          <a:p>
            <a:pPr lvl="1" algn="just"/>
            <a:endParaRPr lang="pt-BR" sz="2400" b="1" kern="50" dirty="0"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lvl="1" algn="just"/>
            <a:endParaRPr lang="pt-BR" sz="2400" b="1" kern="50" dirty="0">
              <a:solidFill>
                <a:schemeClr val="tx1"/>
              </a:solidFill>
              <a:latin typeface="+mj-lt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lvl="1" algn="just"/>
            <a:endParaRPr lang="pt-BR" sz="2400" b="1" kern="50" dirty="0">
              <a:solidFill>
                <a:schemeClr val="tx1"/>
              </a:solidFill>
              <a:latin typeface="+mj-lt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lvl="1" algn="just"/>
            <a:endParaRPr lang="pt-BR" sz="2400" b="1" kern="50" dirty="0"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lvl="1" algn="just"/>
            <a:endParaRPr lang="pt-BR" sz="2400" b="1" kern="50" dirty="0"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lvl="1" algn="just"/>
            <a:endParaRPr lang="pt-BR" sz="2400" b="1" kern="50" dirty="0">
              <a:solidFill>
                <a:schemeClr val="tx1"/>
              </a:solidFill>
              <a:effectLst/>
              <a:latin typeface="+mj-lt"/>
              <a:ea typeface="SimSun" panose="02010600030101010101" pitchFamily="2" charset="-122"/>
              <a:cs typeface="Mangal" panose="02040503050203030202" pitchFamily="18" charset="0"/>
            </a:endParaRPr>
          </a:p>
          <a:p>
            <a:pPr lvl="1" algn="just"/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Usando o comando </a:t>
            </a:r>
            <a:r>
              <a:rPr lang="pt-BR" sz="2400" b="1" kern="50" dirty="0">
                <a:solidFill>
                  <a:srgbClr val="FF0000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for</a:t>
            </a:r>
            <a:r>
              <a:rPr lang="pt-BR" sz="2400" b="1" kern="50" dirty="0">
                <a:solidFill>
                  <a:schemeClr val="tx1"/>
                </a:solidFill>
                <a:effectLst/>
                <a:latin typeface="+mj-lt"/>
                <a:ea typeface="SimSun" panose="02010600030101010101" pitchFamily="2" charset="-122"/>
                <a:cs typeface="Mangal" panose="02040503050203030202" pitchFamily="18" charset="0"/>
              </a:rPr>
              <a:t> este trecho seria:</a:t>
            </a:r>
          </a:p>
          <a:p>
            <a:pPr lvl="1"/>
            <a:endParaRPr lang="pt-BR" sz="2400" b="1" dirty="0">
              <a:solidFill>
                <a:schemeClr val="tx1"/>
              </a:solidFill>
            </a:endParaRPr>
          </a:p>
          <a:p>
            <a:pPr lvl="1"/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6EF3B67-98C1-4C94-8E7B-54E7C42BD9F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987824" y="2495206"/>
            <a:ext cx="2376264" cy="194190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E8E0BCB-2CC3-474A-B3CA-A99D9645F7D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934448" y="5144310"/>
            <a:ext cx="4221728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560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– FOR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-324544" y="1196752"/>
            <a:ext cx="9468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Exemplo Tabuada</a:t>
            </a:r>
          </a:p>
          <a:p>
            <a:pPr marL="457200" lvl="1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	Função </a:t>
            </a:r>
            <a:r>
              <a:rPr lang="pt-BR" sz="2400" b="1" dirty="0" err="1">
                <a:solidFill>
                  <a:schemeClr val="tx1"/>
                </a:solidFill>
              </a:rPr>
              <a:t>setw</a:t>
            </a:r>
            <a:r>
              <a:rPr lang="pt-BR" sz="2400" b="1" dirty="0">
                <a:solidFill>
                  <a:schemeClr val="tx1"/>
                </a:solidFill>
              </a:rPr>
              <a:t>()</a:t>
            </a:r>
          </a:p>
          <a:p>
            <a:pPr lvl="1"/>
            <a:endParaRPr lang="pt-BR" sz="2400" b="1" dirty="0">
              <a:solidFill>
                <a:schemeClr val="tx1"/>
              </a:solidFill>
            </a:endParaRPr>
          </a:p>
          <a:p>
            <a:pPr lvl="1"/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D3E85D-0D08-4EAB-B9A8-BCCF3011E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04865"/>
            <a:ext cx="909358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81461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– FOR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-324544" y="1196752"/>
            <a:ext cx="9468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Exercício: Fazer um programa, utilizando </a:t>
            </a:r>
            <a:r>
              <a:rPr lang="pt-BR" sz="2400" b="1" dirty="0">
                <a:solidFill>
                  <a:srgbClr val="FF0000"/>
                </a:solidFill>
              </a:rPr>
              <a:t>FOR</a:t>
            </a:r>
            <a:r>
              <a:rPr lang="pt-BR" sz="2400" b="1" dirty="0">
                <a:solidFill>
                  <a:schemeClr val="tx1"/>
                </a:solidFill>
              </a:rPr>
              <a:t>, para apresentar a </a:t>
            </a:r>
            <a:r>
              <a:rPr lang="pt-BR" sz="2400" b="1" dirty="0">
                <a:solidFill>
                  <a:srgbClr val="FF0000"/>
                </a:solidFill>
              </a:rPr>
              <a:t>tabuada</a:t>
            </a:r>
            <a:r>
              <a:rPr lang="pt-BR" sz="2400" b="1" dirty="0">
                <a:solidFill>
                  <a:schemeClr val="tx1"/>
                </a:solidFill>
              </a:rPr>
              <a:t> do </a:t>
            </a:r>
            <a:r>
              <a:rPr lang="pt-BR" sz="2400" b="1" dirty="0">
                <a:solidFill>
                  <a:srgbClr val="FF0000"/>
                </a:solidFill>
              </a:rPr>
              <a:t>6</a:t>
            </a:r>
            <a:r>
              <a:rPr lang="pt-BR" sz="2400" b="1" dirty="0">
                <a:solidFill>
                  <a:schemeClr val="tx1"/>
                </a:solidFill>
              </a:rPr>
              <a:t> de forma </a:t>
            </a:r>
            <a:r>
              <a:rPr lang="pt-BR" sz="2400" b="1" dirty="0">
                <a:solidFill>
                  <a:srgbClr val="FF0000"/>
                </a:solidFill>
              </a:rPr>
              <a:t>decrescente</a:t>
            </a:r>
            <a:r>
              <a:rPr lang="pt-BR" sz="2400" b="1" dirty="0">
                <a:solidFill>
                  <a:schemeClr val="tx1"/>
                </a:solidFill>
              </a:rPr>
              <a:t>.</a:t>
            </a:r>
          </a:p>
          <a:p>
            <a:pPr lvl="1"/>
            <a:endParaRPr lang="pt-BR" sz="2400" b="1" dirty="0">
              <a:solidFill>
                <a:schemeClr val="tx1"/>
              </a:solidFill>
            </a:endParaRPr>
          </a:p>
          <a:p>
            <a:pPr lvl="1"/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DC8C08-303C-4E8D-8AF3-339452B7B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86" y="2098214"/>
            <a:ext cx="7295228" cy="47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57187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Estruturas de Repetição – FOR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-324544" y="1196752"/>
            <a:ext cx="946854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pt-BR" sz="2400" b="1" dirty="0">
                <a:solidFill>
                  <a:schemeClr val="tx1"/>
                </a:solidFill>
              </a:rPr>
              <a:t>Exercício: Fazer um programa, para imprimir os múltiplos de 3 entre 3 até 100;</a:t>
            </a:r>
          </a:p>
          <a:p>
            <a:pPr lvl="1"/>
            <a:endParaRPr lang="pt-BR" sz="2400" b="1" dirty="0">
              <a:solidFill>
                <a:schemeClr val="tx1"/>
              </a:solidFill>
            </a:endParaRPr>
          </a:p>
          <a:p>
            <a:pPr lvl="1"/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B016573-EBA6-4DD7-A824-02E07A4C4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550" y="1616323"/>
            <a:ext cx="1695450" cy="233362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CB1138B-0159-411C-AFBB-F40A942D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49948"/>
            <a:ext cx="4304094" cy="276970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88332F0-23DB-4BCB-99D1-4E18376157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908" y="3386357"/>
            <a:ext cx="4079285" cy="332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027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Incremento e Decremento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8E6272-8F76-44EB-A42A-D7CD2ABB6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9" y="1409129"/>
            <a:ext cx="4554881" cy="289398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87C7C5-4555-4CB6-AA34-600A3E25A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409129"/>
            <a:ext cx="4486712" cy="28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18976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Múltiplas instruções – FOR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C7719CE-F32A-456A-94B6-1F231363AB77}"/>
              </a:ext>
            </a:extLst>
          </p:cNvPr>
          <p:cNvSpPr txBox="1"/>
          <p:nvPr/>
        </p:nvSpPr>
        <p:spPr>
          <a:xfrm>
            <a:off x="0" y="1196752"/>
            <a:ext cx="91440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Se um laço </a:t>
            </a:r>
            <a:r>
              <a:rPr lang="pt-BR" sz="2200" b="1" kern="50" dirty="0">
                <a:solidFill>
                  <a:srgbClr val="FF0000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for</a:t>
            </a:r>
            <a:r>
              <a:rPr lang="pt-BR" sz="2200" b="1" kern="50" dirty="0">
                <a:solidFill>
                  <a:schemeClr val="tx1"/>
                </a:solidFill>
                <a:effectLst/>
                <a:ea typeface="SimSun" panose="02010600030101010101" pitchFamily="2" charset="-122"/>
                <a:cs typeface="Mangal" panose="02040503050203030202" pitchFamily="18" charset="0"/>
              </a:rPr>
              <a:t> deve executar várias instruções a cada iteração, elas devem estar entre chaves.</a:t>
            </a:r>
          </a:p>
          <a:p>
            <a:pPr lvl="1"/>
            <a:endParaRPr lang="pt-BR" sz="2400" b="1" dirty="0">
              <a:solidFill>
                <a:schemeClr val="tx1"/>
              </a:solidFill>
            </a:endParaRPr>
          </a:p>
          <a:p>
            <a:pPr lvl="1"/>
            <a:endParaRPr lang="pt-BR" sz="2400" b="1" dirty="0">
              <a:solidFill>
                <a:schemeClr val="tx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5B67A72-1DD7-4A47-8F06-C8F25A5A5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849642"/>
            <a:ext cx="6142907" cy="501317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77DE15B8-1DB8-463A-A020-82B0B9BE49C6}"/>
              </a:ext>
            </a:extLst>
          </p:cNvPr>
          <p:cNvSpPr txBox="1"/>
          <p:nvPr/>
        </p:nvSpPr>
        <p:spPr>
          <a:xfrm>
            <a:off x="-244039" y="2536696"/>
            <a:ext cx="3331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solidFill>
                  <a:srgbClr val="C00000"/>
                </a:solidFill>
              </a:rPr>
              <a:t>Programa para apresentar a média de 10 notas</a:t>
            </a:r>
          </a:p>
        </p:txBody>
      </p:sp>
    </p:spTree>
    <p:extLst>
      <p:ext uri="{BB962C8B-B14F-4D97-AF65-F5344CB8AC3E}">
        <p14:creationId xmlns:p14="http://schemas.microsoft.com/office/powerpoint/2010/main" val="127504420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Atribuição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F9266D0-4E4E-450A-9C3D-34444A5A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3067"/>
            <a:ext cx="8229599" cy="532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8210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08ECC38-A093-4FF5-8B57-F97E5FD5DD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146502"/>
            <a:ext cx="7056784" cy="5703219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BA3D22A9-6F4D-B35E-60F0-98A126B0C46A}"/>
              </a:ext>
            </a:extLst>
          </p:cNvPr>
          <p:cNvSpPr/>
          <p:nvPr/>
        </p:nvSpPr>
        <p:spPr bwMode="auto">
          <a:xfrm>
            <a:off x="6516216" y="4149080"/>
            <a:ext cx="1080120" cy="50405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pt-BR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3820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Tipos de Sinal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940EB73-DB99-41D7-A22D-097E248F4186}"/>
              </a:ext>
            </a:extLst>
          </p:cNvPr>
          <p:cNvSpPr txBox="1"/>
          <p:nvPr/>
        </p:nvSpPr>
        <p:spPr>
          <a:xfrm>
            <a:off x="30516" y="1628800"/>
            <a:ext cx="5886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Tipos com sinal – </a:t>
            </a:r>
            <a:r>
              <a:rPr lang="pt-BR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signed</a:t>
            </a:r>
            <a:r>
              <a:rPr lang="pt-BR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Tipos sem sinal – </a:t>
            </a:r>
            <a:r>
              <a:rPr lang="pt-BR" sz="2400" b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pt-BR" sz="24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2400" b="1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05802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Tipos de Sinal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218B36-9730-44A8-BEFC-F8AE34ED5BAE}"/>
              </a:ext>
            </a:extLst>
          </p:cNvPr>
          <p:cNvSpPr txBox="1"/>
          <p:nvPr/>
        </p:nvSpPr>
        <p:spPr>
          <a:xfrm>
            <a:off x="179512" y="1417638"/>
            <a:ext cx="87849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pt-BR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Tipos com sinal – </a:t>
            </a:r>
            <a:r>
              <a:rPr lang="pt-BR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signed</a:t>
            </a:r>
            <a:r>
              <a:rPr lang="pt-BR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lvl="1" algn="just"/>
            <a:endParaRPr lang="pt-BR" sz="2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tipo com sinal (“</a:t>
            </a:r>
            <a:r>
              <a:rPr lang="pt-BR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signed</a:t>
            </a: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 é um tipo que permite a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representação de valores positivos e negativos. 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empregado quando precisamos armazenar valores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negativos em um programa.</a:t>
            </a:r>
          </a:p>
          <a:p>
            <a:pPr lvl="1" algn="just"/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exemplo é o armazenamento de temperaturas –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podemos armazenar tanto valores positivos como +32°C,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quanto temperaturas negativas como -15°C.</a:t>
            </a:r>
          </a:p>
          <a:p>
            <a:pPr lvl="1" algn="just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padrão os dados são do tipo </a:t>
            </a:r>
            <a:r>
              <a:rPr lang="pt-BR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signed</a:t>
            </a: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04440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Tipos de Sinal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218B36-9730-44A8-BEFC-F8AE34ED5BAE}"/>
              </a:ext>
            </a:extLst>
          </p:cNvPr>
          <p:cNvSpPr txBox="1"/>
          <p:nvPr/>
        </p:nvSpPr>
        <p:spPr>
          <a:xfrm>
            <a:off x="179512" y="1417638"/>
            <a:ext cx="878497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pt-BR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Tipos sem sinal – </a:t>
            </a:r>
            <a:r>
              <a:rPr lang="pt-BR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pt-BR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</a:t>
            </a: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 tipo sem sinal (“</a:t>
            </a:r>
            <a:r>
              <a:rPr lang="pt-BR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”) somente permite a representação de números positivos. É usado, como podemos imaginar, quando não há a necessidade de armazenar números negativos no programa.</a:t>
            </a:r>
          </a:p>
          <a:p>
            <a:pPr lvl="1"/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exemplo é o armazenamento da idade de uma pessoa, as idades são sempre números positivos, você pode ter 30 anos de idade, mas nunca -30 anos!</a:t>
            </a:r>
            <a:endParaRPr lang="pt-BR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65727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Tipos de Sinal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218B36-9730-44A8-BEFC-F8AE34ED5BAE}"/>
              </a:ext>
            </a:extLst>
          </p:cNvPr>
          <p:cNvSpPr txBox="1"/>
          <p:nvPr/>
        </p:nvSpPr>
        <p:spPr>
          <a:xfrm>
            <a:off x="179512" y="1417638"/>
            <a:ext cx="87849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just"/>
            <a:r>
              <a:rPr lang="pt-BR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Tipos sem sinal – </a:t>
            </a:r>
            <a:r>
              <a:rPr lang="pt-BR" sz="24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unsigned</a:t>
            </a:r>
            <a:r>
              <a:rPr lang="pt-BR" sz="24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96B0B8-8ECB-4675-8018-44EBD3BD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79125"/>
            <a:ext cx="8784976" cy="462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3423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>
            <a:extLst>
              <a:ext uri="{FF2B5EF4-FFF2-40B4-BE49-F238E27FC236}">
                <a16:creationId xmlns:a16="http://schemas.microsoft.com/office/drawing/2014/main" id="{CE3D9664-217B-42AC-9430-E42B55E18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0000"/>
              </a:buClr>
              <a:buSzPct val="100000"/>
              <a:buFontTx/>
              <a:buNone/>
              <a:defRPr/>
            </a:pP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Setprecision</a:t>
            </a: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 e </a:t>
            </a:r>
            <a:r>
              <a:rPr lang="pt-BR" altLang="pt-BR" sz="3600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iomanip</a:t>
            </a:r>
            <a:r>
              <a:rPr lang="pt-BR" altLang="pt-BR" sz="3600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alibri" panose="020F0502020204030204" pitchFamily="34" charset="0"/>
                <a:cs typeface="+mn-cs"/>
              </a:rPr>
              <a:t>: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218B36-9730-44A8-BEFC-F8AE34ED5BAE}"/>
              </a:ext>
            </a:extLst>
          </p:cNvPr>
          <p:cNvSpPr txBox="1"/>
          <p:nvPr/>
        </p:nvSpPr>
        <p:spPr>
          <a:xfrm>
            <a:off x="179512" y="1417638"/>
            <a:ext cx="878497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2910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função </a:t>
            </a:r>
            <a:r>
              <a:rPr lang="pt-BR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setprecision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faz parte da biblioteca de manipuladores 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iomanip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 pode ser utilizada para modificar a precisão padrão dos números de ponto flutuante. </a:t>
            </a:r>
          </a:p>
          <a:p>
            <a:pPr marL="422910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endParaRPr lang="pt-BR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22910" indent="-285750" algn="just">
              <a:spcBef>
                <a:spcPts val="600"/>
              </a:spcBef>
              <a:buClr>
                <a:schemeClr val="tx1">
                  <a:shade val="95000"/>
                </a:schemeClr>
              </a:buClr>
              <a:defRPr/>
            </a:pPr>
            <a:r>
              <a:rPr lang="pt-BR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Determinar a quantidade de casas decimais após a vírgula.</a:t>
            </a:r>
          </a:p>
        </p:txBody>
      </p:sp>
    </p:spTree>
    <p:extLst>
      <p:ext uri="{BB962C8B-B14F-4D97-AF65-F5344CB8AC3E}">
        <p14:creationId xmlns:p14="http://schemas.microsoft.com/office/powerpoint/2010/main" val="207580325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Calibri"/>
        <a:ea typeface="Droid Sans Fallback"/>
        <a:cs typeface="Droid Sans Fallback"/>
      </a:majorFont>
      <a:minorFont>
        <a:latin typeface="Calibri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pt-BR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9918</TotalTime>
  <Words>750</Words>
  <Application>Microsoft Office PowerPoint</Application>
  <PresentationFormat>Apresentação na tela (4:3)</PresentationFormat>
  <Paragraphs>109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7" baseType="lpstr">
      <vt:lpstr>SimSun</vt:lpstr>
      <vt:lpstr>Arial</vt:lpstr>
      <vt:lpstr>Calibri</vt:lpstr>
      <vt:lpstr>Times New Roman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Informática com ênfase em Programação</dc:title>
  <dc:creator>Della Croce</dc:creator>
  <cp:lastModifiedBy>Ivan Oliveira Lopes</cp:lastModifiedBy>
  <cp:revision>455</cp:revision>
  <cp:lastPrinted>2018-09-03T19:52:24Z</cp:lastPrinted>
  <dcterms:created xsi:type="dcterms:W3CDTF">2008-05-07T20:50:20Z</dcterms:created>
  <dcterms:modified xsi:type="dcterms:W3CDTF">2024-04-01T22:14:13Z</dcterms:modified>
</cp:coreProperties>
</file>