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0" r:id="rId3"/>
    <p:sldId id="259" r:id="rId4"/>
    <p:sldId id="261" r:id="rId5"/>
    <p:sldId id="258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4B69"/>
    <a:srgbClr val="2B4A69"/>
    <a:srgbClr val="356C95"/>
    <a:srgbClr val="327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1450" y="53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5065C-6E6F-484E-9089-D6991442C18C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5329C-387D-4219-86D1-E35ACC8C77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47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4020-3E74-4F47-B35E-AEB2174BE490}" type="datetime1">
              <a:rPr lang="pt-BR" smtClean="0"/>
              <a:t>28/04/2024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Entendendo a LGPD: Protegendo seus Dados Gustavo Bastos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2B9F-994C-437B-BEFC-D871129D7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31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C6E-48F2-4805-8072-5D54A98B8157}" type="datetime1">
              <a:rPr lang="pt-BR" smtClean="0"/>
              <a:t>28/04/2024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Entendendo a LGPD: Protegendo seus Dados Gustavo Bastos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2B9F-994C-437B-BEFC-D871129D7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63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AF37-32C6-453A-A3E8-0F0960F3EC4E}" type="datetime1">
              <a:rPr lang="pt-BR" smtClean="0"/>
              <a:t>28/04/2024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Entendendo a LGPD: Protegendo seus Dados Gustavo Bastos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2B9F-994C-437B-BEFC-D871129D7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02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ACC0-606E-4B1E-9C08-D5B2530F7C9D}" type="datetime1">
              <a:rPr lang="pt-BR" smtClean="0"/>
              <a:t>28/04/2024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Entendendo a LGPD: Protegendo seus Dados Gustavo Bastos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2B9F-994C-437B-BEFC-D871129D7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24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4762-1509-4A5E-B508-D9C74DB3B210}" type="datetime1">
              <a:rPr lang="pt-BR" smtClean="0"/>
              <a:t>28/04/2024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Entendendo a LGPD: Protegendo seus Dados Gustavo Bastos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2B9F-994C-437B-BEFC-D871129D7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3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16FC-7C91-4E05-B9F1-767264086DEE}" type="datetime1">
              <a:rPr lang="pt-BR" smtClean="0"/>
              <a:t>28/04/2024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Entendendo a LGPD: Protegendo seus Dados Gustavo Bastos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2B9F-994C-437B-BEFC-D871129D7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39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81D0-D6B4-40D3-9809-479FDBEDE997}" type="datetime1">
              <a:rPr lang="pt-BR" smtClean="0"/>
              <a:t>28/04/2024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Entendendo a LGPD: Protegendo seus Dados Gustavo Bastos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2B9F-994C-437B-BEFC-D871129D7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10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309B-FCC5-40AA-9D1C-08543CD0DE0E}" type="datetime1">
              <a:rPr lang="pt-BR" smtClean="0"/>
              <a:t>28/04/2024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Entendendo a LGPD: Protegendo seus Dados Gustavo Bastos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2B9F-994C-437B-BEFC-D871129D7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5D07-40B5-4E58-9070-B3CF79D53E21}" type="datetime1">
              <a:rPr lang="pt-BR" smtClean="0"/>
              <a:t>28/04/2024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Entendendo a LGPD: Protegendo seus Dados Gustavo Bastos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2B9F-994C-437B-BEFC-D871129D7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33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8300-869B-4648-ADD8-681DF58179FE}" type="datetime1">
              <a:rPr lang="pt-BR" smtClean="0"/>
              <a:t>28/04/2024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Entendendo a LGPD: Protegendo seus Dados Gustavo Bastos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2B9F-994C-437B-BEFC-D871129D7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38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D69D-619D-43D5-A56D-9319E49C89E2}" type="datetime1">
              <a:rPr lang="pt-BR" smtClean="0"/>
              <a:t>28/04/2024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Entendendo a LGPD: Protegendo seus Dados Gustavo Bastos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2B9F-994C-437B-BEFC-D871129D7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7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3227B-367F-4D59-8923-51CA01DE2FA6}" type="datetime1">
              <a:rPr lang="pt-BR" smtClean="0"/>
              <a:t>28/04/2024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Entendendo a LGPD: Protegendo seus Dados Gustavo Bastos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82B9F-994C-437B-BEFC-D871129D7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94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costasantos" TargetMode="External"/><Relationship Id="rId2" Type="http://schemas.openxmlformats.org/officeDocument/2006/relationships/hyperlink" Target="https://www.linkedin.com/in/gsbastos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linkedin.com/school/dio-makethechange/" TargetMode="External"/><Relationship Id="rId4" Type="http://schemas.openxmlformats.org/officeDocument/2006/relationships/hyperlink" Target="https://www.linkedin.com/in/felipe-ex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15AC46E-4F3A-25D3-B6C2-625365954DAB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B4A69"/>
          </a:solidFill>
          <a:ln>
            <a:solidFill>
              <a:srgbClr val="356C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 descr="uma pessoa fornecendo os dados pessoais e um computador agradecendo, com a mensagem de segurança dos dados pessoais baseado na LGPD">
            <a:extLst>
              <a:ext uri="{FF2B5EF4-FFF2-40B4-BE49-F238E27FC236}">
                <a16:creationId xmlns:a16="http://schemas.microsoft.com/office/drawing/2014/main" id="{9B5A9281-6E32-0C97-A9A0-63B89B8B0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3537"/>
            <a:ext cx="9601200" cy="960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D3BC162-119F-1B9F-09A0-EE18E196DFAE}"/>
              </a:ext>
            </a:extLst>
          </p:cNvPr>
          <p:cNvSpPr txBox="1"/>
          <p:nvPr/>
        </p:nvSpPr>
        <p:spPr>
          <a:xfrm>
            <a:off x="3086100" y="12093714"/>
            <a:ext cx="371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Gustavo Bastos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24828C6-5522-0D74-16C8-018609042B5E}"/>
              </a:ext>
            </a:extLst>
          </p:cNvPr>
          <p:cNvSpPr txBox="1"/>
          <p:nvPr/>
        </p:nvSpPr>
        <p:spPr>
          <a:xfrm>
            <a:off x="2943225" y="142220"/>
            <a:ext cx="3714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LGPD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6FE3EC-8F92-AF2F-89DF-E3982387DDCE}"/>
              </a:ext>
            </a:extLst>
          </p:cNvPr>
          <p:cNvSpPr txBox="1"/>
          <p:nvPr/>
        </p:nvSpPr>
        <p:spPr>
          <a:xfrm>
            <a:off x="932330" y="11234737"/>
            <a:ext cx="835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Entendendo a LGPD: Protegendo seus Dados</a:t>
            </a:r>
          </a:p>
        </p:txBody>
      </p:sp>
    </p:spTree>
    <p:extLst>
      <p:ext uri="{BB962C8B-B14F-4D97-AF65-F5344CB8AC3E}">
        <p14:creationId xmlns:p14="http://schemas.microsoft.com/office/powerpoint/2010/main" val="3799897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62E3C49-7707-61F2-F4B3-01A5C7A85BF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D4B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30F861-3264-C627-9214-0BF3811EDC55}"/>
              </a:ext>
            </a:extLst>
          </p:cNvPr>
          <p:cNvSpPr txBox="1"/>
          <p:nvPr/>
        </p:nvSpPr>
        <p:spPr>
          <a:xfrm>
            <a:off x="233083" y="6633883"/>
            <a:ext cx="921571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Direito dos usuários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BB09F9-673A-3834-133B-3622F00AAD3C}"/>
              </a:ext>
            </a:extLst>
          </p:cNvPr>
          <p:cNvSpPr txBox="1"/>
          <p:nvPr/>
        </p:nvSpPr>
        <p:spPr>
          <a:xfrm>
            <a:off x="0" y="2268071"/>
            <a:ext cx="92157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3481EA1-E1C9-7DB5-82E8-114396DAC7C4}"/>
              </a:ext>
            </a:extLst>
          </p:cNvPr>
          <p:cNvSpPr/>
          <p:nvPr/>
        </p:nvSpPr>
        <p:spPr>
          <a:xfrm>
            <a:off x="914401" y="9434650"/>
            <a:ext cx="8301317" cy="219873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04B1C4-984C-0892-CBD8-80C459E8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Entendendo a LGPD: Protegendo seus Dados Gustavo Bastos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25602A-EE6D-0CBB-570D-15B15376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2B9F-994C-437B-BEFC-D871129D7E4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227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09F830D-AFFB-7C2C-1F88-D622B5F1E22E}"/>
              </a:ext>
            </a:extLst>
          </p:cNvPr>
          <p:cNvSpPr txBox="1"/>
          <p:nvPr/>
        </p:nvSpPr>
        <p:spPr>
          <a:xfrm>
            <a:off x="1196223" y="735395"/>
            <a:ext cx="763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Direito dos usuários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BC49FE-3095-F689-CC48-A3E5CDB5139B}"/>
              </a:ext>
            </a:extLst>
          </p:cNvPr>
          <p:cNvSpPr txBox="1"/>
          <p:nvPr/>
        </p:nvSpPr>
        <p:spPr>
          <a:xfrm>
            <a:off x="1196223" y="2955723"/>
            <a:ext cx="763905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1 </a:t>
            </a:r>
            <a:r>
              <a:rPr lang="pt-BR" sz="2400" dirty="0"/>
              <a:t>- Acesso aos Dados: Os usuários têm o direito de acessar seus dados pessoais que foram coletados e armazenados por uma empresa.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2 </a:t>
            </a:r>
            <a:r>
              <a:rPr lang="pt-BR" sz="2400" dirty="0"/>
              <a:t>- Correção de Dados Incompletos ou Inexatos: Os usuários têm o direito de solicitar a correção de informações pessoais incompletas, imprecisas ou desatualizadas.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3 </a:t>
            </a:r>
            <a:r>
              <a:rPr lang="pt-BR" sz="2400" dirty="0"/>
              <a:t>- Eliminação dos Dados (Direito ao Esquecimento): Os usuários têm o direito de solicitar a exclusão de seus dados pessoais, desde que não haja uma base legal para sua retenção.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4</a:t>
            </a:r>
            <a:r>
              <a:rPr lang="pt-BR" sz="2400" dirty="0"/>
              <a:t> - Portabilidade dos Dados: Os usuários têm o direito de receber seus dados pessoais em um formato estruturado, comumente usado e legível por máquina, e o direito de transmitir esses dados para outra empresa, se desejado.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5</a:t>
            </a:r>
            <a:r>
              <a:rPr lang="pt-BR" sz="2400" dirty="0"/>
              <a:t> - Revogação do Consentimento: Os usuários têm o direito de retirar o consentimento para o processamento de seus dados pessoais a qualquer momento, quando o processamento é baseado no consentimento.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94B6E5-2ED9-68EF-9D9D-FE9B46C626D3}"/>
              </a:ext>
            </a:extLst>
          </p:cNvPr>
          <p:cNvSpPr txBox="1"/>
          <p:nvPr/>
        </p:nvSpPr>
        <p:spPr>
          <a:xfrm>
            <a:off x="1196223" y="1952089"/>
            <a:ext cx="763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Os direitos dos usuários perante a LGPD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132254-1145-23A4-6A66-F4E2B73E47BE}"/>
              </a:ext>
            </a:extLst>
          </p:cNvPr>
          <p:cNvSpPr/>
          <p:nvPr/>
        </p:nvSpPr>
        <p:spPr>
          <a:xfrm rot="5400000">
            <a:off x="404229" y="651281"/>
            <a:ext cx="1440000" cy="144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DA09BDA-AAA5-9900-EB2F-E4479234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Entendendo a LGPD: Protegendo seus Dados Gustavo Bastos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703A885-F5BA-F11B-10B3-E794E0F6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2B9F-994C-437B-BEFC-D871129D7E4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333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09F830D-AFFB-7C2C-1F88-D622B5F1E22E}"/>
              </a:ext>
            </a:extLst>
          </p:cNvPr>
          <p:cNvSpPr txBox="1"/>
          <p:nvPr/>
        </p:nvSpPr>
        <p:spPr>
          <a:xfrm>
            <a:off x="1196223" y="735395"/>
            <a:ext cx="763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Direito dos usuários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BC49FE-3095-F689-CC48-A3E5CDB5139B}"/>
              </a:ext>
            </a:extLst>
          </p:cNvPr>
          <p:cNvSpPr txBox="1"/>
          <p:nvPr/>
        </p:nvSpPr>
        <p:spPr>
          <a:xfrm>
            <a:off x="1196223" y="2955723"/>
            <a:ext cx="763905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6</a:t>
            </a:r>
            <a:r>
              <a:rPr lang="pt-BR" sz="2400" dirty="0"/>
              <a:t> - Informações Transparentes e Claras: Os usuários têm o direito de receber informações claras e transparentes sobre como seus dados pessoais são coletados, utilizados, tratados e compartilhados.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7</a:t>
            </a:r>
            <a:r>
              <a:rPr lang="pt-BR" sz="2400" dirty="0"/>
              <a:t> - Limitação do Tratamento: Os usuários têm o direito de solicitar a limitação do tratamento de seus dados pessoais em determinadas circunstâncias.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8</a:t>
            </a:r>
            <a:r>
              <a:rPr lang="pt-BR" sz="2400" dirty="0"/>
              <a:t> - Decisões Automatizadas e Perfilagem: Os usuários têm o direito de não serem submetidos a decisões baseadas unicamente no tratamento automatizado, incluindo a criação de perfis, que produzam efeitos jurídicos ou afetem significativamente de maneira similar.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Estes direitos são fundamentais para proteger a privacidade e a autonomia dos usuários em relação aos seus dados pessoais, conforme estabelecido pela LGPD.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94B6E5-2ED9-68EF-9D9D-FE9B46C626D3}"/>
              </a:ext>
            </a:extLst>
          </p:cNvPr>
          <p:cNvSpPr txBox="1"/>
          <p:nvPr/>
        </p:nvSpPr>
        <p:spPr>
          <a:xfrm>
            <a:off x="1196223" y="1952089"/>
            <a:ext cx="763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Os direitos dos usuários perante a LGPD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132254-1145-23A4-6A66-F4E2B73E47BE}"/>
              </a:ext>
            </a:extLst>
          </p:cNvPr>
          <p:cNvSpPr/>
          <p:nvPr/>
        </p:nvSpPr>
        <p:spPr>
          <a:xfrm rot="5400000">
            <a:off x="404229" y="651281"/>
            <a:ext cx="1440000" cy="144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9A76186-E68C-C7C8-334D-89056C21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Entendendo a LGPD: Protegendo seus Dados Gustavo Bastos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F0734D8-5B06-7F41-2EEC-CD50A131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2B9F-994C-437B-BEFC-D871129D7E4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808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62E3C49-7707-61F2-F4B3-01A5C7A85BF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D4B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30F861-3264-C627-9214-0BF3811EDC55}"/>
              </a:ext>
            </a:extLst>
          </p:cNvPr>
          <p:cNvSpPr txBox="1"/>
          <p:nvPr/>
        </p:nvSpPr>
        <p:spPr>
          <a:xfrm>
            <a:off x="233083" y="6633883"/>
            <a:ext cx="92157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As empresas e a lei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BB09F9-673A-3834-133B-3622F00AAD3C}"/>
              </a:ext>
            </a:extLst>
          </p:cNvPr>
          <p:cNvSpPr txBox="1"/>
          <p:nvPr/>
        </p:nvSpPr>
        <p:spPr>
          <a:xfrm>
            <a:off x="0" y="2268071"/>
            <a:ext cx="92157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3481EA1-E1C9-7DB5-82E8-114396DAC7C4}"/>
              </a:ext>
            </a:extLst>
          </p:cNvPr>
          <p:cNvSpPr/>
          <p:nvPr/>
        </p:nvSpPr>
        <p:spPr>
          <a:xfrm>
            <a:off x="430315" y="8197531"/>
            <a:ext cx="8784000" cy="219873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28E5D0-312B-2631-8FE0-20A2BAEC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Entendendo a LGPD: Protegendo seus Dados Gustavo Bastos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9172A0-B010-C1A8-D890-6F760A8A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2B9F-994C-437B-BEFC-D871129D7E4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20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09F830D-AFFB-7C2C-1F88-D622B5F1E22E}"/>
              </a:ext>
            </a:extLst>
          </p:cNvPr>
          <p:cNvSpPr txBox="1"/>
          <p:nvPr/>
        </p:nvSpPr>
        <p:spPr>
          <a:xfrm>
            <a:off x="1196223" y="735395"/>
            <a:ext cx="763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As empresas e a lei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BC49FE-3095-F689-CC48-A3E5CDB5139B}"/>
              </a:ext>
            </a:extLst>
          </p:cNvPr>
          <p:cNvSpPr txBox="1"/>
          <p:nvPr/>
        </p:nvSpPr>
        <p:spPr>
          <a:xfrm>
            <a:off x="1196223" y="2955723"/>
            <a:ext cx="763905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1 </a:t>
            </a:r>
            <a:r>
              <a:rPr lang="pt-BR" sz="2400" dirty="0"/>
              <a:t>- Nomeação de Encarregado de Proteção de Dados (DPO): Empresas devem designar um Encarregado de Proteção de Dados (DPO) responsável por garantir o cumprimento da LGPD dentro da organização e servir como ponto de contato entre a empresa, os titulares dos dados e a Autoridade Nacional de Proteção de Dados (ANPD).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2</a:t>
            </a:r>
            <a:r>
              <a:rPr lang="pt-BR" sz="2400" dirty="0"/>
              <a:t> - Transparência e Informação: Empresas devem fornecer informações claras e transparentes aos titulares dos dados sobre como seus dados pessoais estão sendo coletados, usados, tratados e compartilhados, incluindo a finalidade do tratamento e os direitos dos titulares dos dados.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3</a:t>
            </a:r>
            <a:r>
              <a:rPr lang="pt-BR" sz="2400" dirty="0"/>
              <a:t> - Consentimento: Empresas devem obter o consentimento dos titulares dos dados para o tratamento de seus dados pessoais, quando o tratamento não se basear em outra base legal prevista na LGPD.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4</a:t>
            </a:r>
            <a:r>
              <a:rPr lang="pt-BR" sz="2400" dirty="0"/>
              <a:t> - Segurança dos Dados: Empresas devem implementar medidas técnicas e organizacionais adequadas para proteger os dados pessoais contra acessos não autorizados, vazamentos, perdas ou qualquer forma de tratamento inadequado.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94B6E5-2ED9-68EF-9D9D-FE9B46C626D3}"/>
              </a:ext>
            </a:extLst>
          </p:cNvPr>
          <p:cNvSpPr txBox="1"/>
          <p:nvPr/>
        </p:nvSpPr>
        <p:spPr>
          <a:xfrm>
            <a:off x="1196223" y="1952089"/>
            <a:ext cx="763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As obrigações das empresas perante a LGPD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132254-1145-23A4-6A66-F4E2B73E47BE}"/>
              </a:ext>
            </a:extLst>
          </p:cNvPr>
          <p:cNvSpPr/>
          <p:nvPr/>
        </p:nvSpPr>
        <p:spPr>
          <a:xfrm rot="5400000">
            <a:off x="404229" y="651281"/>
            <a:ext cx="1440000" cy="144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8C0D5C5-5D98-8E67-12F7-D8F5D44C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Entendendo a LGPD: Protegendo seus Dados Gustavo Bastos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828A7E4-C230-78C0-0A2E-9BE5E366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2B9F-994C-437B-BEFC-D871129D7E4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82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09F830D-AFFB-7C2C-1F88-D622B5F1E22E}"/>
              </a:ext>
            </a:extLst>
          </p:cNvPr>
          <p:cNvSpPr txBox="1"/>
          <p:nvPr/>
        </p:nvSpPr>
        <p:spPr>
          <a:xfrm>
            <a:off x="1196223" y="735395"/>
            <a:ext cx="763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As empresas e a lei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BC49FE-3095-F689-CC48-A3E5CDB5139B}"/>
              </a:ext>
            </a:extLst>
          </p:cNvPr>
          <p:cNvSpPr txBox="1"/>
          <p:nvPr/>
        </p:nvSpPr>
        <p:spPr>
          <a:xfrm>
            <a:off x="1196223" y="2364058"/>
            <a:ext cx="763905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7</a:t>
            </a:r>
            <a:r>
              <a:rPr lang="pt-BR" sz="2400" dirty="0"/>
              <a:t> - Manutenção de Registro de Tratamento de Dados: Empresas devem manter registros de todas as operações de tratamento de dados pessoais realizadas, conforme exigido pela LGPD.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8</a:t>
            </a:r>
            <a:r>
              <a:rPr lang="pt-BR" sz="2400" dirty="0"/>
              <a:t> - Atendimento aos Direitos dos Titulares dos Dados: Empresas devem garantir o exercício dos direitos dos titulares dos dados, como o acesso, correção, exclusão e portabilidade de dados, e responder às solicitações dos titulares dos dados dentro dos prazos estabelecidos pela LGPD.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O cumprimento dessas obrigações é essencial para garantir a conformidade com a LGPD e proteger a privacidade dos dados pessoais dos titulares dos dados. Empresas que não cumprem as obrigações estabelecidas pela LGPD estão sujeitas a sanções e multas conforme previsto na legislação.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94B6E5-2ED9-68EF-9D9D-FE9B46C626D3}"/>
              </a:ext>
            </a:extLst>
          </p:cNvPr>
          <p:cNvSpPr txBox="1"/>
          <p:nvPr/>
        </p:nvSpPr>
        <p:spPr>
          <a:xfrm>
            <a:off x="1196223" y="1611432"/>
            <a:ext cx="763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As obrigações das empresas perante a LGPD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132254-1145-23A4-6A66-F4E2B73E47BE}"/>
              </a:ext>
            </a:extLst>
          </p:cNvPr>
          <p:cNvSpPr/>
          <p:nvPr/>
        </p:nvSpPr>
        <p:spPr>
          <a:xfrm rot="5400000">
            <a:off x="404229" y="651281"/>
            <a:ext cx="1440000" cy="144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8BE8B9E-0974-44D5-5A30-8C2A9A4D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Entendendo a LGPD: Protegendo seus Dados Gustavo Bastos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B7E8A1B-6EEC-DE4D-8511-99EC563F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2B9F-994C-437B-BEFC-D871129D7E4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073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09F830D-AFFB-7C2C-1F88-D622B5F1E22E}"/>
              </a:ext>
            </a:extLst>
          </p:cNvPr>
          <p:cNvSpPr txBox="1"/>
          <p:nvPr/>
        </p:nvSpPr>
        <p:spPr>
          <a:xfrm>
            <a:off x="1196223" y="735395"/>
            <a:ext cx="763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As empresas e a lei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BC49FE-3095-F689-CC48-A3E5CDB5139B}"/>
              </a:ext>
            </a:extLst>
          </p:cNvPr>
          <p:cNvSpPr txBox="1"/>
          <p:nvPr/>
        </p:nvSpPr>
        <p:spPr>
          <a:xfrm>
            <a:off x="1196223" y="2364058"/>
            <a:ext cx="76390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As empresas que não se adequarem à LGPD podem ser multadas de acordo com a gravidade da infração, podendo as multas chegar a até 2% do faturamento da empresa, limitadas a R$ 50 milhões por infração. As penalidades podem incluir advertências, multas, suspensão parcial ou total do funcionamento do banco de dados e até mesmo proibição parcial ou total das atividades relacionadas ao tratamento de dados. É essencial que as empresas estejam em conformidade com a LGPD para evitar sanções e proteger a privacidade dos dados de seus clientes.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94B6E5-2ED9-68EF-9D9D-FE9B46C626D3}"/>
              </a:ext>
            </a:extLst>
          </p:cNvPr>
          <p:cNvSpPr txBox="1"/>
          <p:nvPr/>
        </p:nvSpPr>
        <p:spPr>
          <a:xfrm>
            <a:off x="1196223" y="1611432"/>
            <a:ext cx="763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As obrigações das empresas perante a LGPD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132254-1145-23A4-6A66-F4E2B73E47BE}"/>
              </a:ext>
            </a:extLst>
          </p:cNvPr>
          <p:cNvSpPr/>
          <p:nvPr/>
        </p:nvSpPr>
        <p:spPr>
          <a:xfrm rot="5400000">
            <a:off x="404229" y="651281"/>
            <a:ext cx="1440000" cy="144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8BE8B9E-0974-44D5-5A30-8C2A9A4D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Entendendo a LGPD: Protegendo seus Dados Gustavo Bastos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B7E8A1B-6EEC-DE4D-8511-99EC563F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2B9F-994C-437B-BEFC-D871129D7E4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242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62E3C49-7707-61F2-F4B3-01A5C7A85BF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D4B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30F861-3264-C627-9214-0BF3811EDC55}"/>
              </a:ext>
            </a:extLst>
          </p:cNvPr>
          <p:cNvSpPr txBox="1"/>
          <p:nvPr/>
        </p:nvSpPr>
        <p:spPr>
          <a:xfrm>
            <a:off x="233083" y="4984369"/>
            <a:ext cx="92157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3481EA1-E1C9-7DB5-82E8-114396DAC7C4}"/>
              </a:ext>
            </a:extLst>
          </p:cNvPr>
          <p:cNvSpPr/>
          <p:nvPr/>
        </p:nvSpPr>
        <p:spPr>
          <a:xfrm>
            <a:off x="430315" y="6548017"/>
            <a:ext cx="8784000" cy="219873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28E5D0-312B-2631-8FE0-20A2BAEC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Entendendo a LGPD: Protegendo seus Dados Gustavo Bastos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9172A0-B010-C1A8-D890-6F760A8A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2B9F-994C-437B-BEFC-D871129D7E4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450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09F830D-AFFB-7C2C-1F88-D622B5F1E22E}"/>
              </a:ext>
            </a:extLst>
          </p:cNvPr>
          <p:cNvSpPr txBox="1"/>
          <p:nvPr/>
        </p:nvSpPr>
        <p:spPr>
          <a:xfrm>
            <a:off x="1196223" y="735395"/>
            <a:ext cx="763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ter chegado até aqui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BC49FE-3095-F689-CC48-A3E5CDB5139B}"/>
              </a:ext>
            </a:extLst>
          </p:cNvPr>
          <p:cNvSpPr txBox="1"/>
          <p:nvPr/>
        </p:nvSpPr>
        <p:spPr>
          <a:xfrm>
            <a:off x="1196223" y="2364058"/>
            <a:ext cx="763905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Esse ebook foi gerado por IA e diagramado por mim, </a:t>
            </a:r>
            <a:r>
              <a:rPr lang="pt-BR" sz="2400" dirty="0">
                <a:hlinkClick r:id="rId2"/>
              </a:rPr>
              <a:t>Gustavo Bastos</a:t>
            </a:r>
            <a:r>
              <a:rPr lang="pt-BR" sz="2400" dirty="0"/>
              <a:t>, com fins didáticos.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No entanto não poderia deixar de agradecer a você, leitor, que chegou até aqui e aos incentivadores desse trabalho: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Ao Professor </a:t>
            </a:r>
            <a:r>
              <a:rPr lang="pt-BR" sz="2400" dirty="0">
                <a:hlinkClick r:id="rId3"/>
              </a:rPr>
              <a:t>Rodrigo Costa dos Santos</a:t>
            </a:r>
            <a:r>
              <a:rPr lang="pt-BR" sz="2400" dirty="0"/>
              <a:t>, amigo de longa data  que me inseriu nesse contexto da LGPD e me proporcionou  fazer perguntas mais contextualizadas facilitando a geração desse ebook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Ao Professor </a:t>
            </a:r>
            <a:r>
              <a:rPr lang="pt-BR" sz="2400" dirty="0">
                <a:hlinkClick r:id="rId4"/>
              </a:rPr>
              <a:t>Felipe Aguiar</a:t>
            </a:r>
            <a:r>
              <a:rPr lang="pt-BR" sz="2400" dirty="0"/>
              <a:t> que está ministrando aulas no curso de IA que estou fazendo.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 plataforma </a:t>
            </a:r>
            <a:r>
              <a:rPr lang="pt-BR" sz="2400" dirty="0">
                <a:hlinkClick r:id="rId5"/>
              </a:rPr>
              <a:t>DIO</a:t>
            </a:r>
            <a:r>
              <a:rPr lang="pt-BR" sz="2400" dirty="0"/>
              <a:t> (Digital </a:t>
            </a:r>
            <a:r>
              <a:rPr lang="pt-BR" sz="2400" dirty="0" err="1"/>
              <a:t>Innovation</a:t>
            </a:r>
            <a:r>
              <a:rPr lang="pt-BR" sz="2400" dirty="0"/>
              <a:t> </a:t>
            </a:r>
            <a:r>
              <a:rPr lang="pt-BR" sz="2400" dirty="0" err="1"/>
              <a:t>One</a:t>
            </a:r>
            <a:r>
              <a:rPr lang="pt-BR" sz="2400" dirty="0"/>
              <a:t>) que me possibilitou fazer esse curso.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132254-1145-23A4-6A66-F4E2B73E47BE}"/>
              </a:ext>
            </a:extLst>
          </p:cNvPr>
          <p:cNvSpPr/>
          <p:nvPr/>
        </p:nvSpPr>
        <p:spPr>
          <a:xfrm rot="5400000">
            <a:off x="404229" y="651281"/>
            <a:ext cx="1440000" cy="144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8BE8B9E-0974-44D5-5A30-8C2A9A4D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Entendendo a LGPD: Protegendo seus Dados Gustavo Bastos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B7E8A1B-6EEC-DE4D-8511-99EC563F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2B9F-994C-437B-BEFC-D871129D7E4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48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62E3C49-7707-61F2-F4B3-01A5C7A85BF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D4B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30F861-3264-C627-9214-0BF3811EDC55}"/>
              </a:ext>
            </a:extLst>
          </p:cNvPr>
          <p:cNvSpPr txBox="1"/>
          <p:nvPr/>
        </p:nvSpPr>
        <p:spPr>
          <a:xfrm>
            <a:off x="233083" y="6633883"/>
            <a:ext cx="92157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Introdução à LGPD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BB09F9-673A-3834-133B-3622F00AAD3C}"/>
              </a:ext>
            </a:extLst>
          </p:cNvPr>
          <p:cNvSpPr txBox="1"/>
          <p:nvPr/>
        </p:nvSpPr>
        <p:spPr>
          <a:xfrm>
            <a:off x="0" y="2268071"/>
            <a:ext cx="92157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3481EA1-E1C9-7DB5-82E8-114396DAC7C4}"/>
              </a:ext>
            </a:extLst>
          </p:cNvPr>
          <p:cNvSpPr/>
          <p:nvPr/>
        </p:nvSpPr>
        <p:spPr>
          <a:xfrm>
            <a:off x="699246" y="8080433"/>
            <a:ext cx="8301317" cy="219873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831405-84FD-F566-7A5F-EADABC3A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Entendendo a LGPD: Protegendo seus Dados Gustavo Bastos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F8798E-4C86-DEE3-0C88-6EB8EE91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2B9F-994C-437B-BEFC-D871129D7E4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37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D4D9D63-0777-07C5-6810-89D3DB23AF60}"/>
              </a:ext>
            </a:extLst>
          </p:cNvPr>
          <p:cNvSpPr txBox="1"/>
          <p:nvPr/>
        </p:nvSpPr>
        <p:spPr>
          <a:xfrm>
            <a:off x="1196223" y="738744"/>
            <a:ext cx="763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Introdução à LGPD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619F1CA-475C-10D2-631B-7AD285B7C966}"/>
              </a:ext>
            </a:extLst>
          </p:cNvPr>
          <p:cNvSpPr txBox="1"/>
          <p:nvPr/>
        </p:nvSpPr>
        <p:spPr>
          <a:xfrm>
            <a:off x="1196223" y="2830605"/>
            <a:ext cx="76390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Lei Geral de Proteção de Dados (LGPD), Lei Nº 13.709/2018,  é uma legislação que estabelece regras sobre coleta, armazenamento, tratamento e compartilhamento de dados pessoais, garantindo mais segurança e privacidade aos cidadãos.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 LGPD foi inspirada na GDPR (General Data </a:t>
            </a:r>
            <a:r>
              <a:rPr lang="pt-BR" sz="2400" dirty="0" err="1"/>
              <a:t>Protection</a:t>
            </a:r>
            <a:r>
              <a:rPr lang="pt-BR" sz="2400" dirty="0"/>
              <a:t> </a:t>
            </a:r>
            <a:r>
              <a:rPr lang="pt-BR" sz="2400" dirty="0" err="1"/>
              <a:t>Regulation</a:t>
            </a:r>
            <a:r>
              <a:rPr lang="pt-BR" sz="2400" dirty="0"/>
              <a:t>), a regulamentação geral de proteção de dados da União Europeia. A GDPR foi implementada em 2018 e estabelece padrões rigorosos para o tratamento de dados pessoais, visando proteger a privacidade dos cidadãos europeus. A LGPD segue princípios semelhantes, estabelecendo regras para o uso, armazenamento e compartilhamento de dados pessoais no contexto brasileiro.</a:t>
            </a:r>
          </a:p>
          <a:p>
            <a:pPr algn="just"/>
            <a:endParaRPr lang="pt-BR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5129E2-2164-8586-D407-266F1FBF7623}"/>
              </a:ext>
            </a:extLst>
          </p:cNvPr>
          <p:cNvSpPr txBox="1"/>
          <p:nvPr/>
        </p:nvSpPr>
        <p:spPr>
          <a:xfrm>
            <a:off x="1196223" y="1952089"/>
            <a:ext cx="763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A lei e sua criação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27B8B8A-1347-3932-0B69-4484AC160A36}"/>
              </a:ext>
            </a:extLst>
          </p:cNvPr>
          <p:cNvSpPr/>
          <p:nvPr/>
        </p:nvSpPr>
        <p:spPr>
          <a:xfrm rot="5400000">
            <a:off x="404229" y="651281"/>
            <a:ext cx="1440000" cy="144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599383-8C4F-5610-6343-D930866A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Entendendo a LGPD: Protegendo seus Dados Gustavo Bastos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B58905-E1A2-471F-404B-696B3D3C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2B9F-994C-437B-BEFC-D871129D7E4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29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62E3C49-7707-61F2-F4B3-01A5C7A85BF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D4B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30F861-3264-C627-9214-0BF3811EDC55}"/>
              </a:ext>
            </a:extLst>
          </p:cNvPr>
          <p:cNvSpPr txBox="1"/>
          <p:nvPr/>
        </p:nvSpPr>
        <p:spPr>
          <a:xfrm>
            <a:off x="233083" y="6633883"/>
            <a:ext cx="92157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Papéis na LGPD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BB09F9-673A-3834-133B-3622F00AAD3C}"/>
              </a:ext>
            </a:extLst>
          </p:cNvPr>
          <p:cNvSpPr txBox="1"/>
          <p:nvPr/>
        </p:nvSpPr>
        <p:spPr>
          <a:xfrm>
            <a:off x="0" y="2268071"/>
            <a:ext cx="92157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3481EA1-E1C9-7DB5-82E8-114396DAC7C4}"/>
              </a:ext>
            </a:extLst>
          </p:cNvPr>
          <p:cNvSpPr/>
          <p:nvPr/>
        </p:nvSpPr>
        <p:spPr>
          <a:xfrm>
            <a:off x="699246" y="8080433"/>
            <a:ext cx="8301317" cy="219873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1E860A-5DA3-492E-0151-3AFB809A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Entendendo a LGPD: Protegendo seus Dados Gustavo Bastos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6404C0-9975-938E-EC50-7E4F5534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2B9F-994C-437B-BEFC-D871129D7E4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99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09F830D-AFFB-7C2C-1F88-D622B5F1E22E}"/>
              </a:ext>
            </a:extLst>
          </p:cNvPr>
          <p:cNvSpPr txBox="1"/>
          <p:nvPr/>
        </p:nvSpPr>
        <p:spPr>
          <a:xfrm>
            <a:off x="1196223" y="735395"/>
            <a:ext cx="763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Papéis na LGPD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BC49FE-3095-F689-CC48-A3E5CDB5139B}"/>
              </a:ext>
            </a:extLst>
          </p:cNvPr>
          <p:cNvSpPr txBox="1"/>
          <p:nvPr/>
        </p:nvSpPr>
        <p:spPr>
          <a:xfrm>
            <a:off x="1196223" y="2830605"/>
            <a:ext cx="763905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i="1" dirty="0"/>
              <a:t>Controlador</a:t>
            </a:r>
            <a:r>
              <a:rPr lang="pt-BR" sz="2400" dirty="0"/>
              <a:t>: É a pessoa física ou jurídica que decide sobre o tratamento dos dados pessoais. Ele determina como e para que fins os dados serão utilizados.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i="1" dirty="0"/>
              <a:t>Operador</a:t>
            </a:r>
            <a:r>
              <a:rPr lang="pt-BR" sz="2400" dirty="0"/>
              <a:t>: É quem realiza o tratamento dos dados em nome do controlador. Pode ser uma empresa terceirizada ou um departamento interno.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i="1" dirty="0"/>
              <a:t>Encarregado</a:t>
            </a:r>
            <a:r>
              <a:rPr lang="pt-BR" sz="2400" dirty="0"/>
              <a:t> (DPO): É o profissional designado pelo controlador para atuar como canal de comunicação entre a empresa, os titulares dos dados e a Autoridade Nacional de Proteção de Dados (ANPD).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i="1" dirty="0"/>
              <a:t>Exemplo Hipotético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Imagine uma loja virtual que vende produtos de beleza. O </a:t>
            </a:r>
            <a:r>
              <a:rPr lang="pt-BR" sz="2400" b="1" i="1" dirty="0"/>
              <a:t>controlador</a:t>
            </a:r>
            <a:r>
              <a:rPr lang="pt-BR" sz="2400" dirty="0"/>
              <a:t> seria a empresa responsável pelo e-commerce, que decide coletar informações como nome, endereço e histórico de compras dos clientes. O </a:t>
            </a:r>
            <a:r>
              <a:rPr lang="pt-BR" sz="2400" b="1" i="1" dirty="0"/>
              <a:t>operador</a:t>
            </a:r>
            <a:r>
              <a:rPr lang="pt-BR" sz="2400" dirty="0"/>
              <a:t> seria a plataforma de e-commerce contratada para processar os pedidos e armazenar os dados dos clientes. O </a:t>
            </a:r>
            <a:r>
              <a:rPr lang="pt-BR" sz="2400" b="1" i="1" dirty="0"/>
              <a:t>encarregado</a:t>
            </a:r>
            <a:r>
              <a:rPr lang="pt-BR" sz="2400" dirty="0"/>
              <a:t> (DPO) seria um especialista em proteção de dados contratado pela empresa para garantir que todas as operações estejam em conformidade com a LGPD.</a:t>
            </a:r>
          </a:p>
          <a:p>
            <a:pPr algn="just"/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94B6E5-2ED9-68EF-9D9D-FE9B46C626D3}"/>
              </a:ext>
            </a:extLst>
          </p:cNvPr>
          <p:cNvSpPr txBox="1"/>
          <p:nvPr/>
        </p:nvSpPr>
        <p:spPr>
          <a:xfrm>
            <a:off x="1196223" y="1952089"/>
            <a:ext cx="763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Os Principais Papéis na LGPD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132254-1145-23A4-6A66-F4E2B73E47BE}"/>
              </a:ext>
            </a:extLst>
          </p:cNvPr>
          <p:cNvSpPr/>
          <p:nvPr/>
        </p:nvSpPr>
        <p:spPr>
          <a:xfrm rot="5400000">
            <a:off x="404229" y="651281"/>
            <a:ext cx="1440000" cy="144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CDBB25D7-E3DB-8C0A-7FA5-7A3D5BDE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Entendendo a LGPD: Protegendo seus Dados Gustavo Bastos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4AB7C0E4-A9F4-344F-08A4-60B32E3C0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2B9F-994C-437B-BEFC-D871129D7E4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25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09F830D-AFFB-7C2C-1F88-D622B5F1E22E}"/>
              </a:ext>
            </a:extLst>
          </p:cNvPr>
          <p:cNvSpPr txBox="1"/>
          <p:nvPr/>
        </p:nvSpPr>
        <p:spPr>
          <a:xfrm>
            <a:off x="1196223" y="735395"/>
            <a:ext cx="763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Papéis na LGPD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BC49FE-3095-F689-CC48-A3E5CDB5139B}"/>
              </a:ext>
            </a:extLst>
          </p:cNvPr>
          <p:cNvSpPr txBox="1"/>
          <p:nvPr/>
        </p:nvSpPr>
        <p:spPr>
          <a:xfrm>
            <a:off x="1196223" y="2830605"/>
            <a:ext cx="76390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i="1" dirty="0"/>
              <a:t>Autoridade Nacional de Proteção de Dados (ANPD)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 </a:t>
            </a:r>
            <a:r>
              <a:rPr lang="pt-BR" sz="2400" b="1" i="1" dirty="0"/>
              <a:t>ANPD</a:t>
            </a:r>
            <a:r>
              <a:rPr lang="pt-BR" sz="2400" dirty="0"/>
              <a:t> é o órgão responsável por fiscalizar e regulamentar o cumprimento da LGPD. Ela atua como uma espécie de guarda-chuva para garantir que as normas sejam seguidas e que haja punições para quem descumpri-las.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Compreender a LGPD e seus papéis é essencial para garantir a segurança e privacidade dos dados pessoais, promovendo uma relação mais transparente e confiável entre empresas e consumidores.</a:t>
            </a:r>
          </a:p>
          <a:p>
            <a:pPr algn="just"/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94B6E5-2ED9-68EF-9D9D-FE9B46C626D3}"/>
              </a:ext>
            </a:extLst>
          </p:cNvPr>
          <p:cNvSpPr txBox="1"/>
          <p:nvPr/>
        </p:nvSpPr>
        <p:spPr>
          <a:xfrm>
            <a:off x="1196223" y="1952089"/>
            <a:ext cx="763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Os Principais Papéis na LGPD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132254-1145-23A4-6A66-F4E2B73E47BE}"/>
              </a:ext>
            </a:extLst>
          </p:cNvPr>
          <p:cNvSpPr/>
          <p:nvPr/>
        </p:nvSpPr>
        <p:spPr>
          <a:xfrm rot="5400000">
            <a:off x="404229" y="651281"/>
            <a:ext cx="1440000" cy="144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D3F4DF6-5E9D-43CA-223A-C820313F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Entendendo a LGPD: Protegendo seus Dados Gustavo Bastos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8342FA1-958E-9538-F1B0-921C1E90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2B9F-994C-437B-BEFC-D871129D7E4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62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62E3C49-7707-61F2-F4B3-01A5C7A85BF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D4B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30F861-3264-C627-9214-0BF3811EDC55}"/>
              </a:ext>
            </a:extLst>
          </p:cNvPr>
          <p:cNvSpPr txBox="1"/>
          <p:nvPr/>
        </p:nvSpPr>
        <p:spPr>
          <a:xfrm>
            <a:off x="233083" y="6633883"/>
            <a:ext cx="921571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Protegendo seus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BB09F9-673A-3834-133B-3622F00AAD3C}"/>
              </a:ext>
            </a:extLst>
          </p:cNvPr>
          <p:cNvSpPr txBox="1"/>
          <p:nvPr/>
        </p:nvSpPr>
        <p:spPr>
          <a:xfrm>
            <a:off x="0" y="2268071"/>
            <a:ext cx="92157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3481EA1-E1C9-7DB5-82E8-114396DAC7C4}"/>
              </a:ext>
            </a:extLst>
          </p:cNvPr>
          <p:cNvSpPr/>
          <p:nvPr/>
        </p:nvSpPr>
        <p:spPr>
          <a:xfrm>
            <a:off x="627531" y="9434650"/>
            <a:ext cx="8568000" cy="219873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B847DD-1B23-0DFB-8BF6-FC7EE2E3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Entendendo a LGPD: Protegendo seus Dados Gustavo Bastos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2F191D-D75B-7697-74C8-8464B9F6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2B9F-994C-437B-BEFC-D871129D7E4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36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09F830D-AFFB-7C2C-1F88-D622B5F1E22E}"/>
              </a:ext>
            </a:extLst>
          </p:cNvPr>
          <p:cNvSpPr txBox="1"/>
          <p:nvPr/>
        </p:nvSpPr>
        <p:spPr>
          <a:xfrm>
            <a:off x="1196223" y="735395"/>
            <a:ext cx="763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Protegendo seus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BC49FE-3095-F689-CC48-A3E5CDB5139B}"/>
              </a:ext>
            </a:extLst>
          </p:cNvPr>
          <p:cNvSpPr txBox="1"/>
          <p:nvPr/>
        </p:nvSpPr>
        <p:spPr>
          <a:xfrm>
            <a:off x="1196223" y="2830605"/>
            <a:ext cx="763905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1</a:t>
            </a:r>
            <a:r>
              <a:rPr lang="pt-BR" sz="2400" dirty="0"/>
              <a:t> - Senha Forte e Atualizada: Utilize senhas fortes e únicas para cada conta, e lembre-se de atualizá-las regularmente.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2</a:t>
            </a:r>
            <a:r>
              <a:rPr lang="pt-BR" sz="2400" dirty="0"/>
              <a:t> - Autenticação em Dois Fatores: Ative a autenticação em dois fatores sempre que possível, adicionando uma camada extra de segurança às suas contas.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3</a:t>
            </a:r>
            <a:r>
              <a:rPr lang="pt-BR" sz="2400" dirty="0"/>
              <a:t> - Cuidado com Links Suspeitos: Evite clicar em links suspeitos em e-mails, mensagens ou redes sociais, pois podem direcioná-lo para sites maliciosos que tentam roubar seus dados.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4</a:t>
            </a:r>
            <a:r>
              <a:rPr lang="pt-BR" sz="2400" dirty="0"/>
              <a:t> - Atualize Seu Software: Mantenha seu sistema operacional, aplicativos e antivírus sempre atualizados para proteger seu dispositivo contra ameaças cibernéticas.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5</a:t>
            </a:r>
            <a:r>
              <a:rPr lang="pt-BR" sz="2400" dirty="0"/>
              <a:t> - Privacidade nas Redes Sociais: Revise e ajuste as configurações de privacidade das suas redes sociais para controlar quem pode ver suas informações pessoais.</a:t>
            </a:r>
          </a:p>
          <a:p>
            <a:pPr algn="just"/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94B6E5-2ED9-68EF-9D9D-FE9B46C626D3}"/>
              </a:ext>
            </a:extLst>
          </p:cNvPr>
          <p:cNvSpPr txBox="1"/>
          <p:nvPr/>
        </p:nvSpPr>
        <p:spPr>
          <a:xfrm>
            <a:off x="1196223" y="1952089"/>
            <a:ext cx="763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7 Cuidados Essenciais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132254-1145-23A4-6A66-F4E2B73E47BE}"/>
              </a:ext>
            </a:extLst>
          </p:cNvPr>
          <p:cNvSpPr/>
          <p:nvPr/>
        </p:nvSpPr>
        <p:spPr>
          <a:xfrm rot="5400000">
            <a:off x="404229" y="651281"/>
            <a:ext cx="1440000" cy="144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C56DF73-7F0C-5F73-31C0-2370B4DD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Entendendo a LGPD: Protegendo seus Dados Gustavo Bastos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B7ADB9B-3E57-1AEE-DD77-B2269F44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2B9F-994C-437B-BEFC-D871129D7E4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92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09F830D-AFFB-7C2C-1F88-D622B5F1E22E}"/>
              </a:ext>
            </a:extLst>
          </p:cNvPr>
          <p:cNvSpPr txBox="1"/>
          <p:nvPr/>
        </p:nvSpPr>
        <p:spPr>
          <a:xfrm>
            <a:off x="1196223" y="735395"/>
            <a:ext cx="763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Protegendo seus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BC49FE-3095-F689-CC48-A3E5CDB5139B}"/>
              </a:ext>
            </a:extLst>
          </p:cNvPr>
          <p:cNvSpPr txBox="1"/>
          <p:nvPr/>
        </p:nvSpPr>
        <p:spPr>
          <a:xfrm>
            <a:off x="1196223" y="2830605"/>
            <a:ext cx="76390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dirty="0"/>
          </a:p>
          <a:p>
            <a:pPr algn="just"/>
            <a:r>
              <a:rPr lang="pt-BR" sz="2400" b="1" dirty="0"/>
              <a:t>6</a:t>
            </a:r>
            <a:r>
              <a:rPr lang="pt-BR" sz="2400" dirty="0"/>
              <a:t> - Evite Wi-Fi Público: Evite realizar transações financeiras ou acessar informações sensíveis em redes Wi-Fi públicas, pois podem ser alvo de hackers.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7 </a:t>
            </a:r>
            <a:r>
              <a:rPr lang="pt-BR" sz="2400" dirty="0"/>
              <a:t>- Seja Cauteloso com Dados Pessoais: Pense duas vezes antes de fornecer informações pessoais online e verifique a credibilidade do site ou serviço antes de compartilhar.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94B6E5-2ED9-68EF-9D9D-FE9B46C626D3}"/>
              </a:ext>
            </a:extLst>
          </p:cNvPr>
          <p:cNvSpPr txBox="1"/>
          <p:nvPr/>
        </p:nvSpPr>
        <p:spPr>
          <a:xfrm>
            <a:off x="1196223" y="1952089"/>
            <a:ext cx="763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7 Cuidados Essenciais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132254-1145-23A4-6A66-F4E2B73E47BE}"/>
              </a:ext>
            </a:extLst>
          </p:cNvPr>
          <p:cNvSpPr/>
          <p:nvPr/>
        </p:nvSpPr>
        <p:spPr>
          <a:xfrm rot="5400000">
            <a:off x="404229" y="651281"/>
            <a:ext cx="1440000" cy="144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C856823-35DC-1A52-71E3-5C53F00A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Entendendo a LGPD: Protegendo seus Dados Gustavo Bastos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2CF67FD-76F6-B06E-DDBF-FD1221FA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2B9F-994C-437B-BEFC-D871129D7E4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5247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2997</TotalTime>
  <Words>1627</Words>
  <Application>Microsoft Office PowerPoint</Application>
  <PresentationFormat>Papel A3 (297 x 420 mm)</PresentationFormat>
  <Paragraphs>142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Bastos</dc:creator>
  <cp:lastModifiedBy>Gustavo Bastos</cp:lastModifiedBy>
  <cp:revision>13</cp:revision>
  <dcterms:created xsi:type="dcterms:W3CDTF">2024-04-27T02:09:14Z</dcterms:created>
  <dcterms:modified xsi:type="dcterms:W3CDTF">2024-04-29T12:09:52Z</dcterms:modified>
</cp:coreProperties>
</file>