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0454640" y="6356350"/>
            <a:ext cx="2743200" cy="365125"/>
          </a:xfrm>
          <a:noFill/>
          <a:ln>
            <a:miter lim="800000"/>
          </a:ln>
        </p:spPr>
        <p:txBody>
          <a:bodyPr wrap="square" lIns="91440" tIns="45720" rIns="91440" bIns="45720" numCol="1" anchorCtr="0" compatLnSpc="1"/>
          <a:p>
            <a:fld id="{FC707190-5A2D-45C2-AE36-E180F6F720A4}" type="slidenum">
              <a:rPr lang="pt-BR"/>
            </a:fld>
            <a:endParaRPr lang="pt-BR"/>
          </a:p>
        </p:txBody>
      </p:sp>
      <p:sp>
        <p:nvSpPr>
          <p:cNvPr id="2054" name="AutoShape 6"/>
          <p:cNvSpPr>
            <a:spLocks noGrp="1" noChangeArrowheads="1"/>
          </p:cNvSpPr>
          <p:nvPr>
            <p:ph type="ctrTitle" idx="4294967295"/>
          </p:nvPr>
        </p:nvSpPr>
        <p:spPr>
          <a:xfrm>
            <a:off x="2272665" y="142852"/>
            <a:ext cx="8715375" cy="428628"/>
          </a:xfrm>
        </p:spPr>
        <p:txBody>
          <a:bodyPr>
            <a:normAutofit fontScale="90000"/>
          </a:bodyPr>
          <a:p>
            <a:pPr fontAlgn="auto">
              <a:spcAft>
                <a:spcPts val="0"/>
              </a:spcAft>
              <a:defRPr/>
            </a:pPr>
            <a:r>
              <a:rPr lang="pt-BR" sz="2800" i="1" dirty="0" smtClean="0">
                <a:solidFill>
                  <a:srgbClr val="FF0000"/>
                </a:solidFill>
              </a:rPr>
              <a:t>Exceções (diagrama hierárquico)</a:t>
            </a:r>
            <a:endParaRPr lang="pt-BR" sz="2800" i="1" dirty="0">
              <a:solidFill>
                <a:srgbClr val="FF0000"/>
              </a:solidFill>
            </a:endParaRPr>
          </a:p>
        </p:txBody>
      </p:sp>
      <p:grpSp>
        <p:nvGrpSpPr>
          <p:cNvPr id="4" name="Grupo 44"/>
          <p:cNvGrpSpPr/>
          <p:nvPr/>
        </p:nvGrpSpPr>
        <p:grpSpPr>
          <a:xfrm>
            <a:off x="2344074" y="896223"/>
            <a:ext cx="6761472" cy="5390297"/>
            <a:chOff x="34693" y="721955"/>
            <a:chExt cx="6761472" cy="5390297"/>
          </a:xfrm>
        </p:grpSpPr>
        <p:sp>
          <p:nvSpPr>
            <p:cNvPr id="20" name="Seta para cima 19"/>
            <p:cNvSpPr/>
            <p:nvPr/>
          </p:nvSpPr>
          <p:spPr>
            <a:xfrm rot="20411044">
              <a:off x="4112443" y="2812343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18" name="Seta para cima 17"/>
            <p:cNvSpPr/>
            <p:nvPr/>
          </p:nvSpPr>
          <p:spPr>
            <a:xfrm rot="1295545">
              <a:off x="1593061" y="1927186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822631" y="721955"/>
              <a:ext cx="1000132" cy="30777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Object</a:t>
              </a:r>
              <a:endParaRPr lang="pt-BR" sz="1400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631467" y="1401610"/>
              <a:ext cx="1380472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Throwable</a:t>
              </a:r>
              <a:endParaRPr lang="pt-BR" sz="1400" dirty="0" smtClean="0"/>
            </a:p>
            <a:p>
              <a:pPr algn="ctr"/>
              <a:r>
                <a:rPr lang="pt-BR" sz="1400" dirty="0" smtClean="0"/>
                <a:t>(verificada)</a:t>
              </a:r>
              <a:endParaRPr lang="pt-BR" sz="1400" dirty="0"/>
            </a:p>
          </p:txBody>
        </p:sp>
        <p:sp>
          <p:nvSpPr>
            <p:cNvPr id="14" name="Seta para cima 13"/>
            <p:cNvSpPr/>
            <p:nvPr/>
          </p:nvSpPr>
          <p:spPr>
            <a:xfrm>
              <a:off x="2179821" y="1044420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154419" y="2271028"/>
              <a:ext cx="1571636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Error</a:t>
              </a:r>
              <a:endParaRPr lang="pt-BR" sz="1400" dirty="0" smtClean="0"/>
            </a:p>
            <a:p>
              <a:pPr algn="ctr"/>
              <a:r>
                <a:rPr lang="pt-BR" sz="1400" dirty="0" smtClean="0"/>
                <a:t>(Ñ verificada)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2726187" y="2276405"/>
              <a:ext cx="1500198" cy="5232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smtClean="0"/>
                <a:t>Exception</a:t>
              </a:r>
              <a:endParaRPr lang="pt-BR" sz="1400" dirty="0" smtClean="0"/>
            </a:p>
            <a:p>
              <a:pPr algn="ctr"/>
              <a:r>
                <a:rPr lang="pt-BR" sz="1400" dirty="0" smtClean="0"/>
                <a:t>(verificada)</a:t>
              </a:r>
              <a:endParaRPr lang="pt-BR" sz="1400" dirty="0"/>
            </a:p>
          </p:txBody>
        </p:sp>
        <p:sp>
          <p:nvSpPr>
            <p:cNvPr id="19" name="Seta para cima 18"/>
            <p:cNvSpPr/>
            <p:nvPr/>
          </p:nvSpPr>
          <p:spPr>
            <a:xfrm rot="20411044">
              <a:off x="2722391" y="1927655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21" name="Seta para cima 20"/>
            <p:cNvSpPr/>
            <p:nvPr/>
          </p:nvSpPr>
          <p:spPr>
            <a:xfrm rot="1295545">
              <a:off x="2529222" y="2786058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320577" y="3135006"/>
              <a:ext cx="1643074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RuntimeException</a:t>
              </a:r>
              <a:endParaRPr lang="pt-BR" sz="1400" dirty="0" smtClean="0"/>
            </a:p>
            <a:p>
              <a:pPr algn="ctr"/>
              <a:r>
                <a:rPr lang="pt-BR" sz="1400" dirty="0" smtClean="0"/>
                <a:t>(Ñ verificada)</a:t>
              </a:r>
              <a:endParaRPr lang="pt-BR" sz="1400" dirty="0"/>
            </a:p>
          </p:txBody>
        </p:sp>
        <p:sp>
          <p:nvSpPr>
            <p:cNvPr id="23" name="Seta para cima 22"/>
            <p:cNvSpPr/>
            <p:nvPr/>
          </p:nvSpPr>
          <p:spPr>
            <a:xfrm>
              <a:off x="1677767" y="3660206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4693" y="4017396"/>
              <a:ext cx="2571768" cy="20313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pt-BR" sz="1400" dirty="0" smtClean="0"/>
                <a:t> -</a:t>
              </a:r>
              <a:r>
                <a:rPr lang="pt-BR" sz="1400" dirty="0" err="1" smtClean="0"/>
                <a:t>ArithmeticException</a:t>
              </a:r>
              <a:endParaRPr lang="pt-BR" sz="1400" dirty="0" smtClean="0"/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pt-BR" sz="1400" dirty="0" err="1" smtClean="0"/>
                <a:t>IndexOutOfBoundsException</a:t>
              </a:r>
              <a:endParaRPr lang="pt-BR" sz="1400" dirty="0" smtClean="0"/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pt-BR" sz="1400" dirty="0" err="1" smtClean="0"/>
                <a:t>NoSuchElementException</a:t>
              </a:r>
              <a:endParaRPr lang="pt-BR" sz="1400" dirty="0" smtClean="0"/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pt-BR" sz="1400" dirty="0" err="1" smtClean="0"/>
                <a:t>NullPointerException</a:t>
              </a:r>
              <a:endParaRPr lang="pt-BR" sz="1400" dirty="0" smtClean="0"/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pt-BR" sz="1400" dirty="0" err="1" smtClean="0"/>
                <a:t>ClassCastException</a:t>
              </a:r>
              <a:endParaRPr lang="pt-BR" sz="1400" dirty="0" smtClean="0"/>
            </a:p>
            <a:p>
              <a:pPr>
                <a:lnSpc>
                  <a:spcPct val="150000"/>
                </a:lnSpc>
                <a:buFontTx/>
                <a:buChar char="-"/>
              </a:pPr>
              <a:r>
                <a:rPr lang="pt-BR" sz="1400" dirty="0" err="1" smtClean="0"/>
                <a:t>IllegalArgumentException</a:t>
              </a:r>
              <a:endParaRPr lang="pt-BR" sz="1400" dirty="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820775" y="4874652"/>
              <a:ext cx="1380472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ArrayIndexOutOfBounds</a:t>
              </a:r>
              <a:endParaRPr lang="pt-BR" sz="1400" dirty="0"/>
            </a:p>
          </p:txBody>
        </p:sp>
        <p:sp>
          <p:nvSpPr>
            <p:cNvPr id="28" name="Seta para cima 27"/>
            <p:cNvSpPr/>
            <p:nvPr/>
          </p:nvSpPr>
          <p:spPr>
            <a:xfrm rot="17664572">
              <a:off x="2495424" y="4477443"/>
              <a:ext cx="272482" cy="559299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29" name="Seta para cima 28"/>
            <p:cNvSpPr/>
            <p:nvPr/>
          </p:nvSpPr>
          <p:spPr>
            <a:xfrm rot="15569192">
              <a:off x="2427991" y="5326289"/>
              <a:ext cx="266098" cy="843206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2820775" y="5589032"/>
              <a:ext cx="1428760" cy="5232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 algn="ctr"/>
              <a:r>
                <a:rPr lang="pt-BR" sz="1400" dirty="0" err="1" smtClean="0"/>
                <a:t>NumberFormatException</a:t>
              </a:r>
              <a:endParaRPr lang="pt-BR" sz="1400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143372" y="3143249"/>
              <a:ext cx="2428892" cy="73866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>
                <a:buFontTx/>
                <a:buChar char="-"/>
              </a:pPr>
              <a:r>
                <a:rPr lang="pt-BR" sz="1400" dirty="0" err="1" smtClean="0"/>
                <a:t>IOException</a:t>
              </a:r>
              <a:endParaRPr lang="pt-BR" sz="1400" dirty="0" smtClean="0"/>
            </a:p>
            <a:p>
              <a:pPr>
                <a:buFontTx/>
                <a:buChar char="-"/>
              </a:pPr>
              <a:r>
                <a:rPr lang="pt-BR" sz="1400" dirty="0" err="1" smtClean="0"/>
                <a:t>SQLException</a:t>
              </a:r>
              <a:endParaRPr lang="pt-BR" sz="1400" dirty="0" smtClean="0"/>
            </a:p>
            <a:p>
              <a:pPr>
                <a:buFontTx/>
                <a:buChar char="-"/>
              </a:pPr>
              <a:r>
                <a:rPr lang="pt-BR" sz="1400" dirty="0" err="1" smtClean="0"/>
                <a:t>ClassNotFoundException</a:t>
              </a:r>
              <a:endParaRPr lang="pt-BR" sz="1400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143372" y="4212830"/>
              <a:ext cx="1571636" cy="30777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>
                <a:buFontTx/>
                <a:buChar char="-"/>
              </a:pPr>
              <a:r>
                <a:rPr lang="pt-BR" sz="1400" dirty="0" err="1" smtClean="0"/>
                <a:t>EOFException</a:t>
              </a:r>
              <a:endParaRPr lang="pt-BR" sz="1400" dirty="0" smtClean="0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4510149" y="5214950"/>
              <a:ext cx="2286016" cy="30777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>
                <a:buFontTx/>
                <a:buChar char="-"/>
              </a:pPr>
              <a:r>
                <a:rPr lang="pt-BR" sz="1400" dirty="0" err="1" smtClean="0"/>
                <a:t>UnknownHostException</a:t>
              </a:r>
              <a:endParaRPr lang="pt-BR" sz="1400" dirty="0" smtClean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581587" y="4643446"/>
              <a:ext cx="1785950" cy="30777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p>
              <a:pPr>
                <a:buFontTx/>
                <a:buChar char="-"/>
              </a:pPr>
              <a:r>
                <a:rPr lang="pt-BR" sz="1400" dirty="0" err="1" smtClean="0"/>
                <a:t>FileNotException</a:t>
              </a:r>
              <a:endParaRPr lang="pt-BR" sz="1400" dirty="0" smtClean="0"/>
            </a:p>
          </p:txBody>
        </p:sp>
        <p:sp>
          <p:nvSpPr>
            <p:cNvPr id="41" name="Seta para cima 40"/>
            <p:cNvSpPr/>
            <p:nvPr/>
          </p:nvSpPr>
          <p:spPr>
            <a:xfrm>
              <a:off x="4724463" y="3857628"/>
              <a:ext cx="285752" cy="357190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42" name="Seta para cima 41"/>
            <p:cNvSpPr/>
            <p:nvPr/>
          </p:nvSpPr>
          <p:spPr>
            <a:xfrm>
              <a:off x="5653157" y="3857628"/>
              <a:ext cx="285752" cy="785818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  <p:sp>
          <p:nvSpPr>
            <p:cNvPr id="43" name="Seta para cima 42"/>
            <p:cNvSpPr/>
            <p:nvPr/>
          </p:nvSpPr>
          <p:spPr>
            <a:xfrm>
              <a:off x="6367537" y="3857628"/>
              <a:ext cx="285752" cy="1357322"/>
            </a:xfrm>
            <a:prstGeom prst="upArrow">
              <a:avLst>
                <a:gd name="adj1" fmla="val 0"/>
                <a:gd name="adj2" fmla="val 46760"/>
              </a:avLst>
            </a:prstGeom>
            <a:noFill/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/>
            </a:p>
          </p:txBody>
        </p:sp>
      </p:grpSp>
      <p:sp>
        <p:nvSpPr>
          <p:cNvPr id="46" name="Texto explicativo retangular com cantos arredondados 45"/>
          <p:cNvSpPr/>
          <p:nvPr/>
        </p:nvSpPr>
        <p:spPr>
          <a:xfrm>
            <a:off x="7701924" y="2357430"/>
            <a:ext cx="3071834" cy="857256"/>
          </a:xfrm>
          <a:prstGeom prst="wedgeRoundRectCallout">
            <a:avLst>
              <a:gd name="adj1" fmla="val -97528"/>
              <a:gd name="adj2" fmla="val -8563"/>
              <a:gd name="adj3" fmla="val 16667"/>
            </a:avLst>
          </a:prstGeom>
          <a:solidFill>
            <a:srgbClr val="FFFF00"/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Ao criar sua exceção, procure criá-la como “verificada”, a partir deste ponto da hierarquia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47" name="Texto explicativo retangular com cantos arredondados 46"/>
          <p:cNvSpPr/>
          <p:nvPr/>
        </p:nvSpPr>
        <p:spPr>
          <a:xfrm>
            <a:off x="2201198" y="714356"/>
            <a:ext cx="1214446" cy="642942"/>
          </a:xfrm>
          <a:prstGeom prst="wedgeRoundRectCallout">
            <a:avLst>
              <a:gd name="adj1" fmla="val 14772"/>
              <a:gd name="adj2" fmla="val 227651"/>
              <a:gd name="adj3" fmla="val 16667"/>
            </a:avLst>
          </a:prstGeom>
          <a:solidFill>
            <a:schemeClr val="bg2">
              <a:lumMod val="75000"/>
            </a:schemeClr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Erro na JVM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8" name="Texto explicativo retangular com cantos arredondados 47"/>
          <p:cNvSpPr/>
          <p:nvPr/>
        </p:nvSpPr>
        <p:spPr>
          <a:xfrm>
            <a:off x="1986884" y="3143248"/>
            <a:ext cx="1428728" cy="500066"/>
          </a:xfrm>
          <a:prstGeom prst="wedgeRoundRectCallout">
            <a:avLst>
              <a:gd name="adj1" fmla="val 74216"/>
              <a:gd name="adj2" fmla="val 60298"/>
              <a:gd name="adj3" fmla="val 16667"/>
            </a:avLst>
          </a:prstGeom>
          <a:solidFill>
            <a:schemeClr val="bg1">
              <a:lumMod val="65000"/>
            </a:schemeClr>
          </a:solidFill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Erros na codificação</a:t>
            </a:r>
            <a:endParaRPr lang="pt-BR" sz="1600" dirty="0">
              <a:solidFill>
                <a:schemeClr val="tx1"/>
              </a:solidFill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8702056" y="357166"/>
            <a:ext cx="2000264" cy="1384995"/>
            <a:chOff x="6929454" y="4000504"/>
            <a:chExt cx="2000264" cy="1384995"/>
          </a:xfrm>
        </p:grpSpPr>
        <p:sp>
          <p:nvSpPr>
            <p:cNvPr id="32" name="CaixaDeTexto 31"/>
            <p:cNvSpPr txBox="1"/>
            <p:nvPr/>
          </p:nvSpPr>
          <p:spPr>
            <a:xfrm>
              <a:off x="6929454" y="4000504"/>
              <a:ext cx="200026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400" b="1" dirty="0" smtClean="0"/>
                <a:t>Legenda: Tipos de Exceções</a:t>
              </a:r>
              <a:r>
                <a:rPr lang="pt-BR" sz="1400" dirty="0" smtClean="0"/>
                <a:t>:</a:t>
              </a:r>
              <a:endParaRPr lang="pt-BR" sz="1400" dirty="0" smtClean="0"/>
            </a:p>
            <a:p>
              <a:endParaRPr lang="pt-BR" sz="1400" dirty="0" smtClean="0"/>
            </a:p>
            <a:p>
              <a:endParaRPr lang="pt-BR" sz="1400" dirty="0" smtClean="0"/>
            </a:p>
            <a:p>
              <a:endParaRPr lang="pt-BR" sz="1400" dirty="0" smtClean="0"/>
            </a:p>
            <a:p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358082" y="4572008"/>
              <a:ext cx="128588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p>
              <a:r>
                <a:rPr lang="pt-BR" sz="1200" dirty="0" smtClean="0"/>
                <a:t>Verificada</a:t>
              </a:r>
              <a:endParaRPr lang="pt-BR" sz="1200" dirty="0" smtClean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7358082" y="4929198"/>
              <a:ext cx="1285884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p>
              <a:r>
                <a:rPr lang="pt-BR" sz="1200" dirty="0" smtClean="0"/>
                <a:t>Não Verificada</a:t>
              </a:r>
              <a:endParaRPr lang="pt-BR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>宽屏</PresentationFormat>
  <Paragraphs>55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Exceções (diagrama hierárquico)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jose.goncalves</dc:creator>
  <cp:lastModifiedBy>José Antonio Gonçalves</cp:lastModifiedBy>
  <cp:revision>2</cp:revision>
  <dcterms:created xsi:type="dcterms:W3CDTF">2024-11-04T21:48:46Z</dcterms:created>
  <dcterms:modified xsi:type="dcterms:W3CDTF">2024-11-04T21:49:49Z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FB3DCD18CE3D492D87AC07BDB5A7D058_11</vt:lpwstr>
  </property>
</Properties>
</file>