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56" r:id="rId2"/>
    <p:sldId id="267" r:id="rId3"/>
    <p:sldId id="270" r:id="rId4"/>
    <p:sldId id="266" r:id="rId5"/>
    <p:sldId id="259" r:id="rId6"/>
    <p:sldId id="269" r:id="rId7"/>
    <p:sldId id="296" r:id="rId8"/>
    <p:sldId id="297" r:id="rId9"/>
    <p:sldId id="271" r:id="rId10"/>
    <p:sldId id="272" r:id="rId11"/>
    <p:sldId id="260" r:id="rId12"/>
    <p:sldId id="280" r:id="rId13"/>
    <p:sldId id="275" r:id="rId14"/>
    <p:sldId id="276" r:id="rId15"/>
    <p:sldId id="277" r:id="rId16"/>
    <p:sldId id="281" r:id="rId17"/>
    <p:sldId id="278" r:id="rId18"/>
    <p:sldId id="279" r:id="rId19"/>
    <p:sldId id="261" r:id="rId20"/>
    <p:sldId id="287" r:id="rId21"/>
    <p:sldId id="288" r:id="rId22"/>
    <p:sldId id="289" r:id="rId23"/>
    <p:sldId id="290" r:id="rId24"/>
    <p:sldId id="319" r:id="rId25"/>
    <p:sldId id="262" r:id="rId26"/>
    <p:sldId id="322" r:id="rId27"/>
    <p:sldId id="323" r:id="rId28"/>
    <p:sldId id="298" r:id="rId29"/>
    <p:sldId id="292" r:id="rId30"/>
    <p:sldId id="303" r:id="rId31"/>
    <p:sldId id="294" r:id="rId32"/>
    <p:sldId id="314" r:id="rId33"/>
    <p:sldId id="295" r:id="rId34"/>
    <p:sldId id="316" r:id="rId35"/>
    <p:sldId id="317" r:id="rId36"/>
    <p:sldId id="318" r:id="rId37"/>
    <p:sldId id="329" r:id="rId38"/>
    <p:sldId id="300" r:id="rId39"/>
    <p:sldId id="263" r:id="rId40"/>
    <p:sldId id="327" r:id="rId41"/>
    <p:sldId id="326" r:id="rId42"/>
    <p:sldId id="313" r:id="rId43"/>
    <p:sldId id="305" r:id="rId44"/>
    <p:sldId id="328" r:id="rId45"/>
    <p:sldId id="333" r:id="rId46"/>
    <p:sldId id="334" r:id="rId47"/>
    <p:sldId id="335" r:id="rId48"/>
    <p:sldId id="308" r:id="rId49"/>
    <p:sldId id="307" r:id="rId50"/>
    <p:sldId id="330" r:id="rId51"/>
    <p:sldId id="339" r:id="rId52"/>
    <p:sldId id="264" r:id="rId53"/>
    <p:sldId id="311" r:id="rId54"/>
    <p:sldId id="312" r:id="rId55"/>
    <p:sldId id="265" r:id="rId5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8"/>
    </p:embeddedFont>
    <p:embeddedFont>
      <p:font typeface="Quicksand" panose="020B060402020202020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9823-1A7D-4101-B995-9FE7C7DDEAC8}">
  <a:tblStyle styleId="{F6649823-1A7D-4101-B995-9FE7C7DD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16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85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3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79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4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0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8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28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3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0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54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62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65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4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75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68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46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637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80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34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69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004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577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43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7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5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218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1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56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45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76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82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93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9074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59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49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10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918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3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435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0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275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1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02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269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7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1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4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40234" y="1516471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4400" dirty="0" smtClean="0"/>
              <a:t>Prevendo desempenho no ENEM através de fatores socioeconômicos</a:t>
            </a:r>
            <a:endParaRPr sz="4400" dirty="0"/>
          </a:p>
        </p:txBody>
      </p:sp>
      <p:sp>
        <p:nvSpPr>
          <p:cNvPr id="3" name="Google Shape;86;p14"/>
          <p:cNvSpPr txBox="1">
            <a:spLocks/>
          </p:cNvSpPr>
          <p:nvPr/>
        </p:nvSpPr>
        <p:spPr>
          <a:xfrm>
            <a:off x="1240234" y="3754737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Gustavo Coelho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4" name="Google Shape;86;p14"/>
          <p:cNvSpPr txBox="1">
            <a:spLocks/>
          </p:cNvSpPr>
          <p:nvPr/>
        </p:nvSpPr>
        <p:spPr>
          <a:xfrm>
            <a:off x="1240234" y="4067360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Andre Pessoa</a:t>
            </a:r>
            <a:endParaRPr lang="en-US" sz="1600" b="1" dirty="0">
              <a:solidFill>
                <a:srgbClr val="F3F3F3"/>
              </a:solidFill>
            </a:endParaRPr>
          </a:p>
        </p:txBody>
      </p:sp>
      <p:sp>
        <p:nvSpPr>
          <p:cNvPr id="5" name="Google Shape;86;p14"/>
          <p:cNvSpPr txBox="1">
            <a:spLocks/>
          </p:cNvSpPr>
          <p:nvPr/>
        </p:nvSpPr>
        <p:spPr>
          <a:xfrm>
            <a:off x="1240234" y="4379983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600" b="1" dirty="0" smtClean="0">
                <a:solidFill>
                  <a:srgbClr val="F3F3F3"/>
                </a:solidFill>
              </a:rPr>
              <a:t>Gerardo </a:t>
            </a:r>
            <a:r>
              <a:rPr lang="en-US" sz="1600" b="1" dirty="0" err="1" smtClean="0">
                <a:solidFill>
                  <a:srgbClr val="F3F3F3"/>
                </a:solidFill>
              </a:rPr>
              <a:t>Paucar</a:t>
            </a:r>
            <a:endParaRPr lang="en-US" sz="16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>
                <a:solidFill>
                  <a:srgbClr val="F3F3F3"/>
                </a:solidFill>
              </a:rPr>
              <a:t>Distribuição da nota média dos candidatos. </a:t>
            </a:r>
            <a:r>
              <a:rPr lang="pt-BR" u="sng" dirty="0" smtClean="0">
                <a:solidFill>
                  <a:srgbClr val="F3F3F3"/>
                </a:solidFill>
              </a:rPr>
              <a:t>Média em 521.84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9" y="273528"/>
            <a:ext cx="7638191" cy="4057789"/>
          </a:xfrm>
          <a:prstGeom prst="rect">
            <a:avLst/>
          </a:prstGeom>
        </p:spPr>
      </p:pic>
      <p:sp>
        <p:nvSpPr>
          <p:cNvPr id="4" name="Google Shape;275;p30"/>
          <p:cNvSpPr txBox="1">
            <a:spLocks/>
          </p:cNvSpPr>
          <p:nvPr/>
        </p:nvSpPr>
        <p:spPr>
          <a:xfrm>
            <a:off x="1989498" y="788904"/>
            <a:ext cx="2109353" cy="125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>
                <a:solidFill>
                  <a:srgbClr val="F3F3F3"/>
                </a:solidFill>
              </a:rPr>
              <a:t>Variável alvo: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&gt; 521.84: 0 </a:t>
            </a:r>
          </a:p>
          <a:p>
            <a:pPr marL="0" indent="0"/>
            <a:r>
              <a:rPr lang="pt-BR" dirty="0">
                <a:solidFill>
                  <a:srgbClr val="F3F3F3"/>
                </a:solidFill>
              </a:rPr>
              <a:t>N</a:t>
            </a:r>
            <a:r>
              <a:rPr lang="pt-BR" dirty="0" smtClean="0">
                <a:solidFill>
                  <a:srgbClr val="F3F3F3"/>
                </a:solidFill>
              </a:rPr>
              <a:t>ota &lt; 521.84: 1</a:t>
            </a:r>
            <a:endParaRPr lang="pt-BR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0400" y="196850"/>
            <a:ext cx="5071" cy="3998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Exploratória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Identificando padrões visuais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961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Alto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alto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15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Relação entre </a:t>
            </a:r>
            <a:r>
              <a:rPr lang="pt-BR" u="sng" dirty="0">
                <a:solidFill>
                  <a:srgbClr val="F3F3F3"/>
                </a:solidFill>
              </a:rPr>
              <a:t>escolaridade do pai</a:t>
            </a:r>
            <a:r>
              <a:rPr lang="pt-BR" dirty="0">
                <a:solidFill>
                  <a:srgbClr val="F3F3F3"/>
                </a:solidFill>
              </a:rPr>
              <a:t> e a variável </a:t>
            </a:r>
            <a:r>
              <a:rPr lang="pt-BR" dirty="0" smtClean="0">
                <a:solidFill>
                  <a:srgbClr val="F3F3F3"/>
                </a:solidFill>
              </a:rPr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3" y="349624"/>
            <a:ext cx="7776294" cy="3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renda familiar</a:t>
            </a:r>
            <a:r>
              <a:rPr lang="pt-BR" dirty="0"/>
              <a:t> e a variável </a:t>
            </a:r>
            <a:r>
              <a:rPr lang="pt-BR" dirty="0" smtClean="0"/>
              <a:t>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457554"/>
            <a:ext cx="7716943" cy="36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computadores na residência</a:t>
            </a:r>
            <a:r>
              <a:rPr lang="pt-BR" sz="1600" dirty="0">
                <a:solidFill>
                  <a:srgbClr val="F3F3F3"/>
                </a:solidFill>
              </a:rPr>
              <a:t> e a variável </a:t>
            </a:r>
            <a:r>
              <a:rPr lang="pt-BR" sz="1600" dirty="0" smtClean="0">
                <a:solidFill>
                  <a:srgbClr val="F3F3F3"/>
                </a:solidFill>
              </a:rPr>
              <a:t>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8" y="340498"/>
            <a:ext cx="7815399" cy="39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Baixo grau de relação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Variáveis com aparente baixo grau de relação com a variável alvo</a:t>
            </a:r>
            <a:endParaRPr sz="1600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6145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>
                <a:solidFill>
                  <a:srgbClr val="F3F3F3"/>
                </a:solidFill>
              </a:rPr>
              <a:t>Relação entre </a:t>
            </a:r>
            <a:r>
              <a:rPr lang="pt-BR" sz="1600" u="sng" dirty="0">
                <a:solidFill>
                  <a:srgbClr val="F3F3F3"/>
                </a:solidFill>
              </a:rPr>
              <a:t>número de secadoras de roupa na residência</a:t>
            </a:r>
            <a:r>
              <a:rPr lang="pt-BR" sz="1600" dirty="0">
                <a:solidFill>
                  <a:srgbClr val="F3F3F3"/>
                </a:solidFill>
              </a:rPr>
              <a:t> e a variável alvo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80443"/>
            <a:ext cx="7778017" cy="37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Relação entre </a:t>
            </a:r>
            <a:r>
              <a:rPr lang="pt-BR" u="sng" dirty="0"/>
              <a:t>número de lava-louças na residência</a:t>
            </a:r>
            <a:r>
              <a:rPr lang="pt-BR" dirty="0"/>
              <a:t> e a variável alvo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353746"/>
            <a:ext cx="7860440" cy="3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Extraindo conhecimento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439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 do tópico escolhido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3"/>
            <a:ext cx="6858000" cy="69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Desigualdade socioeconômica brasileira</a:t>
            </a:r>
            <a:endParaRPr sz="24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52" y="18488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Impacto</a:t>
            </a:r>
            <a:r>
              <a:rPr lang="en-US" sz="2400" dirty="0" smtClean="0"/>
              <a:t> da </a:t>
            </a:r>
            <a:r>
              <a:rPr lang="en-US" sz="2400" dirty="0" err="1" smtClean="0"/>
              <a:t>desigualdade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educação</a:t>
            </a:r>
            <a:endParaRPr lang="en-US" sz="24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52" y="25395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2400" dirty="0" err="1" smtClean="0"/>
              <a:t>Por</a:t>
            </a:r>
            <a:r>
              <a:rPr lang="en-US" sz="2400" dirty="0" smtClean="0"/>
              <a:t> que o ENEM?</a:t>
            </a:r>
            <a:endParaRPr lang="en-US" sz="24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1165452" y="323032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smtClean="0"/>
              <a:t>Dados </a:t>
            </a:r>
            <a:r>
              <a:rPr lang="en-US" sz="1800" dirty="0" err="1" smtClean="0"/>
              <a:t>abertos</a:t>
            </a:r>
            <a:endParaRPr lang="en-US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52" y="3683952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Inclui</a:t>
            </a:r>
            <a:r>
              <a:rPr lang="en-US" sz="1800" dirty="0" smtClean="0"/>
              <a:t> </a:t>
            </a:r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camadas</a:t>
            </a:r>
            <a:r>
              <a:rPr lang="en-US" sz="1800" dirty="0" smtClean="0"/>
              <a:t> </a:t>
            </a:r>
            <a:r>
              <a:rPr lang="en-US" sz="1800" dirty="0" err="1" smtClean="0"/>
              <a:t>sociais</a:t>
            </a:r>
            <a:endParaRPr lang="en-US" sz="18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52" y="413758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800" dirty="0" err="1" smtClean="0"/>
              <a:t>Registro</a:t>
            </a:r>
            <a:r>
              <a:rPr lang="en-US" sz="1800" dirty="0" smtClean="0"/>
              <a:t> </a:t>
            </a:r>
            <a:r>
              <a:rPr lang="en-US" sz="1800" dirty="0" err="1" smtClean="0"/>
              <a:t>detalhado</a:t>
            </a:r>
            <a:r>
              <a:rPr lang="en-US" sz="1800" dirty="0" smtClean="0"/>
              <a:t> dos </a:t>
            </a:r>
            <a:r>
              <a:rPr lang="en-US" sz="1800" dirty="0" err="1"/>
              <a:t>candidatos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08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u="sng" dirty="0" smtClean="0"/>
              <a:t>Renda per capta</a:t>
            </a:r>
            <a:r>
              <a:rPr lang="pt-BR" b="1" dirty="0" smtClean="0"/>
              <a:t>: </a:t>
            </a:r>
            <a:r>
              <a:rPr lang="pt-BR" dirty="0" smtClean="0"/>
              <a:t>Renda familiar / Número de pessoas na residência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22" y="240281"/>
            <a:ext cx="7569079" cy="4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b="1" u="sng" dirty="0" smtClean="0"/>
              <a:t>Pessoas por quarto</a:t>
            </a:r>
            <a:r>
              <a:rPr lang="pt-BR" sz="1600" dirty="0" smtClean="0"/>
              <a:t>: Número de pessoas na residência</a:t>
            </a:r>
            <a:r>
              <a:rPr lang="en-US" sz="1600" dirty="0" smtClean="0"/>
              <a:t> /</a:t>
            </a:r>
            <a:r>
              <a:rPr lang="pt-BR" sz="1600" dirty="0"/>
              <a:t> Número de </a:t>
            </a:r>
            <a:r>
              <a:rPr lang="pt-BR" sz="1600" dirty="0" smtClean="0"/>
              <a:t>quartos</a:t>
            </a:r>
            <a:endParaRPr sz="16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7" y="258111"/>
            <a:ext cx="7684850" cy="42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400" b="1" u="sng" dirty="0" smtClean="0"/>
              <a:t>Computadores por pessoa</a:t>
            </a:r>
            <a:r>
              <a:rPr lang="pt-BR" sz="1400" dirty="0"/>
              <a:t>: </a:t>
            </a:r>
            <a:r>
              <a:rPr lang="pt-BR" sz="1400" dirty="0" smtClean="0"/>
              <a:t>Número </a:t>
            </a:r>
            <a:r>
              <a:rPr lang="pt-BR" sz="1400" dirty="0"/>
              <a:t>de </a:t>
            </a:r>
            <a:r>
              <a:rPr lang="pt-BR" sz="1400" dirty="0" smtClean="0"/>
              <a:t>computadores / </a:t>
            </a:r>
            <a:r>
              <a:rPr lang="pt-BR" sz="1400" dirty="0" smtClean="0"/>
              <a:t>Número </a:t>
            </a:r>
            <a:r>
              <a:rPr lang="pt-BR" sz="1400" dirty="0" smtClean="0"/>
              <a:t>de pessoas na </a:t>
            </a:r>
            <a:r>
              <a:rPr lang="pt-BR" sz="1400" dirty="0" smtClean="0"/>
              <a:t>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0" y="144595"/>
            <a:ext cx="7517423" cy="41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748577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u="sng" dirty="0" smtClean="0"/>
              <a:t>Celulares por pessoa</a:t>
            </a:r>
            <a:r>
              <a:rPr lang="pt-BR" sz="1400" dirty="0" smtClean="0"/>
              <a:t>: Número de celulares / Número de pessoas na residência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47" y="180210"/>
            <a:ext cx="7605430" cy="42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Tratamento de variáveis discretas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821867"/>
            <a:ext cx="5662899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Opção</a:t>
            </a:r>
            <a:r>
              <a:rPr lang="en-US" sz="1800" dirty="0" smtClean="0"/>
              <a:t> 1: One hot encoding</a:t>
            </a:r>
            <a:endParaRPr lang="en-US" sz="1800" dirty="0"/>
          </a:p>
        </p:txBody>
      </p:sp>
      <p:sp>
        <p:nvSpPr>
          <p:cNvPr id="13" name="Google Shape;109;p17"/>
          <p:cNvSpPr txBox="1">
            <a:spLocks/>
          </p:cNvSpPr>
          <p:nvPr/>
        </p:nvSpPr>
        <p:spPr>
          <a:xfrm>
            <a:off x="4528143" y="821866"/>
            <a:ext cx="3708012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Resulta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muitas</a:t>
            </a:r>
            <a:r>
              <a:rPr lang="en-US" sz="1800" dirty="0" smtClean="0"/>
              <a:t> </a:t>
            </a:r>
            <a:r>
              <a:rPr lang="en-US" sz="1800" dirty="0" err="1" smtClean="0"/>
              <a:t>variáveis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1165449" y="1236131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Opção</a:t>
            </a:r>
            <a:r>
              <a:rPr lang="en-US" sz="1800" dirty="0" smtClean="0"/>
              <a:t> 2: </a:t>
            </a:r>
            <a:r>
              <a:rPr lang="en-US" sz="1800" dirty="0" err="1" smtClean="0"/>
              <a:t>Tratar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hierárquicas</a:t>
            </a:r>
            <a:r>
              <a:rPr lang="en-US" sz="1800" dirty="0" smtClean="0"/>
              <a:t> (Weight of evidence)</a:t>
            </a:r>
            <a:endParaRPr lang="en-US" sz="1800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1165448" y="2133762"/>
            <a:ext cx="7695653" cy="47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en-US" sz="1800" dirty="0" err="1" smtClean="0"/>
              <a:t>Exemplo</a:t>
            </a:r>
            <a:r>
              <a:rPr lang="en-US" sz="1800" dirty="0" smtClean="0"/>
              <a:t>:</a:t>
            </a: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3202165428"/>
              </p:ext>
            </p:extLst>
          </p:nvPr>
        </p:nvGraphicFramePr>
        <p:xfrm>
          <a:off x="2001963" y="2760986"/>
          <a:ext cx="1795124" cy="23011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Encoder “Naïve”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528142" y="3565503"/>
            <a:ext cx="592058" cy="48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9;p17"/>
              <p:cNvSpPr txBox="1">
                <a:spLocks/>
              </p:cNvSpPr>
              <p:nvPr/>
            </p:nvSpPr>
            <p:spPr>
              <a:xfrm>
                <a:off x="680316" y="1733035"/>
                <a:ext cx="7695653" cy="47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3F3F3"/>
                  </a:buClr>
                  <a:buSzPts val="3000"/>
                  <a:buFont typeface="Quicksand"/>
                  <a:buChar char="◦"/>
                  <a:defRPr sz="30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▫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2400"/>
                  <a:buFont typeface="Quicksand"/>
                  <a:buChar char="■"/>
                  <a:defRPr sz="24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●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○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800"/>
                  <a:buFont typeface="Quicksand"/>
                  <a:buChar char="■"/>
                  <a:defRPr sz="1800" b="0" i="0" u="none" strike="noStrike" cap="none">
                    <a:solidFill>
                      <a:srgbClr val="F3F3F3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76200" indent="0">
                  <a:buClr>
                    <a:schemeClr val="accent1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𝑊𝑂𝐸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𝑇𝑟𝑢𝑒</m:t>
                                          </m:r>
                                        </m:e>
                                      </m:d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𝐹𝑎𝑙𝑠𝑒</m:t>
                                          </m:r>
                                        </m:e>
                                      </m:d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19" name="Google Shape;109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6" y="1733035"/>
                <a:ext cx="7695653" cy="479953"/>
              </a:xfrm>
              <a:prstGeom prst="rect">
                <a:avLst/>
              </a:prstGeom>
              <a:blipFill rotWithShape="0">
                <a:blip r:embed="rId3"/>
                <a:stretch>
                  <a:fillRect b="-25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Google Shape;169;p24"/>
          <p:cNvGraphicFramePr/>
          <p:nvPr>
            <p:extLst>
              <p:ext uri="{D42A27DB-BD31-4B8C-83A1-F6EECF244321}">
                <p14:modId xmlns:p14="http://schemas.microsoft.com/office/powerpoint/2010/main" val="1905473015"/>
              </p:ext>
            </p:extLst>
          </p:nvPr>
        </p:nvGraphicFramePr>
        <p:xfrm>
          <a:off x="5785650" y="2814326"/>
          <a:ext cx="1795124" cy="219447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686197"/>
                <a:gridCol w="1108927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Escolaridade do Pai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0.20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0.01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-0.39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-1.35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-1.71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</a:t>
                      </a:r>
                      <a:endParaRPr sz="7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  <p:bldP spid="3" grpId="0" animBg="1"/>
      <p:bldP spid="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Seleção de variáveis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de importância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9829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tratar variáveis sensíveis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32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Fairness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i="1" dirty="0" smtClean="0"/>
              <a:t>“</a:t>
            </a:r>
            <a:r>
              <a:rPr lang="pt-BR" i="1" dirty="0" err="1" smtClean="0"/>
              <a:t>Weapons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Math</a:t>
            </a:r>
            <a:r>
              <a:rPr lang="pt-BR" i="1" dirty="0" smtClean="0"/>
              <a:t> </a:t>
            </a:r>
            <a:r>
              <a:rPr lang="pt-BR" i="1" dirty="0" err="1" smtClean="0"/>
              <a:t>Destruction</a:t>
            </a:r>
            <a:r>
              <a:rPr lang="pt-BR" i="1" dirty="0" smtClean="0"/>
              <a:t>” </a:t>
            </a:r>
            <a:r>
              <a:rPr lang="pt-BR" dirty="0" smtClean="0"/>
              <a:t>(</a:t>
            </a:r>
            <a:r>
              <a:rPr lang="pt-BR" dirty="0" err="1" smtClean="0"/>
              <a:t>Cathy</a:t>
            </a:r>
            <a:r>
              <a:rPr lang="pt-BR" dirty="0" smtClean="0"/>
              <a:t> </a:t>
            </a:r>
            <a:r>
              <a:rPr lang="pt-BR" dirty="0" err="1" smtClean="0"/>
              <a:t>O’Neil</a:t>
            </a:r>
            <a:r>
              <a:rPr lang="pt-BR" dirty="0" smtClean="0"/>
              <a:t>): 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95;p15"/>
          <p:cNvSpPr txBox="1">
            <a:spLocks/>
          </p:cNvSpPr>
          <p:nvPr/>
        </p:nvSpPr>
        <p:spPr>
          <a:xfrm>
            <a:off x="1588654" y="21586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opaco (não interpretável)</a:t>
            </a:r>
            <a:endParaRPr lang="pt-BR" dirty="0"/>
          </a:p>
        </p:txBody>
      </p:sp>
      <p:sp>
        <p:nvSpPr>
          <p:cNvPr id="12" name="Google Shape;95;p15"/>
          <p:cNvSpPr txBox="1">
            <a:spLocks/>
          </p:cNvSpPr>
          <p:nvPr/>
        </p:nvSpPr>
        <p:spPr>
          <a:xfrm>
            <a:off x="1588654" y="258595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retroalimenta desigualdades</a:t>
            </a:r>
            <a:endParaRPr lang="pt-BR" dirty="0"/>
          </a:p>
        </p:txBody>
      </p:sp>
      <p:sp>
        <p:nvSpPr>
          <p:cNvPr id="13" name="Google Shape;95;p15"/>
          <p:cNvSpPr txBox="1">
            <a:spLocks/>
          </p:cNvSpPr>
          <p:nvPr/>
        </p:nvSpPr>
        <p:spPr>
          <a:xfrm>
            <a:off x="1588654" y="3013236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Modelo tem capacidade de crescer exponencialmente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9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 Gini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do ganho de informação das </a:t>
            </a:r>
            <a:r>
              <a:rPr lang="pt-BR" dirty="0" smtClean="0"/>
              <a:t>variáveis através de: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30788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Limitações</a:t>
            </a:r>
            <a:r>
              <a:rPr lang="pt-BR" dirty="0" smtClean="0"/>
              <a:t>: Distorção em variáveis de alta cardinalidade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95;p15"/>
              <p:cNvSpPr txBox="1">
                <a:spLocks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Quicksand"/>
                  <a:buNone/>
                  <a:defRPr sz="18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Quicksand"/>
                  <a:buNone/>
                  <a:defRPr sz="2400" b="0" i="0" u="none" strike="noStrike" cap="none">
                    <a:solidFill>
                      <a:schemeClr val="lt1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indent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Google Shape;95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4" y="2271663"/>
                <a:ext cx="6927900" cy="353100"/>
              </a:xfrm>
              <a:prstGeom prst="rect">
                <a:avLst/>
              </a:prstGeom>
              <a:blipFill rotWithShape="0">
                <a:blip r:embed="rId3"/>
                <a:stretch>
                  <a:fillRect b="-1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 </a:t>
            </a:r>
            <a:r>
              <a:rPr lang="pt-BR" dirty="0" err="1"/>
              <a:t>Gini</a:t>
            </a:r>
            <a:r>
              <a:rPr lang="pt-BR" dirty="0"/>
              <a:t> das variáveis preditoras</a:t>
            </a:r>
            <a:endParaRPr lang="pt-BR" dirty="0">
              <a:solidFill>
                <a:srgbClr val="F3F3F3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82" y="315763"/>
            <a:ext cx="7813285" cy="36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Objetivos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500" y="1014532"/>
            <a:ext cx="7511434" cy="6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000" dirty="0" smtClean="0"/>
              <a:t>Prever se desempenho será abaixo da média</a:t>
            </a:r>
            <a:endParaRPr sz="20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1165477" y="153353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Métricas de avaliação: Precisão e </a:t>
            </a:r>
            <a:r>
              <a:rPr lang="pt-BR" sz="1600" i="1" u="sng" dirty="0" smtClean="0"/>
              <a:t>Recall</a:t>
            </a:r>
            <a:endParaRPr lang="pt-BR" sz="1600" i="1" u="sng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1165477" y="186099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600" dirty="0" smtClean="0"/>
              <a:t>Mínimo esperado: &gt;50%</a:t>
            </a:r>
            <a:endParaRPr lang="pt-BR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1165477" y="2210425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pt-BR" sz="1800" dirty="0" smtClean="0"/>
              <a:t>Máximo esperado: &lt;90%</a:t>
            </a:r>
            <a:endParaRPr lang="pt-BR" sz="18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1165475" y="3171999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Menor quantidade possível de atributos</a:t>
            </a:r>
            <a:endParaRPr lang="pt-BR" sz="2000" dirty="0"/>
          </a:p>
        </p:txBody>
      </p:sp>
      <p:sp>
        <p:nvSpPr>
          <p:cNvPr id="10" name="Google Shape;109;p17"/>
          <p:cNvSpPr txBox="1">
            <a:spLocks/>
          </p:cNvSpPr>
          <p:nvPr/>
        </p:nvSpPr>
        <p:spPr>
          <a:xfrm>
            <a:off x="1165475" y="3696253"/>
            <a:ext cx="6858000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Modelo deve ser </a:t>
            </a:r>
            <a:r>
              <a:rPr lang="pt-BR" sz="2000" u="sng" dirty="0" smtClean="0"/>
              <a:t>justo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Fairness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1165475" y="2654226"/>
            <a:ext cx="7711547" cy="65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381000">
              <a:buClr>
                <a:schemeClr val="accent1"/>
              </a:buClr>
              <a:buSzPts val="2400"/>
            </a:pPr>
            <a:r>
              <a:rPr lang="pt-BR" sz="2000" dirty="0" smtClean="0"/>
              <a:t>Definir Clusters através das variáveis usadas no modelo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242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Importância por permutação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/>
              <a:t>Análise de importância através da permutação randômica das variáveis preditoras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60895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pt-BR" b="1" dirty="0" smtClean="0"/>
              <a:t>Limitação</a:t>
            </a:r>
            <a:r>
              <a:rPr lang="pt-BR" dirty="0" smtClean="0"/>
              <a:t>: Dependente do modelo escolhido como 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Importância por permutação usando Classificador </a:t>
            </a:r>
            <a:r>
              <a:rPr lang="pt-BR" sz="1400" dirty="0" err="1" smtClean="0"/>
              <a:t>XGBoost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62" y="322344"/>
            <a:ext cx="7666637" cy="3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Seleção por remoção recursiva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554852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pt-BR" dirty="0" smtClean="0"/>
              <a:t>Remoção de variáveis recursivamente de acordo com alguma métrica de importância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480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Índice </a:t>
            </a:r>
            <a:r>
              <a:rPr lang="pt-BR" sz="1400" dirty="0" err="1" smtClean="0"/>
              <a:t>Gini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54" y="184195"/>
            <a:ext cx="7048654" cy="41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54" y="344711"/>
            <a:ext cx="7057762" cy="4143123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Desempenho do modelo ao remover recursivamente variável de menor Importância por permutação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19662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88654" y="1127574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Backward Feature Selection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88654" y="192682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Considera todas as variáveis</a:t>
            </a:r>
            <a:endParaRPr lang="pt-BR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95;p15"/>
          <p:cNvSpPr txBox="1">
            <a:spLocks/>
          </p:cNvSpPr>
          <p:nvPr/>
        </p:nvSpPr>
        <p:spPr>
          <a:xfrm>
            <a:off x="1588654" y="2279925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Remove qualquer variável, constrói modelo e computa sua precisão</a:t>
            </a:r>
            <a:endParaRPr lang="pt-BR" dirty="0"/>
          </a:p>
        </p:txBody>
      </p:sp>
      <p:sp>
        <p:nvSpPr>
          <p:cNvPr id="6" name="Google Shape;95;p15"/>
          <p:cNvSpPr txBox="1">
            <a:spLocks/>
          </p:cNvSpPr>
          <p:nvPr/>
        </p:nvSpPr>
        <p:spPr>
          <a:xfrm>
            <a:off x="1588654" y="2877962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Inclui novamente a variável e remove a seguinte</a:t>
            </a:r>
            <a:endParaRPr lang="pt-BR" dirty="0"/>
          </a:p>
        </p:txBody>
      </p:sp>
      <p:sp>
        <p:nvSpPr>
          <p:cNvPr id="7" name="Google Shape;95;p15"/>
          <p:cNvSpPr txBox="1">
            <a:spLocks/>
          </p:cNvSpPr>
          <p:nvPr/>
        </p:nvSpPr>
        <p:spPr>
          <a:xfrm>
            <a:off x="1588654" y="3230471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todas as variáveis tenham sido testadas</a:t>
            </a:r>
            <a:endParaRPr lang="pt-BR" dirty="0"/>
          </a:p>
        </p:txBody>
      </p:sp>
      <p:sp>
        <p:nvSpPr>
          <p:cNvPr id="8" name="Google Shape;95;p15"/>
          <p:cNvSpPr txBox="1">
            <a:spLocks/>
          </p:cNvSpPr>
          <p:nvPr/>
        </p:nvSpPr>
        <p:spPr>
          <a:xfrm>
            <a:off x="1588654" y="3582980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Remove a variável que a exclusão tenha resultado na melhor precisão</a:t>
            </a:r>
            <a:endParaRPr lang="pt-BR" dirty="0"/>
          </a:p>
        </p:txBody>
      </p:sp>
      <p:sp>
        <p:nvSpPr>
          <p:cNvPr id="9" name="Google Shape;95;p15"/>
          <p:cNvSpPr txBox="1">
            <a:spLocks/>
          </p:cNvSpPr>
          <p:nvPr/>
        </p:nvSpPr>
        <p:spPr>
          <a:xfrm>
            <a:off x="1588654" y="4196968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None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Repete até que não existam mais variável para remover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7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5" grpId="0"/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07" y="229359"/>
            <a:ext cx="7060223" cy="4101958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Resultados do </a:t>
            </a:r>
            <a:r>
              <a:rPr lang="pt-BR" sz="1400" dirty="0" err="1" smtClean="0"/>
              <a:t>Backward</a:t>
            </a:r>
            <a:r>
              <a:rPr lang="pt-BR" sz="1400" dirty="0" smtClean="0"/>
              <a:t> </a:t>
            </a:r>
            <a:r>
              <a:rPr lang="pt-BR" sz="1400" dirty="0" err="1" smtClean="0"/>
              <a:t>Selection</a:t>
            </a:r>
            <a:r>
              <a:rPr lang="pt-BR" sz="1400" dirty="0" smtClean="0"/>
              <a:t> por variável removida</a:t>
            </a:r>
            <a:endParaRPr sz="1400" dirty="0">
              <a:solidFill>
                <a:srgbClr val="F3F3F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05151" y="0"/>
            <a:ext cx="0" cy="3652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Comparação entre métodos</a:t>
            </a:r>
            <a:endParaRPr dirty="0">
              <a:solidFill>
                <a:srgbClr val="39C0BA"/>
              </a:solidFill>
            </a:endParaRPr>
          </a:p>
        </p:txBody>
      </p:sp>
      <p:graphicFrame>
        <p:nvGraphicFramePr>
          <p:cNvPr id="16" name="Google Shape;169;p24"/>
          <p:cNvGraphicFramePr/>
          <p:nvPr>
            <p:extLst>
              <p:ext uri="{D42A27DB-BD31-4B8C-83A1-F6EECF244321}">
                <p14:modId xmlns:p14="http://schemas.microsoft.com/office/powerpoint/2010/main" val="2101146691"/>
              </p:ext>
            </p:extLst>
          </p:nvPr>
        </p:nvGraphicFramePr>
        <p:xfrm>
          <a:off x="1408875" y="1663703"/>
          <a:ext cx="7235164" cy="868650"/>
        </p:xfrm>
        <a:graphic>
          <a:graphicData uri="http://schemas.openxmlformats.org/drawingml/2006/table">
            <a:tbl>
              <a:tblPr>
                <a:noFill/>
                <a:tableStyleId>{F6649823-1A7D-4101-B995-9FE7C7DDEAC8}</a:tableStyleId>
              </a:tblPr>
              <a:tblGrid>
                <a:gridCol w="2380293"/>
                <a:gridCol w="1447252"/>
                <a:gridCol w="1645931"/>
                <a:gridCol w="1761688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Método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Precisão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Recall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de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variáveis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Remoção</a:t>
                      </a: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Recursiva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(</a:t>
                      </a:r>
                      <a:r>
                        <a:rPr lang="en-US" sz="1000" baseline="0" dirty="0" err="1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Permutação</a:t>
                      </a:r>
                      <a:r>
                        <a:rPr lang="en-US" sz="1000" baseline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70,42%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74,56%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Backward Feature Selection</a:t>
                      </a:r>
                      <a:endParaRPr sz="100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70,62%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74,63%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000" b="0" dirty="0"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309105" y="1920898"/>
            <a:ext cx="2519534" cy="34865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95;p15"/>
          <p:cNvSpPr txBox="1">
            <a:spLocks/>
          </p:cNvSpPr>
          <p:nvPr/>
        </p:nvSpPr>
        <p:spPr>
          <a:xfrm>
            <a:off x="4124253" y="2948307"/>
            <a:ext cx="2816391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Método escolhido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19" idx="1"/>
            <a:endCxn id="5" idx="5"/>
          </p:cNvCxnSpPr>
          <p:nvPr/>
        </p:nvCxnSpPr>
        <p:spPr>
          <a:xfrm flipH="1" flipV="1">
            <a:off x="3459662" y="2218495"/>
            <a:ext cx="664591" cy="90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err="1" smtClean="0"/>
              <a:t>Impotância</a:t>
            </a:r>
            <a:r>
              <a:rPr lang="pt-BR" sz="1400" dirty="0" smtClean="0"/>
              <a:t> por </a:t>
            </a:r>
            <a:r>
              <a:rPr lang="pt-BR" sz="1400" dirty="0" err="1" smtClean="0"/>
              <a:t>Permutãção</a:t>
            </a:r>
            <a:r>
              <a:rPr lang="pt-BR" sz="1400" dirty="0" smtClean="0"/>
              <a:t> dos atributos mantidos ao final da seleção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4" y="306678"/>
            <a:ext cx="7543800" cy="36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Preditora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Prevendo desempenho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006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Apresentação</a:t>
            </a:r>
            <a:endParaRPr dirty="0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5843" y="111173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2163011" y="97413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Carregamento e pré-processamento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226;p28"/>
          <p:cNvSpPr txBox="1"/>
          <p:nvPr/>
        </p:nvSpPr>
        <p:spPr>
          <a:xfrm>
            <a:off x="2163010" y="151147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Exploratória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226;p28"/>
          <p:cNvSpPr txBox="1"/>
          <p:nvPr/>
        </p:nvSpPr>
        <p:spPr>
          <a:xfrm>
            <a:off x="2163009" y="2028417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226;p28"/>
          <p:cNvSpPr txBox="1"/>
          <p:nvPr/>
        </p:nvSpPr>
        <p:spPr>
          <a:xfrm>
            <a:off x="2163009" y="2527770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Seleção de variáveis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26;p28"/>
          <p:cNvSpPr txBox="1"/>
          <p:nvPr/>
        </p:nvSpPr>
        <p:spPr>
          <a:xfrm>
            <a:off x="2163009" y="3003945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Análise Preditora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6;p28"/>
          <p:cNvSpPr txBox="1"/>
          <p:nvPr/>
        </p:nvSpPr>
        <p:spPr>
          <a:xfrm>
            <a:off x="2163007" y="3945433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Conclusões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226;p28"/>
          <p:cNvSpPr txBox="1"/>
          <p:nvPr/>
        </p:nvSpPr>
        <p:spPr>
          <a:xfrm>
            <a:off x="2163008" y="3469258"/>
            <a:ext cx="5691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Clusterização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" name="Google Shape;223;p28"/>
          <p:cNvCxnSpPr/>
          <p:nvPr/>
        </p:nvCxnSpPr>
        <p:spPr>
          <a:xfrm flipV="1">
            <a:off x="1525843" y="1591486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" name="Google Shape;223;p28"/>
          <p:cNvCxnSpPr/>
          <p:nvPr/>
        </p:nvCxnSpPr>
        <p:spPr>
          <a:xfrm flipV="1">
            <a:off x="1525843" y="2048020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" name="Google Shape;223;p28"/>
          <p:cNvCxnSpPr/>
          <p:nvPr/>
        </p:nvCxnSpPr>
        <p:spPr>
          <a:xfrm flipV="1">
            <a:off x="1525843" y="2532974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5" name="Google Shape;223;p28"/>
          <p:cNvCxnSpPr/>
          <p:nvPr/>
        </p:nvCxnSpPr>
        <p:spPr>
          <a:xfrm flipV="1">
            <a:off x="1525843" y="298950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3;p28"/>
          <p:cNvCxnSpPr/>
          <p:nvPr/>
        </p:nvCxnSpPr>
        <p:spPr>
          <a:xfrm flipV="1">
            <a:off x="1525843" y="3469258"/>
            <a:ext cx="3464" cy="47975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7" name="Google Shape;223;p28"/>
          <p:cNvCxnSpPr/>
          <p:nvPr/>
        </p:nvCxnSpPr>
        <p:spPr>
          <a:xfrm flipV="1">
            <a:off x="1525843" y="3945433"/>
            <a:ext cx="0" cy="121770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999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16" grpId="0"/>
      <p:bldP spid="17" grpId="0"/>
      <p:bldP spid="18" grpId="0"/>
      <p:bldP spid="20" grpId="0"/>
      <p:bldP spid="2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Resultado do modelo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6474642" y="441175"/>
            <a:ext cx="2106970" cy="7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dirty="0" smtClean="0"/>
              <a:t>Precisão: XX,XX%</a:t>
            </a:r>
          </a:p>
          <a:p>
            <a:pPr marL="0" indent="0"/>
            <a:r>
              <a:rPr lang="pt-BR" dirty="0" smtClean="0"/>
              <a:t>Recall: XX,XX%</a:t>
            </a:r>
          </a:p>
          <a:p>
            <a:pPr marL="0" indent="0"/>
            <a:endParaRPr lang="pt-BR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Arvore de decisão do modelo</a:t>
            </a:r>
            <a:endParaRPr sz="1400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Redução de dimensionalidade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Usando PCA (</a:t>
            </a:r>
            <a:r>
              <a:rPr lang="en" i="1" dirty="0" smtClean="0"/>
              <a:t>Principal Component Analysis</a:t>
            </a:r>
            <a:r>
              <a:rPr lang="en" dirty="0" smtClean="0"/>
              <a:t>) para visualização bidimensional dos dados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68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variável alvo através de PCA (Variância Explicada de 38%)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3" y="199728"/>
            <a:ext cx="6317955" cy="41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das previsões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4" y="132129"/>
            <a:ext cx="6417473" cy="41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Renda Mensal familiar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81" y="126082"/>
            <a:ext cx="6233599" cy="40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língua estrangeira escolhida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87" y="171599"/>
            <a:ext cx="6389587" cy="41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Visualização bidimensional da idade</a:t>
            </a:r>
            <a:endParaRPr sz="1400" dirty="0">
              <a:solidFill>
                <a:srgbClr val="F3F3F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61" y="98675"/>
            <a:ext cx="6551040" cy="42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Clusterização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Segmentando os candidatos com K-Means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143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6" y="911385"/>
            <a:ext cx="7581900" cy="2781300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4" y="4331317"/>
            <a:ext cx="7892414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Método </a:t>
            </a:r>
            <a:r>
              <a:rPr lang="pt-BR" sz="1400" dirty="0" err="1" smtClean="0"/>
              <a:t>Elbow</a:t>
            </a:r>
            <a:r>
              <a:rPr lang="pt-BR" sz="1400" dirty="0" smtClean="0"/>
              <a:t> para definição do número de Clusters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5" name="Google Shape;275;p30"/>
          <p:cNvSpPr txBox="1">
            <a:spLocks/>
          </p:cNvSpPr>
          <p:nvPr/>
        </p:nvSpPr>
        <p:spPr>
          <a:xfrm>
            <a:off x="4696414" y="1254732"/>
            <a:ext cx="1807112" cy="9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>
                <a:solidFill>
                  <a:srgbClr val="F3F3F3"/>
                </a:solidFill>
              </a:rPr>
              <a:t>Ponto de maior curvatura</a:t>
            </a:r>
            <a:endParaRPr lang="pt-BR" sz="1400" dirty="0">
              <a:solidFill>
                <a:srgbClr val="F3F3F3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32274" y="1766804"/>
            <a:ext cx="485614" cy="47528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7889" y="1708298"/>
            <a:ext cx="1819895" cy="29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Corregamento e pré-processamento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Corregando os dados e realizando os devidos tratamentos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390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5169"/>
            <a:ext cx="3577065" cy="2334649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489116" y="2423770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422068" y="2423770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456593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73%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61% abaixo / 39% acima da média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2223" y="1993261"/>
            <a:ext cx="420855" cy="975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456593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1: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5213965" y="3437602"/>
            <a:ext cx="3510113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27%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 smtClean="0"/>
              <a:t>20% abaixo </a:t>
            </a:r>
            <a:r>
              <a:rPr lang="pt-BR" sz="1100" dirty="0"/>
              <a:t>/ </a:t>
            </a:r>
            <a:r>
              <a:rPr lang="pt-BR" sz="1100" dirty="0" smtClean="0"/>
              <a:t>80% </a:t>
            </a:r>
            <a:r>
              <a:rPr lang="pt-BR" sz="1100" dirty="0"/>
              <a:t>acima da </a:t>
            </a:r>
            <a:r>
              <a:rPr lang="pt-BR" sz="1100" dirty="0" smtClean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0" indent="0"/>
            <a:endParaRPr lang="pt-B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5213965" y="3060782"/>
            <a:ext cx="3631754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193530" y="1809066"/>
            <a:ext cx="2020435" cy="143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dois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47" y="227755"/>
            <a:ext cx="3561613" cy="23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1" y="227755"/>
            <a:ext cx="3576873" cy="2334524"/>
          </a:xfrm>
          <a:prstGeom prst="rect">
            <a:avLst/>
          </a:prstGeom>
        </p:spPr>
      </p:pic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2390124" y="2444912"/>
            <a:ext cx="860678" cy="36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100" dirty="0" smtClean="0"/>
              <a:t>Clusters</a:t>
            </a:r>
          </a:p>
          <a:p>
            <a:pPr marL="0" lvl="0" indent="0"/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" name="Google Shape;275;p30"/>
          <p:cNvSpPr txBox="1">
            <a:spLocks/>
          </p:cNvSpPr>
          <p:nvPr/>
        </p:nvSpPr>
        <p:spPr>
          <a:xfrm>
            <a:off x="6399520" y="2444911"/>
            <a:ext cx="121554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100" dirty="0" smtClean="0"/>
              <a:t>Variável Alvo</a:t>
            </a:r>
          </a:p>
          <a:p>
            <a:pPr marL="0" indent="0"/>
            <a:endParaRPr lang="pt-BR" sz="1100" dirty="0">
              <a:solidFill>
                <a:srgbClr val="F3F3F3"/>
              </a:solidFill>
            </a:endParaRPr>
          </a:p>
        </p:txBody>
      </p:sp>
      <p:sp>
        <p:nvSpPr>
          <p:cNvPr id="7" name="Google Shape;275;p30"/>
          <p:cNvSpPr txBox="1">
            <a:spLocks/>
          </p:cNvSpPr>
          <p:nvPr/>
        </p:nvSpPr>
        <p:spPr>
          <a:xfrm>
            <a:off x="1328827" y="3380374"/>
            <a:ext cx="236546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50%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68% abaixo / 32% 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93200" y="2124059"/>
            <a:ext cx="215697" cy="905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Google Shape;275;p30"/>
          <p:cNvSpPr txBox="1">
            <a:spLocks/>
          </p:cNvSpPr>
          <p:nvPr/>
        </p:nvSpPr>
        <p:spPr>
          <a:xfrm>
            <a:off x="1328826" y="3003554"/>
            <a:ext cx="2575977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0:</a:t>
            </a:r>
            <a:endParaRPr lang="pt-BR" sz="1200" dirty="0">
              <a:solidFill>
                <a:srgbClr val="F3F3F3"/>
              </a:solidFill>
            </a:endParaRPr>
          </a:p>
        </p:txBody>
      </p:sp>
      <p:sp>
        <p:nvSpPr>
          <p:cNvPr id="10" name="Google Shape;275;p30"/>
          <p:cNvSpPr txBox="1">
            <a:spLocks/>
          </p:cNvSpPr>
          <p:nvPr/>
        </p:nvSpPr>
        <p:spPr>
          <a:xfrm>
            <a:off x="3714250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40%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38% abaixo </a:t>
            </a:r>
            <a:r>
              <a:rPr lang="pt-BR" sz="900" dirty="0"/>
              <a:t>/ </a:t>
            </a:r>
            <a:r>
              <a:rPr lang="pt-BR" sz="900" dirty="0" smtClean="0"/>
              <a:t>62%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1" name="Google Shape;275;p30"/>
          <p:cNvSpPr txBox="1">
            <a:spLocks/>
          </p:cNvSpPr>
          <p:nvPr/>
        </p:nvSpPr>
        <p:spPr>
          <a:xfrm>
            <a:off x="3714249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1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3250802" y="1752777"/>
            <a:ext cx="3222360" cy="1419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Google Shape;275;p30"/>
          <p:cNvSpPr txBox="1">
            <a:spLocks/>
          </p:cNvSpPr>
          <p:nvPr/>
        </p:nvSpPr>
        <p:spPr>
          <a:xfrm>
            <a:off x="6473163" y="3367200"/>
            <a:ext cx="2581382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 smtClean="0"/>
              <a:t>10% do conjunto de dados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1</a:t>
            </a:r>
            <a:r>
              <a:rPr lang="pt-BR" sz="900" dirty="0" smtClean="0"/>
              <a:t>0% </a:t>
            </a:r>
            <a:r>
              <a:rPr lang="pt-BR" sz="900" dirty="0"/>
              <a:t>abaixo </a:t>
            </a:r>
            <a:r>
              <a:rPr lang="pt-BR" sz="900" dirty="0" smtClean="0"/>
              <a:t>/ 90% </a:t>
            </a:r>
            <a:r>
              <a:rPr lang="pt-BR" sz="900" dirty="0"/>
              <a:t>acima da média</a:t>
            </a:r>
          </a:p>
          <a:p>
            <a:pPr marL="0" indent="0"/>
            <a:endParaRPr lang="pt-B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>
              <a:solidFill>
                <a:srgbClr val="F3F3F3"/>
              </a:solidFill>
            </a:endParaRPr>
          </a:p>
        </p:txBody>
      </p:sp>
      <p:sp>
        <p:nvSpPr>
          <p:cNvPr id="16" name="Google Shape;275;p30"/>
          <p:cNvSpPr txBox="1">
            <a:spLocks/>
          </p:cNvSpPr>
          <p:nvPr/>
        </p:nvSpPr>
        <p:spPr>
          <a:xfrm>
            <a:off x="6473162" y="2990380"/>
            <a:ext cx="2670838" cy="3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200" dirty="0" smtClean="0"/>
              <a:t>Estatísticas do Cluster </a:t>
            </a:r>
            <a:r>
              <a:rPr lang="pt-BR" sz="1200" dirty="0"/>
              <a:t>2</a:t>
            </a:r>
            <a:r>
              <a:rPr lang="pt-BR" sz="1200" dirty="0" smtClean="0"/>
              <a:t>:</a:t>
            </a:r>
            <a:endParaRPr lang="pt-BR" sz="1200" dirty="0">
              <a:solidFill>
                <a:srgbClr val="F3F3F3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472041" y="2124059"/>
            <a:ext cx="2022280" cy="866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Google Shape;275;p30"/>
          <p:cNvSpPr txBox="1">
            <a:spLocks/>
          </p:cNvSpPr>
          <p:nvPr/>
        </p:nvSpPr>
        <p:spPr>
          <a:xfrm>
            <a:off x="1162131" y="4370843"/>
            <a:ext cx="7892414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BR" sz="1400" dirty="0" smtClean="0"/>
              <a:t>Dividindo o conjunto de dados em três Clusters</a:t>
            </a:r>
            <a:endParaRPr lang="pt-BR" sz="1400" dirty="0">
              <a:solidFill>
                <a:srgbClr val="F3F3F3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47" y="227755"/>
            <a:ext cx="3561613" cy="23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  <p:bldP spid="6" grpId="0"/>
      <p:bldP spid="7" grpId="0"/>
      <p:bldP spid="12" grpId="0"/>
      <p:bldP spid="10" grpId="0"/>
      <p:bldP spid="11" grpId="0"/>
      <p:bldP spid="14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Conclusões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final e sugestões para trabalhos futuros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0725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648065" y="977435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76434" y="852429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socioeconômicos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identificam</a:t>
            </a:r>
            <a:r>
              <a:rPr lang="en-US" sz="1600" dirty="0" smtClean="0"/>
              <a:t> 74% de </a:t>
            </a:r>
            <a:r>
              <a:rPr lang="en-US" sz="1600" dirty="0" err="1" smtClean="0"/>
              <a:t>candidatos</a:t>
            </a:r>
            <a:r>
              <a:rPr lang="en-US" sz="1600" dirty="0" smtClean="0"/>
              <a:t> com </a:t>
            </a:r>
            <a:r>
              <a:rPr lang="en-US" sz="1600" dirty="0" err="1" smtClean="0"/>
              <a:t>desempenho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da </a:t>
            </a:r>
            <a:r>
              <a:rPr lang="en-US" sz="1600" dirty="0" err="1" smtClean="0"/>
              <a:t>média</a:t>
            </a:r>
            <a:r>
              <a:rPr lang="en-US" sz="1600" dirty="0" smtClean="0"/>
              <a:t> com 70% de </a:t>
            </a:r>
            <a:r>
              <a:rPr lang="en-US" sz="1600" dirty="0" err="1" smtClean="0"/>
              <a:t>precisão</a:t>
            </a:r>
            <a:endParaRPr lang="en-US" sz="1600" dirty="0"/>
          </a:p>
        </p:txBody>
      </p:sp>
      <p:sp>
        <p:nvSpPr>
          <p:cNvPr id="8" name="Google Shape;109;p17"/>
          <p:cNvSpPr txBox="1">
            <a:spLocks/>
          </p:cNvSpPr>
          <p:nvPr/>
        </p:nvSpPr>
        <p:spPr>
          <a:xfrm>
            <a:off x="776434" y="154317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Dos 39 </a:t>
            </a:r>
            <a:r>
              <a:rPr lang="en-US" sz="1600" dirty="0" err="1" smtClean="0"/>
              <a:t>atributos</a:t>
            </a:r>
            <a:r>
              <a:rPr lang="en-US" sz="1600" dirty="0" smtClean="0"/>
              <a:t>, 15 </a:t>
            </a:r>
            <a:r>
              <a:rPr lang="en-US" sz="1600" dirty="0" err="1" smtClean="0"/>
              <a:t>são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Google Shape;109;p17"/>
          <p:cNvSpPr txBox="1">
            <a:spLocks/>
          </p:cNvSpPr>
          <p:nvPr/>
        </p:nvSpPr>
        <p:spPr>
          <a:xfrm>
            <a:off x="776434" y="205095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Modelo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2" name="Google Shape;109;p17"/>
          <p:cNvSpPr txBox="1">
            <a:spLocks/>
          </p:cNvSpPr>
          <p:nvPr/>
        </p:nvSpPr>
        <p:spPr>
          <a:xfrm>
            <a:off x="776434" y="2558739"/>
            <a:ext cx="7573816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Clusterização…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 smtClean="0"/>
              <a:t>Sugestões</a:t>
            </a:r>
            <a:r>
              <a:rPr lang="en-US" dirty="0" smtClean="0"/>
              <a:t> para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endParaRPr lang="en-US" dirty="0"/>
          </a:p>
        </p:txBody>
      </p:sp>
      <p:sp>
        <p:nvSpPr>
          <p:cNvPr id="15" name="Google Shape;109;p17"/>
          <p:cNvSpPr txBox="1">
            <a:spLocks/>
          </p:cNvSpPr>
          <p:nvPr/>
        </p:nvSpPr>
        <p:spPr>
          <a:xfrm>
            <a:off x="751034" y="1301285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Buscar</a:t>
            </a:r>
            <a:r>
              <a:rPr lang="en-US" sz="1600" dirty="0" smtClean="0"/>
              <a:t> </a:t>
            </a:r>
            <a:r>
              <a:rPr lang="en-US" sz="1600" dirty="0" err="1" smtClean="0"/>
              <a:t>variáveis</a:t>
            </a:r>
            <a:r>
              <a:rPr lang="en-US" sz="1600" dirty="0" smtClean="0"/>
              <a:t> que </a:t>
            </a:r>
            <a:r>
              <a:rPr lang="en-US" sz="1600" dirty="0" err="1" smtClean="0"/>
              <a:t>representem</a:t>
            </a:r>
            <a:r>
              <a:rPr lang="en-US" sz="1600" dirty="0" smtClean="0"/>
              <a:t> </a:t>
            </a:r>
            <a:r>
              <a:rPr lang="en-US" sz="1600" dirty="0" err="1" smtClean="0"/>
              <a:t>fatores</a:t>
            </a:r>
            <a:r>
              <a:rPr lang="en-US" sz="1600" dirty="0" smtClean="0"/>
              <a:t> </a:t>
            </a:r>
            <a:r>
              <a:rPr lang="en-US" sz="1600" dirty="0" err="1" smtClean="0"/>
              <a:t>pedagógicos</a:t>
            </a:r>
            <a:endParaRPr lang="en-US" sz="1600" dirty="0" smtClean="0"/>
          </a:p>
          <a:p>
            <a:pPr lvl="2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evasão</a:t>
            </a:r>
            <a:r>
              <a:rPr lang="en-US" sz="1600" dirty="0" smtClean="0"/>
              <a:t> escolar, IDEB, etc.</a:t>
            </a:r>
            <a:endParaRPr lang="en-US" sz="1600" dirty="0"/>
          </a:p>
        </p:txBody>
      </p:sp>
      <p:sp>
        <p:nvSpPr>
          <p:cNvPr id="7" name="Google Shape;109;p17"/>
          <p:cNvSpPr txBox="1">
            <a:spLocks/>
          </p:cNvSpPr>
          <p:nvPr/>
        </p:nvSpPr>
        <p:spPr>
          <a:xfrm>
            <a:off x="751034" y="1707921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endParaRPr lang="en-US" sz="1600" dirty="0"/>
          </a:p>
        </p:txBody>
      </p:sp>
      <p:sp>
        <p:nvSpPr>
          <p:cNvPr id="5" name="Google Shape;109;p17"/>
          <p:cNvSpPr txBox="1">
            <a:spLocks/>
          </p:cNvSpPr>
          <p:nvPr/>
        </p:nvSpPr>
        <p:spPr>
          <a:xfrm>
            <a:off x="751034" y="193572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análise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individualmente</a:t>
            </a:r>
            <a:endParaRPr lang="en-US" sz="1600" dirty="0"/>
          </a:p>
        </p:txBody>
      </p:sp>
      <p:sp>
        <p:nvSpPr>
          <p:cNvPr id="6" name="Google Shape;109;p17"/>
          <p:cNvSpPr txBox="1">
            <a:spLocks/>
          </p:cNvSpPr>
          <p:nvPr/>
        </p:nvSpPr>
        <p:spPr>
          <a:xfrm>
            <a:off x="751034" y="2443506"/>
            <a:ext cx="6858000" cy="50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err="1" smtClean="0"/>
              <a:t>Analisar</a:t>
            </a:r>
            <a:r>
              <a:rPr lang="en-US" sz="1600" dirty="0" smtClean="0"/>
              <a:t> </a:t>
            </a:r>
            <a:r>
              <a:rPr lang="en-US" sz="1600" dirty="0" err="1" smtClean="0"/>
              <a:t>outras</a:t>
            </a:r>
            <a:r>
              <a:rPr lang="en-US" sz="1600" dirty="0" smtClean="0"/>
              <a:t> </a:t>
            </a:r>
            <a:r>
              <a:rPr lang="en-US" sz="1600" dirty="0" err="1" smtClean="0"/>
              <a:t>formas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a </a:t>
            </a:r>
            <a:r>
              <a:rPr lang="en-US" sz="1600" dirty="0" err="1" smtClean="0"/>
              <a:t>variável</a:t>
            </a:r>
            <a:r>
              <a:rPr lang="en-US" sz="1600" dirty="0" smtClean="0"/>
              <a:t> </a:t>
            </a:r>
            <a:r>
              <a:rPr lang="en-US" sz="1600" dirty="0" err="1" smtClean="0"/>
              <a:t>alvo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36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2E3037"/>
                </a:solidFill>
              </a:rPr>
              <a:t>Obrigado!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Perguntas?</a:t>
            </a:r>
            <a:endParaRPr sz="3600" b="1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Sobre os dados</a:t>
            </a:r>
            <a:endParaRPr dirty="0"/>
          </a:p>
        </p:txBody>
      </p:sp>
      <p:sp>
        <p:nvSpPr>
          <p:cNvPr id="6" name="Google Shape;208;p27"/>
          <p:cNvSpPr txBox="1">
            <a:spLocks/>
          </p:cNvSpPr>
          <p:nvPr/>
        </p:nvSpPr>
        <p:spPr>
          <a:xfrm>
            <a:off x="1165475" y="1234774"/>
            <a:ext cx="7097100" cy="57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Formato</a:t>
            </a:r>
            <a:r>
              <a:rPr lang="en" sz="2800" dirty="0">
                <a:solidFill>
                  <a:schemeClr val="bg1"/>
                </a:solidFill>
              </a:rPr>
              <a:t>: </a:t>
            </a:r>
            <a:r>
              <a:rPr lang="en" sz="2800" dirty="0" smtClean="0">
                <a:solidFill>
                  <a:schemeClr val="bg1"/>
                </a:solidFill>
              </a:rPr>
              <a:t>csv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7" name="Google Shape;215;p27"/>
          <p:cNvSpPr/>
          <p:nvPr/>
        </p:nvSpPr>
        <p:spPr>
          <a:xfrm>
            <a:off x="844675" y="2131092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8;p27"/>
          <p:cNvSpPr txBox="1">
            <a:spLocks/>
          </p:cNvSpPr>
          <p:nvPr/>
        </p:nvSpPr>
        <p:spPr>
          <a:xfrm>
            <a:off x="1165475" y="195784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5.095.270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9" name="Google Shape;215;p27"/>
          <p:cNvSpPr/>
          <p:nvPr/>
        </p:nvSpPr>
        <p:spPr>
          <a:xfrm>
            <a:off x="844675" y="2853228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8;p27"/>
          <p:cNvSpPr txBox="1">
            <a:spLocks/>
          </p:cNvSpPr>
          <p:nvPr/>
        </p:nvSpPr>
        <p:spPr>
          <a:xfrm>
            <a:off x="1165475" y="2679978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>
                <a:solidFill>
                  <a:schemeClr val="bg1"/>
                </a:solidFill>
              </a:rPr>
              <a:t>136 atributos</a:t>
            </a:r>
          </a:p>
        </p:txBody>
      </p:sp>
      <p:sp>
        <p:nvSpPr>
          <p:cNvPr id="12" name="Google Shape;215;p27"/>
          <p:cNvSpPr/>
          <p:nvPr/>
        </p:nvSpPr>
        <p:spPr>
          <a:xfrm>
            <a:off x="844675" y="358804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8;p27"/>
          <p:cNvSpPr txBox="1">
            <a:spLocks/>
          </p:cNvSpPr>
          <p:nvPr/>
        </p:nvSpPr>
        <p:spPr>
          <a:xfrm>
            <a:off x="1165475" y="3414790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Tamanho: 3,1 GB</a:t>
            </a:r>
            <a:endParaRPr lang="en" sz="28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>
            <a:off x="4577166" y="2232042"/>
            <a:ext cx="1167539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8;p27"/>
          <p:cNvSpPr txBox="1">
            <a:spLocks/>
          </p:cNvSpPr>
          <p:nvPr/>
        </p:nvSpPr>
        <p:spPr>
          <a:xfrm>
            <a:off x="5744705" y="2000044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3.702.007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4" name="Google Shape;322;p35"/>
          <p:cNvSpPr txBox="1">
            <a:spLocks/>
          </p:cNvSpPr>
          <p:nvPr/>
        </p:nvSpPr>
        <p:spPr>
          <a:xfrm>
            <a:off x="4164004" y="1719575"/>
            <a:ext cx="19938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NAs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7450550" y="2548444"/>
            <a:ext cx="1" cy="85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8;p27"/>
          <p:cNvSpPr txBox="1">
            <a:spLocks/>
          </p:cNvSpPr>
          <p:nvPr/>
        </p:nvSpPr>
        <p:spPr>
          <a:xfrm>
            <a:off x="5732309" y="3601202"/>
            <a:ext cx="341169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dirty="0" smtClean="0">
                <a:solidFill>
                  <a:schemeClr val="bg1"/>
                </a:solidFill>
              </a:rPr>
              <a:t>3.174.308 registros</a:t>
            </a:r>
            <a:endParaRPr lang="en" sz="2800" dirty="0">
              <a:solidFill>
                <a:schemeClr val="bg1"/>
              </a:solidFill>
            </a:endParaRPr>
          </a:p>
        </p:txBody>
      </p:sp>
      <p:sp>
        <p:nvSpPr>
          <p:cNvPr id="19" name="Google Shape;322;p35"/>
          <p:cNvSpPr txBox="1">
            <a:spLocks/>
          </p:cNvSpPr>
          <p:nvPr/>
        </p:nvSpPr>
        <p:spPr>
          <a:xfrm>
            <a:off x="5732309" y="2954178"/>
            <a:ext cx="213787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 err="1" smtClean="0"/>
              <a:t>Removendo</a:t>
            </a:r>
            <a:r>
              <a:rPr lang="en-US" dirty="0" smtClean="0"/>
              <a:t> treineiros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2" grpId="0" animBg="1"/>
      <p:bldP spid="15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14" name="Google Shape;208;p27"/>
          <p:cNvSpPr txBox="1">
            <a:spLocks/>
          </p:cNvSpPr>
          <p:nvPr/>
        </p:nvSpPr>
        <p:spPr>
          <a:xfrm>
            <a:off x="1224885" y="4378903"/>
            <a:ext cx="7097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800" b="1" dirty="0" smtClean="0">
                <a:solidFill>
                  <a:schemeClr val="bg1"/>
                </a:solidFill>
              </a:rPr>
              <a:t>Resultado final: 35 atributos</a:t>
            </a:r>
            <a:endParaRPr lang="en" sz="2800" b="1" dirty="0">
              <a:solidFill>
                <a:schemeClr val="bg1"/>
              </a:solidFill>
            </a:endParaRPr>
          </a:p>
        </p:txBody>
      </p:sp>
      <p:sp>
        <p:nvSpPr>
          <p:cNvPr id="32" name="Google Shape;109;p17"/>
          <p:cNvSpPr txBox="1">
            <a:spLocks/>
          </p:cNvSpPr>
          <p:nvPr/>
        </p:nvSpPr>
        <p:spPr>
          <a:xfrm>
            <a:off x="1165475" y="115330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</a:t>
            </a:r>
            <a:r>
              <a:rPr lang="en-US" sz="2000" dirty="0" err="1" smtClean="0"/>
              <a:t>claramente</a:t>
            </a:r>
            <a:r>
              <a:rPr lang="en-US" sz="2000" dirty="0" smtClean="0"/>
              <a:t> </a:t>
            </a:r>
            <a:r>
              <a:rPr lang="en-US" sz="2000" dirty="0" err="1" smtClean="0"/>
              <a:t>irrelevantes</a:t>
            </a:r>
            <a:endParaRPr lang="en-US" sz="2000" dirty="0"/>
          </a:p>
        </p:txBody>
      </p:sp>
      <p:sp>
        <p:nvSpPr>
          <p:cNvPr id="33" name="Google Shape;109;p17"/>
          <p:cNvSpPr txBox="1">
            <a:spLocks/>
          </p:cNvSpPr>
          <p:nvPr/>
        </p:nvSpPr>
        <p:spPr>
          <a:xfrm>
            <a:off x="1165475" y="1658073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da </a:t>
            </a:r>
            <a:r>
              <a:rPr lang="en-US" sz="1600" dirty="0" err="1" smtClean="0"/>
              <a:t>prova</a:t>
            </a:r>
            <a:r>
              <a:rPr lang="en-US" sz="1600" dirty="0" smtClean="0"/>
              <a:t>, </a:t>
            </a:r>
            <a:r>
              <a:rPr lang="en-US" sz="1600" dirty="0" err="1" smtClean="0"/>
              <a:t>respostas</a:t>
            </a:r>
            <a:r>
              <a:rPr lang="en-US" sz="1600" dirty="0" smtClean="0"/>
              <a:t>, </a:t>
            </a:r>
            <a:r>
              <a:rPr lang="en-US" sz="1600" dirty="0" err="1" smtClean="0"/>
              <a:t>cadeira</a:t>
            </a:r>
            <a:r>
              <a:rPr lang="en-US" sz="1600" dirty="0" smtClean="0"/>
              <a:t> para </a:t>
            </a:r>
            <a:r>
              <a:rPr lang="en-US" sz="1600" dirty="0" err="1" smtClean="0"/>
              <a:t>destro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35" name="Google Shape;215;p27"/>
          <p:cNvSpPr/>
          <p:nvPr/>
        </p:nvSpPr>
        <p:spPr>
          <a:xfrm>
            <a:off x="839509" y="2229046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" name="Google Shape;109;p17"/>
          <p:cNvSpPr txBox="1">
            <a:spLocks/>
          </p:cNvSpPr>
          <p:nvPr/>
        </p:nvSpPr>
        <p:spPr>
          <a:xfrm>
            <a:off x="1165475" y="198462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76200" indent="0">
              <a:buClr>
                <a:schemeClr val="accent1"/>
              </a:buClr>
              <a:buSzPts val="2400"/>
              <a:buNone/>
            </a:pPr>
            <a:r>
              <a:rPr lang="en-US" sz="2000" dirty="0" err="1" smtClean="0"/>
              <a:t>Variáveis</a:t>
            </a:r>
            <a:r>
              <a:rPr lang="en-US" sz="2000" dirty="0" smtClean="0"/>
              <a:t> com </a:t>
            </a:r>
            <a:r>
              <a:rPr lang="en-US" sz="2000" dirty="0" err="1" smtClean="0"/>
              <a:t>muitos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</a:t>
            </a:r>
            <a:r>
              <a:rPr lang="en-US" sz="2000" dirty="0" err="1" smtClean="0"/>
              <a:t>ausentes</a:t>
            </a:r>
            <a:endParaRPr lang="en-US" sz="2000" dirty="0"/>
          </a:p>
        </p:txBody>
      </p:sp>
      <p:sp>
        <p:nvSpPr>
          <p:cNvPr id="37" name="Google Shape;109;p17"/>
          <p:cNvSpPr txBox="1">
            <a:spLocks/>
          </p:cNvSpPr>
          <p:nvPr/>
        </p:nvSpPr>
        <p:spPr>
          <a:xfrm>
            <a:off x="1165475" y="2489391"/>
            <a:ext cx="6858000" cy="6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1">
              <a:buClr>
                <a:schemeClr val="accent1"/>
              </a:buClr>
            </a:pPr>
            <a:r>
              <a:rPr lang="en-US" sz="1600" dirty="0" smtClean="0"/>
              <a:t>E.g. </a:t>
            </a:r>
            <a:r>
              <a:rPr lang="en-US" sz="1600" dirty="0" err="1"/>
              <a:t>M</a:t>
            </a:r>
            <a:r>
              <a:rPr lang="en-US" sz="1600" dirty="0" err="1" smtClean="0"/>
              <a:t>unicípio</a:t>
            </a:r>
            <a:r>
              <a:rPr lang="en-US" sz="1600" dirty="0" smtClean="0"/>
              <a:t> da Escola </a:t>
            </a:r>
            <a:r>
              <a:rPr lang="en-US" sz="1600" dirty="0" err="1" smtClean="0"/>
              <a:t>atual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5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Definindo a variável alvo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Definição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alvo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4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rgbClr val="F3F3F3"/>
                </a:solidFill>
              </a:rPr>
              <a:t>Distribuição de </a:t>
            </a:r>
            <a:r>
              <a:rPr lang="pt-BR" dirty="0" smtClean="0">
                <a:solidFill>
                  <a:srgbClr val="F3F3F3"/>
                </a:solidFill>
              </a:rPr>
              <a:t>notas dos candidatos por disciplinas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7" y="257199"/>
            <a:ext cx="7621996" cy="40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972</Words>
  <Application>Microsoft Office PowerPoint</Application>
  <PresentationFormat>On-screen Show (16:9)</PresentationFormat>
  <Paragraphs>216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Cambria Math</vt:lpstr>
      <vt:lpstr>Quicksand</vt:lpstr>
      <vt:lpstr>Eleanor template</vt:lpstr>
      <vt:lpstr>Prevendo desempenho no ENEM através de fatores socioeconômicos</vt:lpstr>
      <vt:lpstr>Contexto do tópico escolhido</vt:lpstr>
      <vt:lpstr>Objetivos</vt:lpstr>
      <vt:lpstr>Estrutura da Apresentação</vt:lpstr>
      <vt:lpstr>Corregamento e pré-processamento</vt:lpstr>
      <vt:lpstr>Sobre os dados</vt:lpstr>
      <vt:lpstr>Filtrando atributos</vt:lpstr>
      <vt:lpstr>Definindo a variável alvo</vt:lpstr>
      <vt:lpstr>PowerPoint Presentation</vt:lpstr>
      <vt:lpstr>PowerPoint Presentation</vt:lpstr>
      <vt:lpstr>Análise Exploratória</vt:lpstr>
      <vt:lpstr>Alto grau de relação</vt:lpstr>
      <vt:lpstr>PowerPoint Presentation</vt:lpstr>
      <vt:lpstr>PowerPoint Presentation</vt:lpstr>
      <vt:lpstr>PowerPoint Presentation</vt:lpstr>
      <vt:lpstr>Baixo grau de relação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Tratamento de variáveis discretas</vt:lpstr>
      <vt:lpstr>Seleção de variáveis</vt:lpstr>
      <vt:lpstr>Data Fairness</vt:lpstr>
      <vt:lpstr>Data Fairness</vt:lpstr>
      <vt:lpstr>Índice Gini</vt:lpstr>
      <vt:lpstr>PowerPoint Presentation</vt:lpstr>
      <vt:lpstr>Importância por permutação</vt:lpstr>
      <vt:lpstr>PowerPoint Presentation</vt:lpstr>
      <vt:lpstr>Seleção por remoção recursiva</vt:lpstr>
      <vt:lpstr>PowerPoint Presentation</vt:lpstr>
      <vt:lpstr>PowerPoint Presentation</vt:lpstr>
      <vt:lpstr>Backward Feature Selection</vt:lpstr>
      <vt:lpstr>PowerPoint Presentation</vt:lpstr>
      <vt:lpstr>Comparação entre métodos</vt:lpstr>
      <vt:lpstr>PowerPoint Presentation</vt:lpstr>
      <vt:lpstr>Análise Preditora</vt:lpstr>
      <vt:lpstr>PowerPoint Presentation</vt:lpstr>
      <vt:lpstr>PowerPoint Presentation</vt:lpstr>
      <vt:lpstr>Redução de dimensionalidade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Clusterização</vt:lpstr>
      <vt:lpstr>PowerPoint Presentation</vt:lpstr>
      <vt:lpstr>PowerPoint Presentation</vt:lpstr>
      <vt:lpstr>PowerPoint Presentation</vt:lpstr>
      <vt:lpstr>Conclusões</vt:lpstr>
      <vt:lpstr>Conclusões</vt:lpstr>
      <vt:lpstr>Sugestões para próximos trabalhos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 Coelho</dc:creator>
  <cp:lastModifiedBy>Microsoft account</cp:lastModifiedBy>
  <cp:revision>166</cp:revision>
  <dcterms:modified xsi:type="dcterms:W3CDTF">2020-12-02T23:12:53Z</dcterms:modified>
</cp:coreProperties>
</file>