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9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40" r:id="rId41"/>
    <p:sldId id="341" r:id="rId42"/>
    <p:sldId id="342" r:id="rId43"/>
    <p:sldId id="343" r:id="rId44"/>
    <p:sldId id="344" r:id="rId45"/>
    <p:sldId id="313" r:id="rId46"/>
    <p:sldId id="305" r:id="rId47"/>
    <p:sldId id="328" r:id="rId48"/>
    <p:sldId id="333" r:id="rId49"/>
    <p:sldId id="334" r:id="rId50"/>
    <p:sldId id="308" r:id="rId51"/>
    <p:sldId id="307" r:id="rId52"/>
    <p:sldId id="330" r:id="rId53"/>
    <p:sldId id="339" r:id="rId54"/>
    <p:sldId id="264" r:id="rId55"/>
    <p:sldId id="311" r:id="rId56"/>
    <p:sldId id="312" r:id="rId57"/>
    <p:sldId id="265" r:id="rId58"/>
  </p:sldIdLst>
  <p:sldSz cx="9144000" cy="5143500" type="screen16x9"/>
  <p:notesSz cx="6858000" cy="9144000"/>
  <p:embeddedFontLst>
    <p:embeddedFont>
      <p:font typeface="Quicksand" panose="020B0604020202020204" charset="0"/>
      <p:regular r:id="rId60"/>
      <p:bold r:id="rId61"/>
    </p:embeddedFont>
    <p:embeddedFont>
      <p:font typeface="Cambria Math" panose="02040503050406030204" pitchFamily="18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09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356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928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179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 smtClean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Gustavo Coelho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Andre Pessoa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Gerardo </a:t>
            </a:r>
            <a:r>
              <a:rPr lang="en-US" sz="1600" b="1" dirty="0" err="1" smtClean="0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 smtClean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&lt; 521.84: 1</a:t>
            </a:r>
            <a:endParaRPr lang="pt-BR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</a:t>
            </a:r>
            <a:r>
              <a:rPr lang="pt-BR" dirty="0" smtClean="0">
                <a:solidFill>
                  <a:srgbClr val="F3F3F3"/>
                </a:solidFill>
              </a:rPr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</a:t>
            </a:r>
            <a:r>
              <a:rPr lang="pt-BR" dirty="0" smtClean="0"/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</a:t>
            </a:r>
            <a:r>
              <a:rPr lang="pt-BR" sz="1600" dirty="0" smtClean="0">
                <a:solidFill>
                  <a:srgbClr val="F3F3F3"/>
                </a:solidFill>
              </a:rPr>
              <a:t>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Impacto</a:t>
            </a:r>
            <a:r>
              <a:rPr lang="en-US" sz="2400" dirty="0" smtClean="0"/>
              <a:t> da </a:t>
            </a:r>
            <a:r>
              <a:rPr lang="en-US" sz="2400" dirty="0" err="1" smtClean="0"/>
              <a:t>desigualdade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Por</a:t>
            </a:r>
            <a:r>
              <a:rPr lang="en-US" sz="2400" dirty="0" smtClean="0"/>
              <a:t> que o ENEM?</a:t>
            </a:r>
            <a:endParaRPr lang="en-US" sz="24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smtClean="0"/>
              <a:t>Dados </a:t>
            </a:r>
            <a:r>
              <a:rPr lang="en-US" sz="1800" dirty="0" err="1" smtClean="0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Inclui</a:t>
            </a:r>
            <a:r>
              <a:rPr lang="en-US" sz="1800" dirty="0" smtClean="0"/>
              <a:t> </a:t>
            </a:r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Registro</a:t>
            </a:r>
            <a:r>
              <a:rPr lang="en-US" sz="1800" dirty="0" smtClean="0"/>
              <a:t> </a:t>
            </a:r>
            <a:r>
              <a:rPr lang="en-US" sz="1800" dirty="0" err="1" smtClean="0"/>
              <a:t>detalhado</a:t>
            </a:r>
            <a:r>
              <a:rPr lang="en-US" sz="1800" dirty="0" smtClean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 smtClean="0"/>
              <a:t>Renda per capta</a:t>
            </a:r>
            <a:r>
              <a:rPr lang="pt-BR" b="1" dirty="0" smtClean="0"/>
              <a:t>: </a:t>
            </a:r>
            <a:r>
              <a:rPr lang="pt-BR" dirty="0" smtClean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 smtClean="0"/>
              <a:t>Pessoas por quarto</a:t>
            </a:r>
            <a:r>
              <a:rPr lang="pt-BR" sz="1600" dirty="0" smtClean="0"/>
              <a:t>: Número de pessoas na residência</a:t>
            </a:r>
            <a:r>
              <a:rPr lang="en-US" sz="1600" dirty="0" smtClean="0"/>
              <a:t> /</a:t>
            </a:r>
            <a:r>
              <a:rPr lang="pt-BR" sz="1600" dirty="0"/>
              <a:t> Número de </a:t>
            </a:r>
            <a:r>
              <a:rPr lang="pt-BR" sz="1600" dirty="0" smtClean="0"/>
              <a:t>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400" b="1" u="sng" dirty="0" smtClean="0"/>
              <a:t>Computadores por pessoa</a:t>
            </a:r>
            <a:r>
              <a:rPr lang="pt-BR" sz="1400" dirty="0"/>
              <a:t>: </a:t>
            </a:r>
            <a:r>
              <a:rPr lang="pt-BR" sz="1400" dirty="0" smtClean="0"/>
              <a:t>Número </a:t>
            </a:r>
            <a:r>
              <a:rPr lang="pt-BR" sz="1400" dirty="0"/>
              <a:t>de </a:t>
            </a:r>
            <a:r>
              <a:rPr lang="pt-BR" sz="1400" dirty="0" smtClean="0"/>
              <a:t>computadores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0" y="144595"/>
            <a:ext cx="7517423" cy="4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Celulares por pessoa</a:t>
            </a:r>
            <a:r>
              <a:rPr lang="pt-BR" sz="1400" dirty="0" smtClean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48" y="7681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1: Naïve Encoding</a:t>
            </a:r>
            <a:endParaRPr lang="en-US" sz="1400" dirty="0"/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2" y="768167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garante</a:t>
            </a:r>
            <a:r>
              <a:rPr lang="en-US" sz="1400" dirty="0" smtClean="0"/>
              <a:t> a </a:t>
            </a:r>
            <a:r>
              <a:rPr lang="en-US" sz="1400" dirty="0" err="1" smtClean="0"/>
              <a:t>ordenação</a:t>
            </a:r>
            <a:r>
              <a:rPr lang="en-US" sz="1400" dirty="0" smtClean="0"/>
              <a:t> </a:t>
            </a:r>
            <a:r>
              <a:rPr lang="en-US" sz="1400" dirty="0" err="1" smtClean="0"/>
              <a:t>correta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8" y="1383350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3: Weight of Evidence</a:t>
            </a:r>
            <a:endParaRPr lang="en-US" sz="1400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Exemplo</a:t>
            </a:r>
            <a:r>
              <a:rPr lang="en-US" sz="1400" dirty="0" smtClean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02732695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Naïve Encoder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t="-144304" b="-244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" name="Google Shape;109;p17"/>
          <p:cNvSpPr txBox="1">
            <a:spLocks/>
          </p:cNvSpPr>
          <p:nvPr/>
        </p:nvSpPr>
        <p:spPr>
          <a:xfrm>
            <a:off x="1165448" y="1065475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2: One hot encoding</a:t>
            </a:r>
            <a:endParaRPr lang="en-US" sz="1400" dirty="0"/>
          </a:p>
        </p:txBody>
      </p:sp>
      <p:sp>
        <p:nvSpPr>
          <p:cNvPr id="17" name="Google Shape;109;p17"/>
          <p:cNvSpPr txBox="1">
            <a:spLocks/>
          </p:cNvSpPr>
          <p:nvPr/>
        </p:nvSpPr>
        <p:spPr>
          <a:xfrm>
            <a:off x="4528142" y="1065475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Resulta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</a:t>
            </a:r>
            <a:r>
              <a:rPr lang="en-US" sz="1400" dirty="0" err="1" smtClean="0"/>
              <a:t>variáveis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  <p:bldP spid="11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 smtClean="0"/>
              <a:t>“</a:t>
            </a:r>
            <a:r>
              <a:rPr lang="pt-BR" i="1" dirty="0" err="1" smtClean="0"/>
              <a:t>Weapons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Math</a:t>
            </a:r>
            <a:r>
              <a:rPr lang="pt-BR" i="1" dirty="0" smtClean="0"/>
              <a:t> </a:t>
            </a:r>
            <a:r>
              <a:rPr lang="pt-BR" i="1" dirty="0" err="1" smtClean="0"/>
              <a:t>Destruction</a:t>
            </a:r>
            <a:r>
              <a:rPr lang="pt-BR" i="1" dirty="0" smtClean="0"/>
              <a:t>” </a:t>
            </a:r>
            <a:r>
              <a:rPr lang="pt-BR" dirty="0" smtClean="0"/>
              <a:t>(</a:t>
            </a:r>
            <a:r>
              <a:rPr lang="pt-BR" dirty="0" err="1" smtClean="0"/>
              <a:t>Cathy</a:t>
            </a:r>
            <a:r>
              <a:rPr lang="pt-BR" dirty="0" smtClean="0"/>
              <a:t> </a:t>
            </a:r>
            <a:r>
              <a:rPr lang="pt-BR" dirty="0" err="1" smtClean="0"/>
              <a:t>O’Neil</a:t>
            </a:r>
            <a:r>
              <a:rPr lang="pt-BR" dirty="0" smtClean="0"/>
              <a:t>): 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opaco (não interpretável)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retroalimenta desigualdades</a:t>
            </a:r>
            <a:endParaRPr lang="pt-BR" dirty="0"/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tem capacidade de crescer exponencialmente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</a:t>
            </a:r>
            <a:r>
              <a:rPr lang="pt-BR" dirty="0" smtClean="0"/>
              <a:t>variáveis através de: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Limitações</a:t>
            </a:r>
            <a:r>
              <a:rPr lang="pt-BR" dirty="0" smtClean="0"/>
              <a:t>: Distorção em variáveis de alta cardinalidade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37" y="342900"/>
            <a:ext cx="7419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 smtClean="0"/>
              <a:t>Prever se desempenho será abaixo da média</a:t>
            </a:r>
            <a:endParaRPr sz="20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Métricas de avaliação: Precisão e </a:t>
            </a:r>
            <a:r>
              <a:rPr lang="pt-BR" sz="1600" i="1" u="sng" dirty="0" smtClean="0"/>
              <a:t>Recall</a:t>
            </a:r>
            <a:endParaRPr lang="pt-BR" sz="1600" i="1" u="sng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Mínimo esperado: &gt;50%</a:t>
            </a:r>
            <a:endParaRPr lang="pt-BR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Máximo esperado: &lt;90%</a:t>
            </a:r>
            <a:endParaRPr lang="pt-BR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71999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Menor quantidade possível de atributos</a:t>
            </a:r>
            <a:endParaRPr lang="pt-BR" sz="20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96253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Modelo deve ser </a:t>
            </a:r>
            <a:r>
              <a:rPr lang="pt-BR" sz="2000" u="sng" dirty="0" smtClean="0"/>
              <a:t>justo</a:t>
            </a:r>
            <a:r>
              <a:rPr lang="pt-BR" sz="2000" dirty="0" smtClean="0"/>
              <a:t> (Data </a:t>
            </a:r>
            <a:r>
              <a:rPr lang="pt-BR" sz="2000" dirty="0" err="1" smtClean="0"/>
              <a:t>Fairness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2654226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Definir Clusters através das variáveis usadas no modelo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Limitação</a:t>
            </a:r>
            <a:r>
              <a:rPr lang="pt-BR" dirty="0" smtClean="0"/>
              <a:t>: Dependente do modelo escolhido como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Importância por permutação usando Classificador </a:t>
            </a:r>
            <a:r>
              <a:rPr lang="pt-BR" sz="1400" dirty="0" err="1" smtClean="0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6" y="356755"/>
            <a:ext cx="7448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 smtClean="0"/>
              <a:t>Remoção de variáveis recursivamente de acordo com alguma métrica de importância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151101"/>
            <a:ext cx="7458075" cy="431482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Índice </a:t>
            </a:r>
            <a:r>
              <a:rPr lang="pt-BR" sz="1400" dirty="0" err="1" smtClean="0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13796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6032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25427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Backward 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Gera modelo com as n variáveis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95;p15"/>
          <p:cNvSpPr txBox="1">
            <a:spLocks/>
          </p:cNvSpPr>
          <p:nvPr/>
        </p:nvSpPr>
        <p:spPr>
          <a:xfrm>
            <a:off x="1588654" y="237042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Testa modelos para todas combinações de n-1 </a:t>
            </a:r>
            <a:r>
              <a:rPr lang="pt-BR" dirty="0" err="1" smtClean="0"/>
              <a:t>features</a:t>
            </a:r>
            <a:endParaRPr lang="pt-BR" dirty="0"/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814027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Escolhe a melhor combinação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323529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haja 1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10" grpId="0" build="p"/>
      <p:bldP spid="11" grpId="0" build="p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9448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Resultados do </a:t>
            </a:r>
            <a:r>
              <a:rPr lang="pt-BR" sz="1400" dirty="0" err="1" smtClean="0"/>
              <a:t>Backward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2749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526980006"/>
              </p:ext>
            </p:extLst>
          </p:nvPr>
        </p:nvGraphicFramePr>
        <p:xfrm>
          <a:off x="1408875" y="1663703"/>
          <a:ext cx="7235164" cy="1161258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/>
                <a:gridCol w="1447252"/>
                <a:gridCol w="1645931"/>
                <a:gridCol w="1761688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(Gini)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</a:t>
                      </a:r>
                      <a:r>
                        <a:rPr lang="en-US" sz="1000" baseline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70.39%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74,77%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70,72%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74,64%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35419" y="2244332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Método escolhido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85976" y="2541929"/>
            <a:ext cx="638277" cy="582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 smtClean="0"/>
              <a:t>Impotância</a:t>
            </a:r>
            <a:r>
              <a:rPr lang="pt-BR" sz="1400" dirty="0" smtClean="0"/>
              <a:t> por </a:t>
            </a:r>
            <a:r>
              <a:rPr lang="pt-BR" sz="1400" dirty="0" err="1" smtClean="0"/>
              <a:t>Permutãção</a:t>
            </a:r>
            <a:r>
              <a:rPr lang="pt-BR" sz="1400" dirty="0" smtClean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441234"/>
            <a:ext cx="745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F9ADB667-99F7-4AA7-9BEC-7D1394F1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7032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109364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445951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5110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Precisão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889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339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29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Árvore de Decisão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0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3AD3CF0-B395-40F0-B324-ED057E6BE432}"/>
              </a:ext>
            </a:extLst>
          </p:cNvPr>
          <p:cNvSpPr txBox="1"/>
          <p:nvPr/>
        </p:nvSpPr>
        <p:spPr>
          <a:xfrm>
            <a:off x="7683965" y="465342"/>
            <a:ext cx="1565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acurácia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recall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97% precisão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  <a:p>
            <a:pPr marL="0" indent="0"/>
            <a:r>
              <a:rPr lang="pt-BR" sz="1400" dirty="0"/>
              <a:t>Melhor resultado: </a:t>
            </a:r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03AD3CF0-B395-40F0-B324-ED057E6BE432}"/>
              </a:ext>
            </a:extLst>
          </p:cNvPr>
          <p:cNvSpPr txBox="1"/>
          <p:nvPr/>
        </p:nvSpPr>
        <p:spPr>
          <a:xfrm>
            <a:off x="7258493" y="409638"/>
            <a:ext cx="209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 err="1">
                <a:solidFill>
                  <a:srgbClr val="F3F3F3"/>
                </a:solidFill>
              </a:rPr>
              <a:t>Precision</a:t>
            </a:r>
            <a:r>
              <a:rPr lang="pt-BR" b="1" dirty="0">
                <a:solidFill>
                  <a:srgbClr val="F3F3F3"/>
                </a:solidFill>
              </a:rPr>
              <a:t>: 69,3%</a:t>
            </a:r>
            <a:endParaRPr lang="pt-BR" dirty="0">
              <a:solidFill>
                <a:srgbClr val="F3F3F3"/>
              </a:solidFill>
            </a:endParaRPr>
          </a:p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Recall: 74,1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3521D33-D3C9-4872-8971-E8173BF8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" y="928508"/>
            <a:ext cx="7885155" cy="32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7B57A469-7F3B-41BE-8A9B-4BC0DBBE9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sz="1400" dirty="0"/>
              <a:t>Árvore única X Floresta</a:t>
            </a:r>
            <a:endParaRPr lang="en-US" sz="1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BF47341B-0FCE-4E26-8A98-CBDC6B544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A15430E-5067-4109-9F61-5056163D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1" y="858126"/>
            <a:ext cx="6798796" cy="34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Usando PCA (</a:t>
            </a:r>
            <a:r>
              <a:rPr lang="en" i="1" dirty="0" smtClean="0"/>
              <a:t>Principal Component Analysis</a:t>
            </a:r>
            <a:r>
              <a:rPr lang="en" dirty="0" smtClean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variável alvo através de PCA (Variância Explicada de 38%)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06" y="0"/>
            <a:ext cx="6686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3" y="0"/>
            <a:ext cx="669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renda </a:t>
            </a:r>
            <a:r>
              <a:rPr lang="pt-BR" sz="1400" dirty="0"/>
              <a:t>m</a:t>
            </a:r>
            <a:r>
              <a:rPr lang="pt-BR" sz="1400" dirty="0" smtClean="0"/>
              <a:t>ensal 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1" y="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8" y="-2558"/>
            <a:ext cx="6677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9" y="1254732"/>
            <a:ext cx="6724650" cy="239077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Método </a:t>
            </a:r>
            <a:r>
              <a:rPr lang="pt-BR" sz="1400" dirty="0" err="1" smtClean="0"/>
              <a:t>Elbow</a:t>
            </a:r>
            <a:r>
              <a:rPr lang="pt-BR" sz="1400" dirty="0" smtClean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>
                <a:solidFill>
                  <a:srgbClr val="F3F3F3"/>
                </a:solidFill>
              </a:rPr>
              <a:t>Ponto de maior curvatura</a:t>
            </a:r>
            <a:endParaRPr lang="pt-BR" sz="1400" dirty="0">
              <a:solidFill>
                <a:srgbClr val="F3F3F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215" y="1856371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flipH="1">
            <a:off x="2896829" y="1708298"/>
            <a:ext cx="1740956" cy="38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64579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72%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62% abaixo / 38% 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28%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20% abaixo </a:t>
            </a:r>
            <a:r>
              <a:rPr lang="pt-BR" sz="1100" dirty="0"/>
              <a:t>/ </a:t>
            </a:r>
            <a:r>
              <a:rPr lang="pt-BR" sz="1100" dirty="0" smtClean="0"/>
              <a:t>80% </a:t>
            </a:r>
            <a:r>
              <a:rPr lang="pt-BR" sz="1100" dirty="0"/>
              <a:t>acima da </a:t>
            </a:r>
            <a:r>
              <a:rPr lang="pt-BR" sz="1100" dirty="0" smtClean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690573" y="1690653"/>
            <a:ext cx="2523392" cy="155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2" y="227755"/>
            <a:ext cx="3528646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47%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70% abaixo / 30% 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78977" y="2048899"/>
            <a:ext cx="329921" cy="98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39% abaixo </a:t>
            </a:r>
            <a:r>
              <a:rPr lang="pt-BR" sz="900" dirty="0"/>
              <a:t>/ </a:t>
            </a:r>
            <a:r>
              <a:rPr lang="pt-BR" sz="900" dirty="0" smtClean="0"/>
              <a:t>61%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1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2803798" y="1690653"/>
            <a:ext cx="3669364" cy="14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11%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</a:t>
            </a:r>
            <a:r>
              <a:rPr lang="pt-BR" sz="900" dirty="0" smtClean="0"/>
              <a:t>0% </a:t>
            </a:r>
            <a:r>
              <a:rPr lang="pt-BR" sz="900" dirty="0"/>
              <a:t>abaixo </a:t>
            </a:r>
            <a:r>
              <a:rPr lang="pt-BR" sz="900" dirty="0" smtClean="0"/>
              <a:t>/ 90%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2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57721" y="1861692"/>
            <a:ext cx="2336600" cy="112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socioeconômicos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identificam</a:t>
            </a:r>
            <a:r>
              <a:rPr lang="en-US" sz="1600" dirty="0" smtClean="0"/>
              <a:t> 75% de </a:t>
            </a:r>
            <a:r>
              <a:rPr lang="en-US" sz="1600" dirty="0" err="1" smtClean="0"/>
              <a:t>candidatos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da </a:t>
            </a:r>
            <a:r>
              <a:rPr lang="en-US" sz="1600" dirty="0" err="1" smtClean="0"/>
              <a:t>média</a:t>
            </a:r>
            <a:r>
              <a:rPr lang="en-US" sz="1600" dirty="0" smtClean="0"/>
              <a:t> com 70% de </a:t>
            </a:r>
            <a:r>
              <a:rPr lang="en-US" sz="1600" dirty="0" err="1" smtClean="0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Dos 38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, 15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776434" y="2062825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É </a:t>
            </a:r>
            <a:r>
              <a:rPr lang="en-US" sz="1600" dirty="0" err="1" smtClean="0"/>
              <a:t>possível</a:t>
            </a:r>
            <a:r>
              <a:rPr lang="en-US" sz="1600" dirty="0" smtClean="0"/>
              <a:t>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um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r>
              <a:rPr lang="en-US" sz="1600" dirty="0" err="1" smtClean="0"/>
              <a:t>interpretável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similar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r>
              <a:rPr lang="en-US" sz="1600" dirty="0" err="1" smtClean="0"/>
              <a:t>ótimo</a:t>
            </a:r>
            <a:endParaRPr lang="en-US" sz="16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776434" y="2752117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Utilização</a:t>
            </a:r>
            <a:r>
              <a:rPr lang="en-US" sz="1600" dirty="0" smtClean="0"/>
              <a:t> de K-Means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três</a:t>
            </a:r>
            <a:r>
              <a:rPr lang="en-US" sz="1600" dirty="0" smtClean="0"/>
              <a:t> clusters </a:t>
            </a:r>
            <a:r>
              <a:rPr lang="en-US" sz="1600" dirty="0" err="1" smtClean="0"/>
              <a:t>bem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Sugestões</a:t>
            </a:r>
            <a:r>
              <a:rPr lang="en-US" dirty="0" smtClean="0"/>
              <a:t> para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representem</a:t>
            </a:r>
            <a:r>
              <a:rPr lang="en-US" sz="1600" dirty="0" smtClean="0"/>
              <a:t> </a:t>
            </a: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pedagógicos</a:t>
            </a:r>
            <a:endParaRPr lang="en-US" sz="1600" dirty="0" smtClean="0"/>
          </a:p>
          <a:p>
            <a:pPr lvl="2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evasão</a:t>
            </a:r>
            <a:r>
              <a:rPr lang="en-US" sz="1600" dirty="0" smtClean="0"/>
              <a:t> escolar, IDEB, etc.</a:t>
            </a: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análise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individualmente</a:t>
            </a:r>
            <a:endParaRPr lang="en-US" sz="16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751034" y="244350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Analisar</a:t>
            </a:r>
            <a:r>
              <a:rPr lang="en-US" sz="1600" dirty="0" smtClean="0"/>
              <a:t> </a:t>
            </a: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formas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a </a:t>
            </a:r>
            <a:r>
              <a:rPr lang="en-US" sz="1600" dirty="0" err="1" smtClean="0"/>
              <a:t>variável</a:t>
            </a:r>
            <a:r>
              <a:rPr lang="en-US" sz="1600" dirty="0" smtClean="0"/>
              <a:t> </a:t>
            </a:r>
            <a:r>
              <a:rPr lang="en-US" sz="1600" dirty="0" err="1" smtClean="0"/>
              <a:t>alvo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51034" y="292520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interpretação</a:t>
            </a:r>
            <a:r>
              <a:rPr lang="en-US" sz="1600" dirty="0" smtClean="0"/>
              <a:t> para clusterização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Formato</a:t>
            </a:r>
            <a:r>
              <a:rPr lang="en" sz="2800" dirty="0">
                <a:solidFill>
                  <a:schemeClr val="bg1"/>
                </a:solidFill>
              </a:rPr>
              <a:t>: </a:t>
            </a:r>
            <a:r>
              <a:rPr lang="en" sz="2800" dirty="0" smtClean="0">
                <a:solidFill>
                  <a:schemeClr val="bg1"/>
                </a:solidFill>
              </a:rPr>
              <a:t>csv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5.095.270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Tamanho: 3,1 GB</a:t>
            </a:r>
            <a:endParaRPr lang="en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3.702.007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NAs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3.174.308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treineiros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 smtClean="0">
                <a:solidFill>
                  <a:schemeClr val="bg1"/>
                </a:solidFill>
              </a:rPr>
              <a:t>Resultado final: 34 atributos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claramente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da </a:t>
            </a:r>
            <a:r>
              <a:rPr lang="en-US" sz="1600" dirty="0" err="1" smtClean="0"/>
              <a:t>prova</a:t>
            </a:r>
            <a:r>
              <a:rPr lang="en-US" sz="1600" dirty="0" smtClean="0"/>
              <a:t>,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, </a:t>
            </a:r>
            <a:r>
              <a:rPr lang="en-US" sz="1600" dirty="0" err="1" smtClean="0"/>
              <a:t>cadeira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destro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com </a:t>
            </a:r>
            <a:r>
              <a:rPr lang="en-US" sz="2000" dirty="0" err="1" smtClean="0"/>
              <a:t>muitos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/>
              <a:t>M</a:t>
            </a:r>
            <a:r>
              <a:rPr lang="en-US" sz="1600" dirty="0" err="1" smtClean="0"/>
              <a:t>unicípio</a:t>
            </a:r>
            <a:r>
              <a:rPr lang="en-US" sz="1600" dirty="0" smtClean="0"/>
              <a:t> da Escola </a:t>
            </a:r>
            <a:r>
              <a:rPr lang="en-US" sz="1600" dirty="0" err="1" smtClean="0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</a:t>
            </a:r>
            <a:r>
              <a:rPr lang="pt-BR" dirty="0" smtClean="0">
                <a:solidFill>
                  <a:srgbClr val="F3F3F3"/>
                </a:solidFill>
              </a:rPr>
              <a:t>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1022</Words>
  <Application>Microsoft Office PowerPoint</Application>
  <PresentationFormat>On-screen Show (16:9)</PresentationFormat>
  <Paragraphs>241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Quicksand</vt:lpstr>
      <vt:lpstr>Arial</vt:lpstr>
      <vt:lpstr>Cambria Math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PowerPoint Presentation</vt:lpstr>
      <vt:lpstr>PowerPoint Presentation</vt:lpstr>
      <vt:lpstr>Análise Exploratória</vt:lpstr>
      <vt:lpstr>Alto grau de relação</vt:lpstr>
      <vt:lpstr>PowerPoint Presentation</vt:lpstr>
      <vt:lpstr>PowerPoint Presentation</vt:lpstr>
      <vt:lpstr>PowerPoint Presentation</vt:lpstr>
      <vt:lpstr>Baixo grau de relação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Tratamento de variáveis discretas</vt:lpstr>
      <vt:lpstr>Seleção de variáveis</vt:lpstr>
      <vt:lpstr>Data Fairness</vt:lpstr>
      <vt:lpstr>Data Fairness</vt:lpstr>
      <vt:lpstr>Índice Gini</vt:lpstr>
      <vt:lpstr>PowerPoint Presentation</vt:lpstr>
      <vt:lpstr>Importância por permutação</vt:lpstr>
      <vt:lpstr>PowerPoint Presentation</vt:lpstr>
      <vt:lpstr>Seleção por remoção recursiva</vt:lpstr>
      <vt:lpstr>PowerPoint Presentation</vt:lpstr>
      <vt:lpstr>PowerPoint Presentation</vt:lpstr>
      <vt:lpstr>Backward Feature Selection</vt:lpstr>
      <vt:lpstr>PowerPoint Presentation</vt:lpstr>
      <vt:lpstr>Comparação entre métodos</vt:lpstr>
      <vt:lpstr>PowerPoint Presentation</vt:lpstr>
      <vt:lpstr>Análise Preditora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Redução de dimensionalidade</vt:lpstr>
      <vt:lpstr>PowerPoint Presentation</vt:lpstr>
      <vt:lpstr>PowerPoint Presentation</vt:lpstr>
      <vt:lpstr>PowerPoint Presentation</vt:lpstr>
      <vt:lpstr>PowerPoint Presentation</vt:lpstr>
      <vt:lpstr>Clusterização</vt:lpstr>
      <vt:lpstr>PowerPoint Presentation</vt:lpstr>
      <vt:lpstr>PowerPoint Presentation</vt:lpstr>
      <vt:lpstr>PowerPoint Presentation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Microsoft account</cp:lastModifiedBy>
  <cp:revision>193</cp:revision>
  <dcterms:modified xsi:type="dcterms:W3CDTF">2020-12-07T13:31:39Z</dcterms:modified>
</cp:coreProperties>
</file>