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6"/>
  </p:notesMasterIdLst>
  <p:sldIdLst>
    <p:sldId id="256" r:id="rId2"/>
    <p:sldId id="267" r:id="rId3"/>
    <p:sldId id="270" r:id="rId4"/>
    <p:sldId id="266" r:id="rId5"/>
    <p:sldId id="259" r:id="rId6"/>
    <p:sldId id="269" r:id="rId7"/>
    <p:sldId id="296" r:id="rId8"/>
    <p:sldId id="297" r:id="rId9"/>
    <p:sldId id="271" r:id="rId10"/>
    <p:sldId id="272" r:id="rId11"/>
    <p:sldId id="260" r:id="rId12"/>
    <p:sldId id="280" r:id="rId13"/>
    <p:sldId id="275" r:id="rId14"/>
    <p:sldId id="276" r:id="rId15"/>
    <p:sldId id="277" r:id="rId16"/>
    <p:sldId id="281" r:id="rId17"/>
    <p:sldId id="278" r:id="rId18"/>
    <p:sldId id="279" r:id="rId19"/>
    <p:sldId id="261" r:id="rId20"/>
    <p:sldId id="287" r:id="rId21"/>
    <p:sldId id="288" r:id="rId22"/>
    <p:sldId id="289" r:id="rId23"/>
    <p:sldId id="290" r:id="rId24"/>
    <p:sldId id="319" r:id="rId25"/>
    <p:sldId id="262" r:id="rId26"/>
    <p:sldId id="322" r:id="rId27"/>
    <p:sldId id="323" r:id="rId28"/>
    <p:sldId id="298" r:id="rId29"/>
    <p:sldId id="292" r:id="rId30"/>
    <p:sldId id="303" r:id="rId31"/>
    <p:sldId id="294" r:id="rId32"/>
    <p:sldId id="314" r:id="rId33"/>
    <p:sldId id="295" r:id="rId34"/>
    <p:sldId id="316" r:id="rId35"/>
    <p:sldId id="317" r:id="rId36"/>
    <p:sldId id="318" r:id="rId37"/>
    <p:sldId id="329" r:id="rId38"/>
    <p:sldId id="300" r:id="rId39"/>
    <p:sldId id="263" r:id="rId40"/>
    <p:sldId id="327" r:id="rId41"/>
    <p:sldId id="326" r:id="rId42"/>
    <p:sldId id="313" r:id="rId43"/>
    <p:sldId id="305" r:id="rId44"/>
    <p:sldId id="328" r:id="rId45"/>
    <p:sldId id="333" r:id="rId46"/>
    <p:sldId id="334" r:id="rId47"/>
    <p:sldId id="308" r:id="rId48"/>
    <p:sldId id="307" r:id="rId49"/>
    <p:sldId id="330" r:id="rId50"/>
    <p:sldId id="339" r:id="rId51"/>
    <p:sldId id="264" r:id="rId52"/>
    <p:sldId id="311" r:id="rId53"/>
    <p:sldId id="312" r:id="rId54"/>
    <p:sldId id="265" r:id="rId5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57"/>
    </p:embeddedFont>
    <p:embeddedFont>
      <p:font typeface="Quicksand" panose="020B0604020202020204" charset="0"/>
      <p:regular r:id="rId58"/>
      <p:bold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03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649823-1A7D-4101-B995-9FE7C7DDEAC8}">
  <a:tblStyle styleId="{F6649823-1A7D-4101-B995-9FE7C7DDEA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11637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385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0559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937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6796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8482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607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6817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0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891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280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433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0092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56540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6271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9657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04429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0750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1762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330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4681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13466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0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26378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92807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3472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7692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0049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5774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2435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5767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99596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92184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9176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8563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26456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762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65822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2935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90749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2599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15494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449180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4319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810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74359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9275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071855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8025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222698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874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7578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612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7860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3042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E3037"/>
                </a:solidFill>
              </a:defRPr>
            </a:lvl1pPr>
            <a:lvl2pPr lvl="1">
              <a:buNone/>
              <a:defRPr>
                <a:solidFill>
                  <a:srgbClr val="2E3037"/>
                </a:solidFill>
              </a:defRPr>
            </a:lvl2pPr>
            <a:lvl3pPr lvl="2">
              <a:buNone/>
              <a:defRPr>
                <a:solidFill>
                  <a:srgbClr val="2E3037"/>
                </a:solidFill>
              </a:defRPr>
            </a:lvl3pPr>
            <a:lvl4pPr lvl="3">
              <a:buNone/>
              <a:defRPr>
                <a:solidFill>
                  <a:srgbClr val="2E3037"/>
                </a:solidFill>
              </a:defRPr>
            </a:lvl4pPr>
            <a:lvl5pPr lvl="4">
              <a:buNone/>
              <a:defRPr>
                <a:solidFill>
                  <a:srgbClr val="2E3037"/>
                </a:solidFill>
              </a:defRPr>
            </a:lvl5pPr>
            <a:lvl6pPr lvl="5">
              <a:buNone/>
              <a:defRPr>
                <a:solidFill>
                  <a:srgbClr val="2E3037"/>
                </a:solidFill>
              </a:defRPr>
            </a:lvl6pPr>
            <a:lvl7pPr lvl="6">
              <a:buNone/>
              <a:defRPr>
                <a:solidFill>
                  <a:srgbClr val="2E3037"/>
                </a:solidFill>
              </a:defRPr>
            </a:lvl7pPr>
            <a:lvl8pPr lvl="7">
              <a:buNone/>
              <a:defRPr>
                <a:solidFill>
                  <a:srgbClr val="2E3037"/>
                </a:solidFill>
              </a:defRPr>
            </a:lvl8pPr>
            <a:lvl9pPr lvl="8">
              <a:buNone/>
              <a:defRPr>
                <a:solidFill>
                  <a:srgbClr val="2E303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588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96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12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9"/>
          <p:cNvSpPr/>
          <p:nvPr/>
        </p:nvSpPr>
        <p:spPr>
          <a:xfrm>
            <a:off x="844675" y="45051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9" r:id="rId3"/>
    <p:sldLayoutId id="2147483660" r:id="rId4"/>
    <p:sldLayoutId id="2147483661" r:id="rId5"/>
    <p:sldLayoutId id="2147483662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240234" y="1516471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4400" dirty="0" smtClean="0"/>
              <a:t>Prevendo desempenho no ENEM através de fatores socioeconômicos</a:t>
            </a:r>
            <a:endParaRPr sz="4400" dirty="0"/>
          </a:p>
        </p:txBody>
      </p:sp>
      <p:sp>
        <p:nvSpPr>
          <p:cNvPr id="3" name="Google Shape;86;p14"/>
          <p:cNvSpPr txBox="1">
            <a:spLocks/>
          </p:cNvSpPr>
          <p:nvPr/>
        </p:nvSpPr>
        <p:spPr>
          <a:xfrm>
            <a:off x="1240234" y="3754737"/>
            <a:ext cx="6671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en-US" sz="1600" b="1" dirty="0" smtClean="0">
                <a:solidFill>
                  <a:srgbClr val="F3F3F3"/>
                </a:solidFill>
              </a:rPr>
              <a:t>Gustavo Coelho</a:t>
            </a:r>
            <a:endParaRPr lang="en-US" sz="1600" b="1" dirty="0">
              <a:solidFill>
                <a:srgbClr val="F3F3F3"/>
              </a:solidFill>
            </a:endParaRPr>
          </a:p>
        </p:txBody>
      </p:sp>
      <p:sp>
        <p:nvSpPr>
          <p:cNvPr id="4" name="Google Shape;86;p14"/>
          <p:cNvSpPr txBox="1">
            <a:spLocks/>
          </p:cNvSpPr>
          <p:nvPr/>
        </p:nvSpPr>
        <p:spPr>
          <a:xfrm>
            <a:off x="1240234" y="4067360"/>
            <a:ext cx="6671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en-US" sz="1600" b="1" dirty="0" smtClean="0">
                <a:solidFill>
                  <a:srgbClr val="F3F3F3"/>
                </a:solidFill>
              </a:rPr>
              <a:t>Andre Pessoa</a:t>
            </a:r>
            <a:endParaRPr lang="en-US" sz="1600" b="1" dirty="0">
              <a:solidFill>
                <a:srgbClr val="F3F3F3"/>
              </a:solidFill>
            </a:endParaRPr>
          </a:p>
        </p:txBody>
      </p:sp>
      <p:sp>
        <p:nvSpPr>
          <p:cNvPr id="5" name="Google Shape;86;p14"/>
          <p:cNvSpPr txBox="1">
            <a:spLocks/>
          </p:cNvSpPr>
          <p:nvPr/>
        </p:nvSpPr>
        <p:spPr>
          <a:xfrm>
            <a:off x="1240234" y="4379983"/>
            <a:ext cx="6671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en-US" sz="1600" b="1" dirty="0" smtClean="0">
                <a:solidFill>
                  <a:srgbClr val="F3F3F3"/>
                </a:solidFill>
              </a:rPr>
              <a:t>Gerardo </a:t>
            </a:r>
            <a:r>
              <a:rPr lang="en-US" sz="1600" b="1" dirty="0" err="1" smtClean="0">
                <a:solidFill>
                  <a:srgbClr val="F3F3F3"/>
                </a:solidFill>
              </a:rPr>
              <a:t>Paucar</a:t>
            </a:r>
            <a:endParaRPr lang="en-US" sz="1600" b="1" dirty="0">
              <a:solidFill>
                <a:srgbClr val="F3F3F3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 smtClean="0">
                <a:solidFill>
                  <a:srgbClr val="F3F3F3"/>
                </a:solidFill>
              </a:rPr>
              <a:t>Distribuição da nota média dos candidatos. </a:t>
            </a:r>
            <a:r>
              <a:rPr lang="pt-BR" u="sng" dirty="0" smtClean="0">
                <a:solidFill>
                  <a:srgbClr val="F3F3F3"/>
                </a:solidFill>
              </a:rPr>
              <a:t>Média em 521.84</a:t>
            </a:r>
            <a:endParaRPr dirty="0">
              <a:solidFill>
                <a:srgbClr val="F3F3F3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029" y="273528"/>
            <a:ext cx="7638191" cy="4057789"/>
          </a:xfrm>
          <a:prstGeom prst="rect">
            <a:avLst/>
          </a:prstGeom>
        </p:spPr>
      </p:pic>
      <p:sp>
        <p:nvSpPr>
          <p:cNvPr id="4" name="Google Shape;275;p30"/>
          <p:cNvSpPr txBox="1">
            <a:spLocks/>
          </p:cNvSpPr>
          <p:nvPr/>
        </p:nvSpPr>
        <p:spPr>
          <a:xfrm>
            <a:off x="1989498" y="788904"/>
            <a:ext cx="2109353" cy="125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dirty="0" smtClean="0">
                <a:solidFill>
                  <a:srgbClr val="F3F3F3"/>
                </a:solidFill>
              </a:rPr>
              <a:t>Variável alvo:</a:t>
            </a:r>
          </a:p>
          <a:p>
            <a:pPr marL="0" indent="0"/>
            <a:r>
              <a:rPr lang="pt-BR" dirty="0">
                <a:solidFill>
                  <a:srgbClr val="F3F3F3"/>
                </a:solidFill>
              </a:rPr>
              <a:t>N</a:t>
            </a:r>
            <a:r>
              <a:rPr lang="pt-BR" dirty="0" smtClean="0">
                <a:solidFill>
                  <a:srgbClr val="F3F3F3"/>
                </a:solidFill>
              </a:rPr>
              <a:t>ota &gt; 521.84: 0 </a:t>
            </a:r>
          </a:p>
          <a:p>
            <a:pPr marL="0" indent="0"/>
            <a:r>
              <a:rPr lang="pt-BR" dirty="0">
                <a:solidFill>
                  <a:srgbClr val="F3F3F3"/>
                </a:solidFill>
              </a:rPr>
              <a:t>N</a:t>
            </a:r>
            <a:r>
              <a:rPr lang="pt-BR" dirty="0" smtClean="0">
                <a:solidFill>
                  <a:srgbClr val="F3F3F3"/>
                </a:solidFill>
              </a:rPr>
              <a:t>ota &lt; 521.84: 1</a:t>
            </a:r>
            <a:endParaRPr lang="pt-BR" dirty="0">
              <a:solidFill>
                <a:srgbClr val="F3F3F3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740400" y="196850"/>
            <a:ext cx="5071" cy="3998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18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Análise Exploratória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Identificando padrões visuais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59616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Alto grau de relação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Variáveis com aparente alto grau de relação com a variável alvo</a:t>
            </a:r>
            <a:endParaRPr sz="1600"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23157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>
                <a:solidFill>
                  <a:srgbClr val="F3F3F3"/>
                </a:solidFill>
              </a:rPr>
              <a:t>Relação entre </a:t>
            </a:r>
            <a:r>
              <a:rPr lang="pt-BR" u="sng" dirty="0">
                <a:solidFill>
                  <a:srgbClr val="F3F3F3"/>
                </a:solidFill>
              </a:rPr>
              <a:t>escolaridade do pai</a:t>
            </a:r>
            <a:r>
              <a:rPr lang="pt-BR" dirty="0">
                <a:solidFill>
                  <a:srgbClr val="F3F3F3"/>
                </a:solidFill>
              </a:rPr>
              <a:t> e a variável </a:t>
            </a:r>
            <a:r>
              <a:rPr lang="pt-BR" dirty="0" smtClean="0">
                <a:solidFill>
                  <a:srgbClr val="F3F3F3"/>
                </a:solidFill>
              </a:rPr>
              <a:t>alvo</a:t>
            </a:r>
            <a:endParaRPr dirty="0">
              <a:solidFill>
                <a:srgbClr val="F3F3F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563" y="349624"/>
            <a:ext cx="7776294" cy="37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0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Relação entre </a:t>
            </a:r>
            <a:r>
              <a:rPr lang="pt-BR" u="sng" dirty="0"/>
              <a:t>renda familiar</a:t>
            </a:r>
            <a:r>
              <a:rPr lang="pt-BR" dirty="0"/>
              <a:t> e a variável </a:t>
            </a:r>
            <a:r>
              <a:rPr lang="pt-BR" dirty="0" smtClean="0"/>
              <a:t>alvo</a:t>
            </a:r>
            <a:endParaRPr dirty="0">
              <a:solidFill>
                <a:srgbClr val="F3F3F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914" y="457554"/>
            <a:ext cx="7716943" cy="367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6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600" dirty="0">
                <a:solidFill>
                  <a:srgbClr val="F3F3F3"/>
                </a:solidFill>
              </a:rPr>
              <a:t>Relação entre </a:t>
            </a:r>
            <a:r>
              <a:rPr lang="pt-BR" sz="1600" u="sng" dirty="0">
                <a:solidFill>
                  <a:srgbClr val="F3F3F3"/>
                </a:solidFill>
              </a:rPr>
              <a:t>número de computadores na residência</a:t>
            </a:r>
            <a:r>
              <a:rPr lang="pt-BR" sz="1600" dirty="0">
                <a:solidFill>
                  <a:srgbClr val="F3F3F3"/>
                </a:solidFill>
              </a:rPr>
              <a:t> e a variável </a:t>
            </a:r>
            <a:r>
              <a:rPr lang="pt-BR" sz="1600" dirty="0" smtClean="0">
                <a:solidFill>
                  <a:srgbClr val="F3F3F3"/>
                </a:solidFill>
              </a:rPr>
              <a:t>alvo</a:t>
            </a:r>
            <a:endParaRPr sz="1600" dirty="0">
              <a:solidFill>
                <a:srgbClr val="F3F3F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458" y="340498"/>
            <a:ext cx="7815399" cy="392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4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Baixo grau de relação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Variáveis com aparente baixo grau de relação com a variável alvo</a:t>
            </a:r>
            <a:endParaRPr sz="1600"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361453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600" dirty="0">
                <a:solidFill>
                  <a:srgbClr val="F3F3F3"/>
                </a:solidFill>
              </a:rPr>
              <a:t>Relação entre </a:t>
            </a:r>
            <a:r>
              <a:rPr lang="pt-BR" sz="1600" u="sng" dirty="0">
                <a:solidFill>
                  <a:srgbClr val="F3F3F3"/>
                </a:solidFill>
              </a:rPr>
              <a:t>número de secadoras de roupa na residência</a:t>
            </a:r>
            <a:r>
              <a:rPr lang="pt-BR" sz="1600" dirty="0">
                <a:solidFill>
                  <a:srgbClr val="F3F3F3"/>
                </a:solidFill>
              </a:rPr>
              <a:t> e a variável alvo</a:t>
            </a:r>
            <a:endParaRPr sz="1600" dirty="0">
              <a:solidFill>
                <a:srgbClr val="F3F3F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475" y="380443"/>
            <a:ext cx="7778017" cy="376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2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Relação entre </a:t>
            </a:r>
            <a:r>
              <a:rPr lang="pt-BR" u="sng" dirty="0"/>
              <a:t>número de lava-louças na residência</a:t>
            </a:r>
            <a:r>
              <a:rPr lang="pt-BR" dirty="0"/>
              <a:t> e a variável alvo</a:t>
            </a:r>
            <a:endParaRPr dirty="0">
              <a:solidFill>
                <a:srgbClr val="F3F3F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475" y="353746"/>
            <a:ext cx="7860440" cy="383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3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Feature Engineering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Extraindo conhecimento dos dados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394395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39C0BA"/>
                </a:solidFill>
              </a:rPr>
              <a:t>Contexto do tópico escolhido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3"/>
            <a:ext cx="6858000" cy="690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 smtClean="0"/>
              <a:t>Desigualdade socioeconômica brasileira</a:t>
            </a:r>
            <a:endParaRPr sz="2400" dirty="0"/>
          </a:p>
        </p:txBody>
      </p:sp>
      <p:sp>
        <p:nvSpPr>
          <p:cNvPr id="6" name="Google Shape;109;p17"/>
          <p:cNvSpPr txBox="1">
            <a:spLocks/>
          </p:cNvSpPr>
          <p:nvPr/>
        </p:nvSpPr>
        <p:spPr>
          <a:xfrm>
            <a:off x="1165452" y="1848823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-381000">
              <a:buClr>
                <a:schemeClr val="accent1"/>
              </a:buClr>
              <a:buSzPts val="2400"/>
            </a:pPr>
            <a:r>
              <a:rPr lang="en-US" sz="2400" dirty="0" err="1" smtClean="0"/>
              <a:t>Impacto</a:t>
            </a:r>
            <a:r>
              <a:rPr lang="en-US" sz="2400" dirty="0" smtClean="0"/>
              <a:t> da </a:t>
            </a:r>
            <a:r>
              <a:rPr lang="en-US" sz="2400" dirty="0" err="1" smtClean="0"/>
              <a:t>desigualdade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educação</a:t>
            </a:r>
            <a:endParaRPr lang="en-US" sz="2400" dirty="0"/>
          </a:p>
        </p:txBody>
      </p:sp>
      <p:sp>
        <p:nvSpPr>
          <p:cNvPr id="7" name="Google Shape;109;p17"/>
          <p:cNvSpPr txBox="1">
            <a:spLocks/>
          </p:cNvSpPr>
          <p:nvPr/>
        </p:nvSpPr>
        <p:spPr>
          <a:xfrm>
            <a:off x="1165452" y="2539573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-381000">
              <a:buClr>
                <a:schemeClr val="accent1"/>
              </a:buClr>
              <a:buSzPts val="2400"/>
            </a:pPr>
            <a:r>
              <a:rPr lang="en-US" sz="2400" dirty="0" err="1" smtClean="0"/>
              <a:t>Por</a:t>
            </a:r>
            <a:r>
              <a:rPr lang="en-US" sz="2400" dirty="0" smtClean="0"/>
              <a:t> que o ENEM?</a:t>
            </a:r>
            <a:endParaRPr lang="en-US" sz="2400" dirty="0"/>
          </a:p>
        </p:txBody>
      </p:sp>
      <p:sp>
        <p:nvSpPr>
          <p:cNvPr id="8" name="Google Shape;109;p17"/>
          <p:cNvSpPr txBox="1">
            <a:spLocks/>
          </p:cNvSpPr>
          <p:nvPr/>
        </p:nvSpPr>
        <p:spPr>
          <a:xfrm>
            <a:off x="1165452" y="3230323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800" dirty="0" smtClean="0"/>
              <a:t>Dados </a:t>
            </a:r>
            <a:r>
              <a:rPr lang="en-US" sz="1800" dirty="0" err="1" smtClean="0"/>
              <a:t>abertos</a:t>
            </a:r>
            <a:endParaRPr lang="en-US" sz="1800" dirty="0"/>
          </a:p>
        </p:txBody>
      </p:sp>
      <p:sp>
        <p:nvSpPr>
          <p:cNvPr id="9" name="Google Shape;109;p17"/>
          <p:cNvSpPr txBox="1">
            <a:spLocks/>
          </p:cNvSpPr>
          <p:nvPr/>
        </p:nvSpPr>
        <p:spPr>
          <a:xfrm>
            <a:off x="1165452" y="3683952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800" dirty="0" err="1" smtClean="0"/>
              <a:t>Inclui</a:t>
            </a:r>
            <a:r>
              <a:rPr lang="en-US" sz="1800" dirty="0" smtClean="0"/>
              <a:t> </a:t>
            </a:r>
            <a:r>
              <a:rPr lang="en-US" sz="1800" dirty="0" err="1" smtClean="0"/>
              <a:t>diversas</a:t>
            </a:r>
            <a:r>
              <a:rPr lang="en-US" sz="1800" dirty="0" smtClean="0"/>
              <a:t> </a:t>
            </a:r>
            <a:r>
              <a:rPr lang="en-US" sz="1800" dirty="0" err="1" smtClean="0"/>
              <a:t>camadas</a:t>
            </a:r>
            <a:r>
              <a:rPr lang="en-US" sz="1800" dirty="0" smtClean="0"/>
              <a:t> </a:t>
            </a:r>
            <a:r>
              <a:rPr lang="en-US" sz="1800" dirty="0" err="1" smtClean="0"/>
              <a:t>sociais</a:t>
            </a:r>
            <a:endParaRPr lang="en-US" sz="1800" dirty="0"/>
          </a:p>
        </p:txBody>
      </p:sp>
      <p:sp>
        <p:nvSpPr>
          <p:cNvPr id="10" name="Google Shape;109;p17"/>
          <p:cNvSpPr txBox="1">
            <a:spLocks/>
          </p:cNvSpPr>
          <p:nvPr/>
        </p:nvSpPr>
        <p:spPr>
          <a:xfrm>
            <a:off x="1165452" y="4137581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800" dirty="0" err="1" smtClean="0"/>
              <a:t>Registro</a:t>
            </a:r>
            <a:r>
              <a:rPr lang="en-US" sz="1800" dirty="0" smtClean="0"/>
              <a:t> </a:t>
            </a:r>
            <a:r>
              <a:rPr lang="en-US" sz="1800" dirty="0" err="1" smtClean="0"/>
              <a:t>detalhado</a:t>
            </a:r>
            <a:r>
              <a:rPr lang="en-US" sz="1800" dirty="0" smtClean="0"/>
              <a:t> dos </a:t>
            </a:r>
            <a:r>
              <a:rPr lang="en-US" sz="1800" dirty="0" err="1"/>
              <a:t>candidatos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9085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build="p"/>
      <p:bldP spid="6" grpId="0"/>
      <p:bldP spid="7" grpId="0"/>
      <p:bldP spid="8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748577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b="1" u="sng" dirty="0" smtClean="0"/>
              <a:t>Renda per capta</a:t>
            </a:r>
            <a:r>
              <a:rPr lang="pt-BR" b="1" dirty="0" smtClean="0"/>
              <a:t>: </a:t>
            </a:r>
            <a:r>
              <a:rPr lang="pt-BR" dirty="0" smtClean="0"/>
              <a:t>Renda familiar / Número de pessoas na residência</a:t>
            </a:r>
            <a:endParaRPr dirty="0">
              <a:solidFill>
                <a:srgbClr val="F3F3F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222" y="240281"/>
            <a:ext cx="7569079" cy="403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3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748577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600" b="1" u="sng" dirty="0" smtClean="0"/>
              <a:t>Pessoas por quarto</a:t>
            </a:r>
            <a:r>
              <a:rPr lang="pt-BR" sz="1600" dirty="0" smtClean="0"/>
              <a:t>: Número de pessoas na residência</a:t>
            </a:r>
            <a:r>
              <a:rPr lang="en-US" sz="1600" dirty="0" smtClean="0"/>
              <a:t> /</a:t>
            </a:r>
            <a:r>
              <a:rPr lang="pt-BR" sz="1600" dirty="0"/>
              <a:t> Número de </a:t>
            </a:r>
            <a:r>
              <a:rPr lang="pt-BR" sz="1600" dirty="0" smtClean="0"/>
              <a:t>quartos</a:t>
            </a:r>
            <a:endParaRPr sz="1600" dirty="0">
              <a:solidFill>
                <a:srgbClr val="F3F3F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337" y="258111"/>
            <a:ext cx="7684850" cy="423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3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748577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pt-BR" sz="1400" b="1" u="sng" dirty="0" smtClean="0"/>
              <a:t>Computadores por pessoa</a:t>
            </a:r>
            <a:r>
              <a:rPr lang="pt-BR" sz="1400" dirty="0"/>
              <a:t>: </a:t>
            </a:r>
            <a:r>
              <a:rPr lang="pt-BR" sz="1400" dirty="0" smtClean="0"/>
              <a:t>Número </a:t>
            </a:r>
            <a:r>
              <a:rPr lang="pt-BR" sz="1400" dirty="0"/>
              <a:t>de </a:t>
            </a:r>
            <a:r>
              <a:rPr lang="pt-BR" sz="1400" dirty="0" smtClean="0"/>
              <a:t>computadores / Número de pessoas na residência</a:t>
            </a:r>
            <a:endParaRPr sz="1400" dirty="0">
              <a:solidFill>
                <a:srgbClr val="F3F3F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050" y="144595"/>
            <a:ext cx="7517423" cy="41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6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748577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b="1" u="sng" dirty="0" smtClean="0"/>
              <a:t>Celulares por pessoa</a:t>
            </a:r>
            <a:r>
              <a:rPr lang="pt-BR" sz="1400" dirty="0" smtClean="0"/>
              <a:t>: Número de celulares / Número de pessoas na residência</a:t>
            </a:r>
            <a:endParaRPr sz="1400" dirty="0">
              <a:solidFill>
                <a:srgbClr val="F3F3F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047" y="180210"/>
            <a:ext cx="7605430" cy="420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3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39C0BA"/>
                </a:solidFill>
              </a:rPr>
              <a:t>Tratamento de variáveis discretas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2" name="Google Shape;109;p17"/>
          <p:cNvSpPr txBox="1">
            <a:spLocks/>
          </p:cNvSpPr>
          <p:nvPr/>
        </p:nvSpPr>
        <p:spPr>
          <a:xfrm>
            <a:off x="1165448" y="768167"/>
            <a:ext cx="5662899" cy="479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-381000">
              <a:buClr>
                <a:schemeClr val="accent1"/>
              </a:buClr>
              <a:buSzPts val="2400"/>
            </a:pPr>
            <a:r>
              <a:rPr lang="en-US" sz="1400" dirty="0" err="1" smtClean="0"/>
              <a:t>Opção</a:t>
            </a:r>
            <a:r>
              <a:rPr lang="en-US" sz="1400" dirty="0" smtClean="0"/>
              <a:t> 1: Naïve Encoding</a:t>
            </a:r>
            <a:endParaRPr lang="en-US" sz="1400" dirty="0"/>
          </a:p>
        </p:txBody>
      </p:sp>
      <p:sp>
        <p:nvSpPr>
          <p:cNvPr id="13" name="Google Shape;109;p17"/>
          <p:cNvSpPr txBox="1">
            <a:spLocks/>
          </p:cNvSpPr>
          <p:nvPr/>
        </p:nvSpPr>
        <p:spPr>
          <a:xfrm>
            <a:off x="4528142" y="768167"/>
            <a:ext cx="3708012" cy="479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76200" indent="0">
              <a:buClr>
                <a:schemeClr val="accent1"/>
              </a:buClr>
              <a:buSzPts val="2400"/>
              <a:buNone/>
            </a:pPr>
            <a:r>
              <a:rPr lang="en-US" sz="1400" dirty="0" smtClean="0"/>
              <a:t>(</a:t>
            </a:r>
            <a:r>
              <a:rPr lang="en-US" sz="1400" dirty="0" err="1" smtClean="0"/>
              <a:t>Não</a:t>
            </a:r>
            <a:r>
              <a:rPr lang="en-US" sz="1400" dirty="0" smtClean="0"/>
              <a:t> </a:t>
            </a:r>
            <a:r>
              <a:rPr lang="en-US" sz="1400" dirty="0" err="1" smtClean="0"/>
              <a:t>garante</a:t>
            </a:r>
            <a:r>
              <a:rPr lang="en-US" sz="1400" dirty="0" smtClean="0"/>
              <a:t> a </a:t>
            </a:r>
            <a:r>
              <a:rPr lang="en-US" sz="1400" dirty="0" err="1" smtClean="0"/>
              <a:t>ordenação</a:t>
            </a:r>
            <a:r>
              <a:rPr lang="en-US" sz="1400" dirty="0" smtClean="0"/>
              <a:t> </a:t>
            </a:r>
            <a:r>
              <a:rPr lang="en-US" sz="1400" dirty="0" err="1" smtClean="0"/>
              <a:t>correta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4" name="Google Shape;109;p17"/>
          <p:cNvSpPr txBox="1">
            <a:spLocks/>
          </p:cNvSpPr>
          <p:nvPr/>
        </p:nvSpPr>
        <p:spPr>
          <a:xfrm>
            <a:off x="1165448" y="1383350"/>
            <a:ext cx="7695653" cy="479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-381000">
              <a:buClr>
                <a:schemeClr val="accent1"/>
              </a:buClr>
              <a:buSzPts val="2400"/>
            </a:pPr>
            <a:r>
              <a:rPr lang="en-US" sz="1400" dirty="0" err="1" smtClean="0"/>
              <a:t>Opção</a:t>
            </a:r>
            <a:r>
              <a:rPr lang="en-US" sz="1400" dirty="0" smtClean="0"/>
              <a:t> 3: Weight of Evidence</a:t>
            </a:r>
            <a:endParaRPr lang="en-US" sz="1400" dirty="0"/>
          </a:p>
        </p:txBody>
      </p:sp>
      <p:sp>
        <p:nvSpPr>
          <p:cNvPr id="15" name="Google Shape;109;p17"/>
          <p:cNvSpPr txBox="1">
            <a:spLocks/>
          </p:cNvSpPr>
          <p:nvPr/>
        </p:nvSpPr>
        <p:spPr>
          <a:xfrm>
            <a:off x="1165448" y="2133762"/>
            <a:ext cx="7695653" cy="479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-381000">
              <a:buClr>
                <a:schemeClr val="accent1"/>
              </a:buClr>
              <a:buSzPts val="2400"/>
            </a:pPr>
            <a:r>
              <a:rPr lang="en-US" sz="1400" dirty="0" err="1" smtClean="0"/>
              <a:t>Exemplo</a:t>
            </a:r>
            <a:r>
              <a:rPr lang="en-US" sz="1400" dirty="0" smtClean="0"/>
              <a:t>:</a:t>
            </a:r>
          </a:p>
        </p:txBody>
      </p:sp>
      <p:graphicFrame>
        <p:nvGraphicFramePr>
          <p:cNvPr id="16" name="Google Shape;169;p24"/>
          <p:cNvGraphicFramePr/>
          <p:nvPr>
            <p:extLst>
              <p:ext uri="{D42A27DB-BD31-4B8C-83A1-F6EECF244321}">
                <p14:modId xmlns:p14="http://schemas.microsoft.com/office/powerpoint/2010/main" val="3202165428"/>
              </p:ext>
            </p:extLst>
          </p:nvPr>
        </p:nvGraphicFramePr>
        <p:xfrm>
          <a:off x="2001963" y="2760986"/>
          <a:ext cx="1795124" cy="2301150"/>
        </p:xfrm>
        <a:graphic>
          <a:graphicData uri="http://schemas.openxmlformats.org/drawingml/2006/table">
            <a:tbl>
              <a:tblPr>
                <a:noFill/>
                <a:tableStyleId>{F6649823-1A7D-4101-B995-9FE7C7DDEAC8}</a:tableStyleId>
              </a:tblPr>
              <a:tblGrid>
                <a:gridCol w="686197"/>
                <a:gridCol w="1108927"/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Encoder “Naïve”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Escolaridade do Pai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G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H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4528142" y="3565503"/>
            <a:ext cx="592058" cy="480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Google Shape;109;p17"/>
              <p:cNvSpPr txBox="1">
                <a:spLocks/>
              </p:cNvSpPr>
              <p:nvPr/>
            </p:nvSpPr>
            <p:spPr>
              <a:xfrm>
                <a:off x="746648" y="1842737"/>
                <a:ext cx="7695653" cy="4799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191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F3F3F3"/>
                  </a:buClr>
                  <a:buSzPts val="3000"/>
                  <a:buFont typeface="Quicksand"/>
                  <a:buChar char="◦"/>
                  <a:defRPr sz="3000" b="0" i="0" u="none" strike="noStrike" cap="none">
                    <a:solidFill>
                      <a:srgbClr val="F3F3F3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2400"/>
                  <a:buFont typeface="Quicksand"/>
                  <a:buChar char="▫"/>
                  <a:defRPr sz="2400" b="0" i="0" u="none" strike="noStrike" cap="none">
                    <a:solidFill>
                      <a:srgbClr val="F3F3F3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2400"/>
                  <a:buFont typeface="Quicksand"/>
                  <a:buChar char="■"/>
                  <a:defRPr sz="2400" b="0" i="0" u="none" strike="noStrike" cap="none">
                    <a:solidFill>
                      <a:srgbClr val="F3F3F3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800"/>
                  <a:buFont typeface="Quicksand"/>
                  <a:buChar char="●"/>
                  <a:defRPr sz="1800" b="0" i="0" u="none" strike="noStrike" cap="none">
                    <a:solidFill>
                      <a:srgbClr val="F3F3F3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800"/>
                  <a:buFont typeface="Quicksand"/>
                  <a:buChar char="○"/>
                  <a:defRPr sz="1800" b="0" i="0" u="none" strike="noStrike" cap="none">
                    <a:solidFill>
                      <a:srgbClr val="F3F3F3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800"/>
                  <a:buFont typeface="Quicksand"/>
                  <a:buChar char="■"/>
                  <a:defRPr sz="1800" b="0" i="0" u="none" strike="noStrike" cap="none">
                    <a:solidFill>
                      <a:srgbClr val="F3F3F3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800"/>
                  <a:buFont typeface="Quicksand"/>
                  <a:buChar char="●"/>
                  <a:defRPr sz="1800" b="0" i="0" u="none" strike="noStrike" cap="none">
                    <a:solidFill>
                      <a:srgbClr val="F3F3F3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800"/>
                  <a:buFont typeface="Quicksand"/>
                  <a:buChar char="○"/>
                  <a:defRPr sz="1800" b="0" i="0" u="none" strike="noStrike" cap="none">
                    <a:solidFill>
                      <a:srgbClr val="F3F3F3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800"/>
                  <a:buFont typeface="Quicksand"/>
                  <a:buChar char="■"/>
                  <a:defRPr sz="1800" b="0" i="0" u="none" strike="noStrike" cap="none">
                    <a:solidFill>
                      <a:srgbClr val="F3F3F3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9pPr>
              </a:lstStyle>
              <a:p>
                <a:pPr marL="76200" indent="0">
                  <a:buClr>
                    <a:schemeClr val="accent1"/>
                  </a:buClr>
                  <a:buSzPts val="24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𝑊𝑂𝐸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𝑇𝑟𝑢𝑒</m:t>
                                          </m:r>
                                        </m:e>
                                      </m:d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𝐹𝑎𝑙𝑠𝑒</m:t>
                                          </m:r>
                                        </m:e>
                                      </m:d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19" name="Google Shape;109;p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48" y="1842737"/>
                <a:ext cx="7695653" cy="479953"/>
              </a:xfrm>
              <a:prstGeom prst="rect">
                <a:avLst/>
              </a:prstGeom>
              <a:blipFill rotWithShape="0">
                <a:blip r:embed="rId3"/>
                <a:stretch>
                  <a:fillRect t="-144304" b="-2443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Google Shape;169;p24"/>
          <p:cNvGraphicFramePr/>
          <p:nvPr>
            <p:extLst>
              <p:ext uri="{D42A27DB-BD31-4B8C-83A1-F6EECF244321}">
                <p14:modId xmlns:p14="http://schemas.microsoft.com/office/powerpoint/2010/main" val="1905473015"/>
              </p:ext>
            </p:extLst>
          </p:nvPr>
        </p:nvGraphicFramePr>
        <p:xfrm>
          <a:off x="5785650" y="2814326"/>
          <a:ext cx="1795124" cy="2194470"/>
        </p:xfrm>
        <a:graphic>
          <a:graphicData uri="http://schemas.openxmlformats.org/drawingml/2006/table">
            <a:tbl>
              <a:tblPr>
                <a:noFill/>
                <a:tableStyleId>{F6649823-1A7D-4101-B995-9FE7C7DDEAC8}</a:tableStyleId>
              </a:tblPr>
              <a:tblGrid>
                <a:gridCol w="686197"/>
                <a:gridCol w="1108927"/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WOE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Escolaridade do Pai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1.71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0.58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0.42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H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0.20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0.01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-0.39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-1.35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-1.71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G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1" name="Google Shape;109;p17"/>
          <p:cNvSpPr txBox="1">
            <a:spLocks/>
          </p:cNvSpPr>
          <p:nvPr/>
        </p:nvSpPr>
        <p:spPr>
          <a:xfrm>
            <a:off x="1165448" y="1065475"/>
            <a:ext cx="5662899" cy="479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-381000">
              <a:buClr>
                <a:schemeClr val="accent1"/>
              </a:buClr>
              <a:buSzPts val="2400"/>
            </a:pPr>
            <a:r>
              <a:rPr lang="en-US" sz="1400" dirty="0" err="1" smtClean="0"/>
              <a:t>Opção</a:t>
            </a:r>
            <a:r>
              <a:rPr lang="en-US" sz="1400" dirty="0" smtClean="0"/>
              <a:t> 2: One hot encoding</a:t>
            </a:r>
            <a:endParaRPr lang="en-US" sz="1400" dirty="0"/>
          </a:p>
        </p:txBody>
      </p:sp>
      <p:sp>
        <p:nvSpPr>
          <p:cNvPr id="17" name="Google Shape;109;p17"/>
          <p:cNvSpPr txBox="1">
            <a:spLocks/>
          </p:cNvSpPr>
          <p:nvPr/>
        </p:nvSpPr>
        <p:spPr>
          <a:xfrm>
            <a:off x="4528142" y="1065475"/>
            <a:ext cx="3708012" cy="479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76200" indent="0">
              <a:buClr>
                <a:schemeClr val="accent1"/>
              </a:buClr>
              <a:buSzPts val="2400"/>
              <a:buNone/>
            </a:pPr>
            <a:r>
              <a:rPr lang="en-US" sz="1400" dirty="0" smtClean="0"/>
              <a:t>(</a:t>
            </a:r>
            <a:r>
              <a:rPr lang="en-US" sz="1400" dirty="0" err="1" smtClean="0"/>
              <a:t>Resulta</a:t>
            </a:r>
            <a:r>
              <a:rPr lang="en-US" sz="1400" dirty="0" smtClean="0"/>
              <a:t> </a:t>
            </a:r>
            <a:r>
              <a:rPr lang="en-US" sz="1400" dirty="0" err="1" smtClean="0"/>
              <a:t>em</a:t>
            </a:r>
            <a:r>
              <a:rPr lang="en-US" sz="1400" dirty="0" smtClean="0"/>
              <a:t> </a:t>
            </a:r>
            <a:r>
              <a:rPr lang="en-US" sz="1400" dirty="0" err="1" smtClean="0"/>
              <a:t>muitas</a:t>
            </a:r>
            <a:r>
              <a:rPr lang="en-US" sz="1400" dirty="0" smtClean="0"/>
              <a:t> </a:t>
            </a:r>
            <a:r>
              <a:rPr lang="en-US" sz="1400" dirty="0" err="1" smtClean="0"/>
              <a:t>variáveis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2680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build="p"/>
      <p:bldP spid="14" grpId="0" build="p"/>
      <p:bldP spid="15" grpId="0" build="p"/>
      <p:bldP spid="3" grpId="0" animBg="1"/>
      <p:bldP spid="19" grpId="0" build="p"/>
      <p:bldP spid="11" grpId="0" build="p"/>
      <p:bldP spid="1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Seleção de variáveis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Análise de importância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98291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Fairness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Como tratar variáveis sensíveis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43299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88654" y="1127574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Fairness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88654" y="1554852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</a:pPr>
            <a:r>
              <a:rPr lang="pt-BR" i="1" dirty="0" smtClean="0"/>
              <a:t>“</a:t>
            </a:r>
            <a:r>
              <a:rPr lang="pt-BR" i="1" dirty="0" err="1" smtClean="0"/>
              <a:t>Weapons</a:t>
            </a:r>
            <a:r>
              <a:rPr lang="pt-BR" i="1" dirty="0" smtClean="0"/>
              <a:t> </a:t>
            </a:r>
            <a:r>
              <a:rPr lang="pt-BR" i="1" dirty="0" err="1" smtClean="0"/>
              <a:t>of</a:t>
            </a:r>
            <a:r>
              <a:rPr lang="pt-BR" i="1" dirty="0" smtClean="0"/>
              <a:t> </a:t>
            </a:r>
            <a:r>
              <a:rPr lang="pt-BR" i="1" dirty="0" err="1" smtClean="0"/>
              <a:t>Math</a:t>
            </a:r>
            <a:r>
              <a:rPr lang="pt-BR" i="1" dirty="0" smtClean="0"/>
              <a:t> </a:t>
            </a:r>
            <a:r>
              <a:rPr lang="pt-BR" i="1" dirty="0" err="1" smtClean="0"/>
              <a:t>Destruction</a:t>
            </a:r>
            <a:r>
              <a:rPr lang="pt-BR" i="1" dirty="0" smtClean="0"/>
              <a:t>” </a:t>
            </a:r>
            <a:r>
              <a:rPr lang="pt-BR" dirty="0" smtClean="0"/>
              <a:t>(</a:t>
            </a:r>
            <a:r>
              <a:rPr lang="pt-BR" dirty="0" err="1" smtClean="0"/>
              <a:t>Cathy</a:t>
            </a:r>
            <a:r>
              <a:rPr lang="pt-BR" dirty="0" smtClean="0"/>
              <a:t> </a:t>
            </a:r>
            <a:r>
              <a:rPr lang="pt-BR" dirty="0" err="1" smtClean="0"/>
              <a:t>O’Neil</a:t>
            </a:r>
            <a:r>
              <a:rPr lang="pt-BR" dirty="0" smtClean="0"/>
              <a:t>): </a:t>
            </a:r>
            <a:endParaRPr lang="pt-BR"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" name="Google Shape;95;p15"/>
          <p:cNvSpPr txBox="1">
            <a:spLocks/>
          </p:cNvSpPr>
          <p:nvPr/>
        </p:nvSpPr>
        <p:spPr>
          <a:xfrm>
            <a:off x="1588654" y="2158680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 smtClean="0"/>
              <a:t>Modelo opaco (não interpretável)</a:t>
            </a:r>
            <a:endParaRPr lang="pt-BR" dirty="0"/>
          </a:p>
        </p:txBody>
      </p:sp>
      <p:sp>
        <p:nvSpPr>
          <p:cNvPr id="12" name="Google Shape;95;p15"/>
          <p:cNvSpPr txBox="1">
            <a:spLocks/>
          </p:cNvSpPr>
          <p:nvPr/>
        </p:nvSpPr>
        <p:spPr>
          <a:xfrm>
            <a:off x="1588654" y="2585958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 smtClean="0"/>
              <a:t>Modelo retroalimenta desigualdades</a:t>
            </a:r>
            <a:endParaRPr lang="pt-BR" dirty="0"/>
          </a:p>
        </p:txBody>
      </p:sp>
      <p:sp>
        <p:nvSpPr>
          <p:cNvPr id="13" name="Google Shape;95;p15"/>
          <p:cNvSpPr txBox="1">
            <a:spLocks/>
          </p:cNvSpPr>
          <p:nvPr/>
        </p:nvSpPr>
        <p:spPr>
          <a:xfrm>
            <a:off x="1588654" y="3013236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 smtClean="0"/>
              <a:t>Modelo tem capacidade de crescer exponencialmente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291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build="p"/>
      <p:bldP spid="1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88654" y="1127574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Índice Gini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88654" y="1554852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</a:pPr>
            <a:r>
              <a:rPr lang="pt-BR" dirty="0"/>
              <a:t>Análise de importância através do ganho de informação das </a:t>
            </a:r>
            <a:r>
              <a:rPr lang="pt-BR" dirty="0" smtClean="0"/>
              <a:t>variáveis através de:</a:t>
            </a:r>
            <a:endParaRPr lang="pt-BR"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" name="Google Shape;95;p15"/>
          <p:cNvSpPr txBox="1">
            <a:spLocks/>
          </p:cNvSpPr>
          <p:nvPr/>
        </p:nvSpPr>
        <p:spPr>
          <a:xfrm>
            <a:off x="1588654" y="3078852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spcBef>
                <a:spcPts val="600"/>
              </a:spcBef>
            </a:pPr>
            <a:r>
              <a:rPr lang="pt-BR" b="1" dirty="0" smtClean="0"/>
              <a:t>Limitações</a:t>
            </a:r>
            <a:r>
              <a:rPr lang="pt-BR" dirty="0" smtClean="0"/>
              <a:t>: Distorção em variáveis de alta cardinalidade 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95;p15"/>
              <p:cNvSpPr txBox="1">
                <a:spLocks/>
              </p:cNvSpPr>
              <p:nvPr/>
            </p:nvSpPr>
            <p:spPr>
              <a:xfrm>
                <a:off x="1588654" y="2271663"/>
                <a:ext cx="6927900" cy="35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Quicksand"/>
                  <a:buNone/>
                  <a:defRPr sz="1800" b="0" i="0" u="none" strike="noStrike" cap="non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Quicksand"/>
                  <a:buNone/>
                  <a:defRPr sz="1800" b="0" i="0" u="none" strike="noStrike" cap="non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Quicksand"/>
                  <a:buNone/>
                  <a:defRPr sz="1800" b="0" i="0" u="none" strike="noStrike" cap="non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3pPr>
                <a:lvl4pPr marL="1828800" marR="0" lvl="3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Quicksand"/>
                  <a:buNone/>
                  <a:defRPr sz="2400" b="0" i="0" u="none" strike="noStrike" cap="non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4pPr>
                <a:lvl5pPr marL="2286000" marR="0" lvl="4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Quicksand"/>
                  <a:buNone/>
                  <a:defRPr sz="2400" b="0" i="0" u="none" strike="noStrike" cap="non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5pPr>
                <a:lvl6pPr marL="2743200" marR="0" lvl="5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Quicksand"/>
                  <a:buNone/>
                  <a:defRPr sz="2400" b="0" i="0" u="none" strike="noStrike" cap="non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6pPr>
                <a:lvl7pPr marL="3200400" marR="0" lvl="6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Quicksand"/>
                  <a:buNone/>
                  <a:defRPr sz="2400" b="0" i="0" u="none" strike="noStrike" cap="non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7pPr>
                <a:lvl8pPr marL="3657600" marR="0" lvl="7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Quicksand"/>
                  <a:buNone/>
                  <a:defRPr sz="2400" b="0" i="0" u="none" strike="noStrike" cap="non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8pPr>
                <a:lvl9pPr marL="4114800" marR="0" lvl="8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Quicksand"/>
                  <a:buNone/>
                  <a:defRPr sz="2400" b="0" i="0" u="none" strike="noStrike" cap="non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9pPr>
              </a:lstStyle>
              <a:p>
                <a:pPr marL="0" indent="0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𝑛𝑑𝑖𝑐𝑒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Google Shape;95;p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654" y="2271663"/>
                <a:ext cx="6927900" cy="353100"/>
              </a:xfrm>
              <a:prstGeom prst="rect">
                <a:avLst/>
              </a:prstGeom>
              <a:blipFill rotWithShape="0">
                <a:blip r:embed="rId3"/>
                <a:stretch>
                  <a:fillRect b="-1241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49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Índice </a:t>
            </a:r>
            <a:r>
              <a:rPr lang="pt-BR" dirty="0" err="1"/>
              <a:t>Gini</a:t>
            </a:r>
            <a:r>
              <a:rPr lang="pt-BR" dirty="0"/>
              <a:t> das variáveis preditoras</a:t>
            </a:r>
            <a:endParaRPr lang="pt-BR" dirty="0">
              <a:solidFill>
                <a:srgbClr val="F3F3F3"/>
              </a:solidFill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137" y="342900"/>
            <a:ext cx="74199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39C0BA"/>
                </a:solidFill>
              </a:rPr>
              <a:t>Objetivos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500" y="1014532"/>
            <a:ext cx="7511434" cy="657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000" dirty="0" smtClean="0"/>
              <a:t>Prever se desempenho será abaixo da média</a:t>
            </a:r>
            <a:endParaRPr sz="2000" dirty="0"/>
          </a:p>
        </p:txBody>
      </p:sp>
      <p:sp>
        <p:nvSpPr>
          <p:cNvPr id="5" name="Google Shape;109;p17"/>
          <p:cNvSpPr txBox="1">
            <a:spLocks/>
          </p:cNvSpPr>
          <p:nvPr/>
        </p:nvSpPr>
        <p:spPr>
          <a:xfrm>
            <a:off x="1165477" y="1533535"/>
            <a:ext cx="6858000" cy="65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pt-BR" sz="1600" dirty="0" smtClean="0"/>
              <a:t>Métricas de avaliação: Precisão e </a:t>
            </a:r>
            <a:r>
              <a:rPr lang="pt-BR" sz="1600" i="1" u="sng" dirty="0" smtClean="0"/>
              <a:t>Recall</a:t>
            </a:r>
            <a:endParaRPr lang="pt-BR" sz="1600" i="1" u="sng" dirty="0"/>
          </a:p>
        </p:txBody>
      </p:sp>
      <p:sp>
        <p:nvSpPr>
          <p:cNvPr id="6" name="Google Shape;109;p17"/>
          <p:cNvSpPr txBox="1">
            <a:spLocks/>
          </p:cNvSpPr>
          <p:nvPr/>
        </p:nvSpPr>
        <p:spPr>
          <a:xfrm>
            <a:off x="1165477" y="1860995"/>
            <a:ext cx="6858000" cy="65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pt-BR" sz="1600" dirty="0" smtClean="0"/>
              <a:t>Mínimo esperado: &gt;50%</a:t>
            </a:r>
            <a:endParaRPr lang="pt-BR" sz="1600" dirty="0"/>
          </a:p>
        </p:txBody>
      </p:sp>
      <p:sp>
        <p:nvSpPr>
          <p:cNvPr id="7" name="Google Shape;109;p17"/>
          <p:cNvSpPr txBox="1">
            <a:spLocks/>
          </p:cNvSpPr>
          <p:nvPr/>
        </p:nvSpPr>
        <p:spPr>
          <a:xfrm>
            <a:off x="1165477" y="2210425"/>
            <a:ext cx="6858000" cy="65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pt-BR" sz="1800" dirty="0" smtClean="0"/>
              <a:t>Máximo esperado: &lt;90%</a:t>
            </a:r>
            <a:endParaRPr lang="pt-BR" sz="1800" dirty="0"/>
          </a:p>
        </p:txBody>
      </p:sp>
      <p:sp>
        <p:nvSpPr>
          <p:cNvPr id="9" name="Google Shape;109;p17"/>
          <p:cNvSpPr txBox="1">
            <a:spLocks/>
          </p:cNvSpPr>
          <p:nvPr/>
        </p:nvSpPr>
        <p:spPr>
          <a:xfrm>
            <a:off x="1165475" y="3171999"/>
            <a:ext cx="6858000" cy="65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-381000">
              <a:buClr>
                <a:schemeClr val="accent1"/>
              </a:buClr>
              <a:buSzPts val="2400"/>
            </a:pPr>
            <a:r>
              <a:rPr lang="pt-BR" sz="2000" dirty="0" smtClean="0"/>
              <a:t>Menor quantidade possível de atributos</a:t>
            </a:r>
            <a:endParaRPr lang="pt-BR" sz="2000" dirty="0"/>
          </a:p>
        </p:txBody>
      </p:sp>
      <p:sp>
        <p:nvSpPr>
          <p:cNvPr id="10" name="Google Shape;109;p17"/>
          <p:cNvSpPr txBox="1">
            <a:spLocks/>
          </p:cNvSpPr>
          <p:nvPr/>
        </p:nvSpPr>
        <p:spPr>
          <a:xfrm>
            <a:off x="1165475" y="3696253"/>
            <a:ext cx="6858000" cy="65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-381000">
              <a:buClr>
                <a:schemeClr val="accent1"/>
              </a:buClr>
              <a:buSzPts val="2400"/>
            </a:pPr>
            <a:r>
              <a:rPr lang="pt-BR" sz="2000" dirty="0" smtClean="0"/>
              <a:t>Modelo deve ser </a:t>
            </a:r>
            <a:r>
              <a:rPr lang="pt-BR" sz="2000" u="sng" dirty="0" smtClean="0"/>
              <a:t>justo</a:t>
            </a:r>
            <a:r>
              <a:rPr lang="pt-BR" sz="2000" dirty="0" smtClean="0"/>
              <a:t> (Data </a:t>
            </a:r>
            <a:r>
              <a:rPr lang="pt-BR" sz="2000" dirty="0" err="1" smtClean="0"/>
              <a:t>Fairness</a:t>
            </a:r>
            <a:r>
              <a:rPr lang="pt-BR" sz="2000" dirty="0" smtClean="0"/>
              <a:t>)</a:t>
            </a:r>
            <a:endParaRPr lang="pt-BR" sz="2000" dirty="0"/>
          </a:p>
        </p:txBody>
      </p:sp>
      <p:sp>
        <p:nvSpPr>
          <p:cNvPr id="12" name="Google Shape;109;p17"/>
          <p:cNvSpPr txBox="1">
            <a:spLocks/>
          </p:cNvSpPr>
          <p:nvPr/>
        </p:nvSpPr>
        <p:spPr>
          <a:xfrm>
            <a:off x="1165475" y="2654226"/>
            <a:ext cx="7711547" cy="65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-381000">
              <a:buClr>
                <a:schemeClr val="accent1"/>
              </a:buClr>
              <a:buSzPts val="2400"/>
            </a:pPr>
            <a:r>
              <a:rPr lang="pt-BR" sz="2000" dirty="0" smtClean="0"/>
              <a:t>Definir Clusters através das variáveis usadas no modelo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32423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build="p"/>
      <p:bldP spid="5" grpId="0"/>
      <p:bldP spid="6" grpId="0"/>
      <p:bldP spid="7" grpId="0"/>
      <p:bldP spid="9" grpId="0"/>
      <p:bldP spid="10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88654" y="1127574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200" dirty="0"/>
              <a:t>Importância por permutação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88654" y="1554852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</a:pPr>
            <a:r>
              <a:rPr lang="pt-BR" dirty="0"/>
              <a:t>Análise de importância através da permutação randômica das variáveis preditoras</a:t>
            </a:r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" name="Google Shape;95;p15"/>
          <p:cNvSpPr txBox="1">
            <a:spLocks/>
          </p:cNvSpPr>
          <p:nvPr/>
        </p:nvSpPr>
        <p:spPr>
          <a:xfrm>
            <a:off x="1588654" y="2608952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spcBef>
                <a:spcPts val="600"/>
              </a:spcBef>
            </a:pPr>
            <a:r>
              <a:rPr lang="pt-BR" b="1" dirty="0" smtClean="0"/>
              <a:t>Limitação</a:t>
            </a:r>
            <a:r>
              <a:rPr lang="pt-BR" dirty="0" smtClean="0"/>
              <a:t>: Dependente do modelo escolhido como referência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786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smtClean="0"/>
              <a:t>Importância por permutação usando Classificador </a:t>
            </a:r>
            <a:r>
              <a:rPr lang="pt-BR" sz="1400" dirty="0" err="1" smtClean="0"/>
              <a:t>XGBoost</a:t>
            </a:r>
            <a:endParaRPr sz="1400" dirty="0">
              <a:solidFill>
                <a:srgbClr val="F3F3F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406" y="356755"/>
            <a:ext cx="74485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4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88654" y="1127574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200" dirty="0" smtClean="0"/>
              <a:t>Seleção por remoção recursiva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88654" y="1554852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</a:pPr>
            <a:r>
              <a:rPr lang="pt-BR" dirty="0" smtClean="0"/>
              <a:t>Remoção de variáveis recursivamente de acordo com alguma métrica de importância</a:t>
            </a:r>
            <a:endParaRPr lang="pt-BR"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174801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643" y="151101"/>
            <a:ext cx="7458075" cy="4314825"/>
          </a:xfrm>
          <a:prstGeom prst="rect">
            <a:avLst/>
          </a:prstGeom>
        </p:spPr>
      </p:pic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smtClean="0"/>
              <a:t>Desempenho do modelo ao remover recursivamente variável de menor Índice </a:t>
            </a:r>
            <a:r>
              <a:rPr lang="pt-BR" sz="1400" dirty="0" err="1" smtClean="0"/>
              <a:t>Gini</a:t>
            </a:r>
            <a:endParaRPr sz="1400" dirty="0">
              <a:solidFill>
                <a:srgbClr val="F3F3F3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513796" y="0"/>
            <a:ext cx="0" cy="36521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94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881" y="116032"/>
            <a:ext cx="7467600" cy="4343400"/>
          </a:xfrm>
          <a:prstGeom prst="rect">
            <a:avLst/>
          </a:prstGeom>
        </p:spPr>
      </p:pic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smtClean="0"/>
              <a:t>Desempenho do modelo ao remover recursivamente variável de menor Importância por permutação</a:t>
            </a:r>
            <a:endParaRPr sz="1400" dirty="0">
              <a:solidFill>
                <a:srgbClr val="F3F3F3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125427" y="0"/>
            <a:ext cx="0" cy="36521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34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88654" y="1127574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200" dirty="0" smtClean="0"/>
              <a:t>Backward Feature Selection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88654" y="1926825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 smtClean="0"/>
              <a:t>Gera modelo com as n variáveis</a:t>
            </a:r>
            <a:endParaRPr lang="pt-BR"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" name="Google Shape;95;p15"/>
          <p:cNvSpPr txBox="1">
            <a:spLocks/>
          </p:cNvSpPr>
          <p:nvPr/>
        </p:nvSpPr>
        <p:spPr>
          <a:xfrm>
            <a:off x="1588654" y="2370426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 smtClean="0"/>
              <a:t>Testa modelos para todas combinações de n-1 </a:t>
            </a:r>
            <a:r>
              <a:rPr lang="pt-BR" dirty="0" err="1" smtClean="0"/>
              <a:t>features</a:t>
            </a:r>
            <a:endParaRPr lang="pt-BR" dirty="0"/>
          </a:p>
        </p:txBody>
      </p:sp>
      <p:sp>
        <p:nvSpPr>
          <p:cNvPr id="11" name="Google Shape;95;p15"/>
          <p:cNvSpPr txBox="1">
            <a:spLocks/>
          </p:cNvSpPr>
          <p:nvPr/>
        </p:nvSpPr>
        <p:spPr>
          <a:xfrm>
            <a:off x="1588654" y="2814027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 smtClean="0"/>
              <a:t>Escolhe a melhor combinação</a:t>
            </a:r>
            <a:endParaRPr lang="pt-BR" dirty="0"/>
          </a:p>
        </p:txBody>
      </p:sp>
      <p:sp>
        <p:nvSpPr>
          <p:cNvPr id="12" name="Google Shape;95;p15"/>
          <p:cNvSpPr txBox="1">
            <a:spLocks/>
          </p:cNvSpPr>
          <p:nvPr/>
        </p:nvSpPr>
        <p:spPr>
          <a:xfrm>
            <a:off x="1588654" y="3235290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 smtClean="0"/>
              <a:t>Repete até que haja 1 variável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577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  <p:bldP spid="10" grpId="0" build="p"/>
      <p:bldP spid="11" grpId="0" build="p"/>
      <p:bldP spid="1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881" y="119448"/>
            <a:ext cx="7467600" cy="4343400"/>
          </a:xfrm>
          <a:prstGeom prst="rect">
            <a:avLst/>
          </a:prstGeom>
        </p:spPr>
      </p:pic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smtClean="0"/>
              <a:t>Resultados do </a:t>
            </a:r>
            <a:r>
              <a:rPr lang="pt-BR" sz="1400" dirty="0" err="1" smtClean="0"/>
              <a:t>Backward</a:t>
            </a:r>
            <a:r>
              <a:rPr lang="pt-BR" sz="1400" dirty="0" smtClean="0"/>
              <a:t> </a:t>
            </a:r>
            <a:r>
              <a:rPr lang="pt-BR" sz="1400" dirty="0" err="1" smtClean="0"/>
              <a:t>Selection</a:t>
            </a:r>
            <a:r>
              <a:rPr lang="pt-BR" sz="1400" dirty="0" smtClean="0"/>
              <a:t> por variável removida</a:t>
            </a:r>
            <a:endParaRPr sz="1400" dirty="0">
              <a:solidFill>
                <a:srgbClr val="F3F3F3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332749" y="0"/>
            <a:ext cx="0" cy="36521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3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39C0BA"/>
                </a:solidFill>
              </a:rPr>
              <a:t>Comparação entre métodos</a:t>
            </a:r>
            <a:endParaRPr dirty="0">
              <a:solidFill>
                <a:srgbClr val="39C0BA"/>
              </a:solidFill>
            </a:endParaRPr>
          </a:p>
        </p:txBody>
      </p:sp>
      <p:graphicFrame>
        <p:nvGraphicFramePr>
          <p:cNvPr id="16" name="Google Shape;169;p24"/>
          <p:cNvGraphicFramePr/>
          <p:nvPr>
            <p:extLst>
              <p:ext uri="{D42A27DB-BD31-4B8C-83A1-F6EECF244321}">
                <p14:modId xmlns:p14="http://schemas.microsoft.com/office/powerpoint/2010/main" val="3526980006"/>
              </p:ext>
            </p:extLst>
          </p:nvPr>
        </p:nvGraphicFramePr>
        <p:xfrm>
          <a:off x="1408875" y="1663703"/>
          <a:ext cx="7235164" cy="1161258"/>
        </p:xfrm>
        <a:graphic>
          <a:graphicData uri="http://schemas.openxmlformats.org/drawingml/2006/table">
            <a:tbl>
              <a:tblPr>
                <a:noFill/>
                <a:tableStyleId>{F6649823-1A7D-4101-B995-9FE7C7DDEAC8}</a:tableStyleId>
              </a:tblPr>
              <a:tblGrid>
                <a:gridCol w="2380293"/>
                <a:gridCol w="1447252"/>
                <a:gridCol w="1645931"/>
                <a:gridCol w="1761688"/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Método</a:t>
                      </a:r>
                      <a:endParaRPr sz="10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Precisão</a:t>
                      </a:r>
                      <a:endParaRPr sz="10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Recall</a:t>
                      </a:r>
                      <a:endParaRPr sz="10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Número</a:t>
                      </a:r>
                      <a:r>
                        <a:rPr lang="en-US" sz="10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de </a:t>
                      </a:r>
                      <a:r>
                        <a:rPr lang="en-US" sz="1000" dirty="0" err="1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variáveis</a:t>
                      </a:r>
                      <a:endParaRPr sz="10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Remoção</a:t>
                      </a:r>
                      <a:r>
                        <a:rPr lang="en-US" sz="10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Recursiva</a:t>
                      </a:r>
                      <a:r>
                        <a:rPr lang="en-US" sz="1000" baseline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(Gini)</a:t>
                      </a:r>
                      <a:endParaRPr sz="10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70,56%</a:t>
                      </a:r>
                      <a:endParaRPr sz="1000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74,76%</a:t>
                      </a:r>
                      <a:endParaRPr sz="1000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30</a:t>
                      </a:r>
                      <a:endParaRPr sz="1000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Remoção</a:t>
                      </a:r>
                      <a:r>
                        <a:rPr lang="en-US" sz="10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Recursiva</a:t>
                      </a:r>
                      <a:r>
                        <a:rPr lang="en-US" sz="1000" baseline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(</a:t>
                      </a:r>
                      <a:r>
                        <a:rPr lang="en-US" sz="1000" baseline="0" dirty="0" err="1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Permutação</a:t>
                      </a:r>
                      <a:r>
                        <a:rPr lang="en-US" sz="1000" baseline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)</a:t>
                      </a:r>
                      <a:endParaRPr sz="10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70.39%</a:t>
                      </a:r>
                      <a:endParaRPr sz="1000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74,77%</a:t>
                      </a:r>
                      <a:endParaRPr sz="1000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15</a:t>
                      </a:r>
                      <a:endParaRPr sz="1000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Backward Feature Selection</a:t>
                      </a:r>
                      <a:endParaRPr sz="10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70,72%</a:t>
                      </a:r>
                      <a:endParaRPr sz="1000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74,64%</a:t>
                      </a:r>
                      <a:endParaRPr sz="1000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25</a:t>
                      </a:r>
                      <a:endParaRPr sz="1000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335419" y="2244332"/>
            <a:ext cx="2519534" cy="348656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Google Shape;95;p15"/>
          <p:cNvSpPr txBox="1">
            <a:spLocks/>
          </p:cNvSpPr>
          <p:nvPr/>
        </p:nvSpPr>
        <p:spPr>
          <a:xfrm>
            <a:off x="4124253" y="2948307"/>
            <a:ext cx="2816391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None/>
            </a:pPr>
            <a:r>
              <a:rPr lang="pt-BR" sz="2400" dirty="0" smtClean="0"/>
              <a:t>Método escolhido</a:t>
            </a:r>
            <a:endParaRPr lang="pt-BR" sz="2400" dirty="0"/>
          </a:p>
        </p:txBody>
      </p:sp>
      <p:cxnSp>
        <p:nvCxnSpPr>
          <p:cNvPr id="7" name="Straight Arrow Connector 6"/>
          <p:cNvCxnSpPr>
            <a:stCxn id="19" idx="1"/>
            <a:endCxn id="5" idx="5"/>
          </p:cNvCxnSpPr>
          <p:nvPr/>
        </p:nvCxnSpPr>
        <p:spPr>
          <a:xfrm flipH="1" flipV="1">
            <a:off x="3485976" y="2541929"/>
            <a:ext cx="638277" cy="5829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82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err="1" smtClean="0"/>
              <a:t>Impotância</a:t>
            </a:r>
            <a:r>
              <a:rPr lang="pt-BR" sz="1400" dirty="0" smtClean="0"/>
              <a:t> por </a:t>
            </a:r>
            <a:r>
              <a:rPr lang="pt-BR" sz="1400" dirty="0" err="1" smtClean="0"/>
              <a:t>Permutãção</a:t>
            </a:r>
            <a:r>
              <a:rPr lang="pt-BR" sz="1400" dirty="0" smtClean="0"/>
              <a:t> dos atributos mantidos ao final da seleção</a:t>
            </a:r>
            <a:endParaRPr sz="1400" dirty="0">
              <a:solidFill>
                <a:srgbClr val="F3F3F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643" y="441234"/>
            <a:ext cx="74580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5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Análise Preditora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Prevendo desempenho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30062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Estrutura da Apresentação</a:t>
            </a:r>
            <a:endParaRPr dirty="0"/>
          </a:p>
        </p:txBody>
      </p:sp>
      <p:cxnSp>
        <p:nvCxnSpPr>
          <p:cNvPr id="223" name="Google Shape;223;p28"/>
          <p:cNvCxnSpPr/>
          <p:nvPr/>
        </p:nvCxnSpPr>
        <p:spPr>
          <a:xfrm flipV="1">
            <a:off x="1525843" y="1111736"/>
            <a:ext cx="3464" cy="47975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26" name="Google Shape;226;p28"/>
          <p:cNvSpPr txBox="1"/>
          <p:nvPr/>
        </p:nvSpPr>
        <p:spPr>
          <a:xfrm>
            <a:off x="2163011" y="974137"/>
            <a:ext cx="5691607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Carregamento e pré-processamento</a:t>
            </a:r>
            <a:endParaRPr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" name="Google Shape;226;p28"/>
          <p:cNvSpPr txBox="1"/>
          <p:nvPr/>
        </p:nvSpPr>
        <p:spPr>
          <a:xfrm>
            <a:off x="2163010" y="1511477"/>
            <a:ext cx="5691607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Análise Exploratória</a:t>
            </a:r>
            <a:endParaRPr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" name="Google Shape;226;p28"/>
          <p:cNvSpPr txBox="1"/>
          <p:nvPr/>
        </p:nvSpPr>
        <p:spPr>
          <a:xfrm>
            <a:off x="2163009" y="2028417"/>
            <a:ext cx="5691607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Feature Engineering</a:t>
            </a:r>
            <a:endParaRPr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" name="Google Shape;226;p28"/>
          <p:cNvSpPr txBox="1"/>
          <p:nvPr/>
        </p:nvSpPr>
        <p:spPr>
          <a:xfrm>
            <a:off x="2163009" y="2527770"/>
            <a:ext cx="5691607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Seleção de variáveis</a:t>
            </a:r>
            <a:endParaRPr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" name="Google Shape;226;p28"/>
          <p:cNvSpPr txBox="1"/>
          <p:nvPr/>
        </p:nvSpPr>
        <p:spPr>
          <a:xfrm>
            <a:off x="2163009" y="3003945"/>
            <a:ext cx="5691607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Análise Preditora</a:t>
            </a:r>
            <a:endParaRPr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" name="Google Shape;226;p28"/>
          <p:cNvSpPr txBox="1"/>
          <p:nvPr/>
        </p:nvSpPr>
        <p:spPr>
          <a:xfrm>
            <a:off x="2163007" y="3945433"/>
            <a:ext cx="5691607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Conclusões</a:t>
            </a:r>
            <a:endParaRPr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" name="Google Shape;226;p28"/>
          <p:cNvSpPr txBox="1"/>
          <p:nvPr/>
        </p:nvSpPr>
        <p:spPr>
          <a:xfrm>
            <a:off x="2163008" y="3469258"/>
            <a:ext cx="5691607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Clusterização</a:t>
            </a:r>
            <a:endParaRPr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1" name="Google Shape;223;p28"/>
          <p:cNvCxnSpPr/>
          <p:nvPr/>
        </p:nvCxnSpPr>
        <p:spPr>
          <a:xfrm flipV="1">
            <a:off x="1525843" y="1591486"/>
            <a:ext cx="3464" cy="47975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3" name="Google Shape;223;p28"/>
          <p:cNvCxnSpPr/>
          <p:nvPr/>
        </p:nvCxnSpPr>
        <p:spPr>
          <a:xfrm flipV="1">
            <a:off x="1525843" y="2048020"/>
            <a:ext cx="3464" cy="47975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4" name="Google Shape;223;p28"/>
          <p:cNvCxnSpPr/>
          <p:nvPr/>
        </p:nvCxnSpPr>
        <p:spPr>
          <a:xfrm flipV="1">
            <a:off x="1525843" y="2532974"/>
            <a:ext cx="3464" cy="47975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5" name="Google Shape;223;p28"/>
          <p:cNvCxnSpPr/>
          <p:nvPr/>
        </p:nvCxnSpPr>
        <p:spPr>
          <a:xfrm flipV="1">
            <a:off x="1525843" y="2989508"/>
            <a:ext cx="3464" cy="47975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6" name="Google Shape;223;p28"/>
          <p:cNvCxnSpPr/>
          <p:nvPr/>
        </p:nvCxnSpPr>
        <p:spPr>
          <a:xfrm flipV="1">
            <a:off x="1525843" y="3469258"/>
            <a:ext cx="3464" cy="47975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7" name="Google Shape;223;p28"/>
          <p:cNvCxnSpPr/>
          <p:nvPr/>
        </p:nvCxnSpPr>
        <p:spPr>
          <a:xfrm flipV="1">
            <a:off x="1525843" y="3945433"/>
            <a:ext cx="0" cy="1217708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</p:spTree>
    <p:extLst>
      <p:ext uri="{BB962C8B-B14F-4D97-AF65-F5344CB8AC3E}">
        <p14:creationId xmlns:p14="http://schemas.microsoft.com/office/powerpoint/2010/main" val="299993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/>
      <p:bldP spid="16" grpId="0"/>
      <p:bldP spid="17" grpId="0"/>
      <p:bldP spid="18" grpId="0"/>
      <p:bldP spid="20" grpId="0"/>
      <p:bldP spid="22" grpId="0"/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smtClean="0"/>
              <a:t>Resultado do modelo</a:t>
            </a:r>
            <a:endParaRPr sz="1400" dirty="0">
              <a:solidFill>
                <a:srgbClr val="F3F3F3"/>
              </a:solidFill>
            </a:endParaRPr>
          </a:p>
        </p:txBody>
      </p:sp>
      <p:sp>
        <p:nvSpPr>
          <p:cNvPr id="5" name="Google Shape;275;p30"/>
          <p:cNvSpPr txBox="1">
            <a:spLocks/>
          </p:cNvSpPr>
          <p:nvPr/>
        </p:nvSpPr>
        <p:spPr>
          <a:xfrm>
            <a:off x="6474642" y="441175"/>
            <a:ext cx="2106970" cy="7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dirty="0" smtClean="0"/>
              <a:t>Precisão: XX,XX%</a:t>
            </a:r>
          </a:p>
          <a:p>
            <a:pPr marL="0" indent="0"/>
            <a:r>
              <a:rPr lang="pt-BR" dirty="0" smtClean="0"/>
              <a:t>Recall: XX,XX%</a:t>
            </a:r>
          </a:p>
          <a:p>
            <a:pPr marL="0" indent="0"/>
            <a:endParaRPr lang="pt-BR" dirty="0">
              <a:solidFill>
                <a:srgbClr val="F3F3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51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smtClean="0"/>
              <a:t>Arvore de decisão do modelo</a:t>
            </a:r>
            <a:endParaRPr sz="1400" dirty="0">
              <a:solidFill>
                <a:srgbClr val="F3F3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86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Redução de dimensionalidade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Usando PCA (</a:t>
            </a:r>
            <a:r>
              <a:rPr lang="en" i="1" dirty="0" smtClean="0"/>
              <a:t>Principal Component Analysis</a:t>
            </a:r>
            <a:r>
              <a:rPr lang="en" dirty="0" smtClean="0"/>
              <a:t>) para visualização bidimensional dos dados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316875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smtClean="0"/>
              <a:t>Visualização bidimensional da variável alvo através de PCA (Variância Explicada de 38%)</a:t>
            </a:r>
            <a:endParaRPr sz="1400" dirty="0">
              <a:solidFill>
                <a:srgbClr val="F3F3F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406" y="0"/>
            <a:ext cx="66865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smtClean="0"/>
              <a:t>Visualização bidimensional das previsões</a:t>
            </a:r>
            <a:endParaRPr sz="1400" dirty="0">
              <a:solidFill>
                <a:srgbClr val="F3F3F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43" y="0"/>
            <a:ext cx="66960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3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smtClean="0"/>
              <a:t>Visualização bidimensional da Renda Mensal familiar</a:t>
            </a:r>
            <a:endParaRPr sz="1400" dirty="0">
              <a:solidFill>
                <a:srgbClr val="F3F3F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881" y="0"/>
            <a:ext cx="67056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10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smtClean="0"/>
              <a:t>Visualização bidimensional da língua estrangeira escolhida</a:t>
            </a:r>
            <a:endParaRPr sz="1400" dirty="0">
              <a:solidFill>
                <a:srgbClr val="F3F3F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168" y="-2558"/>
            <a:ext cx="66770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3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Clusterização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Segmentando os candidatos com K-Means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6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01432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089" y="1254732"/>
            <a:ext cx="6724650" cy="2390775"/>
          </a:xfrm>
          <a:prstGeom prst="rect">
            <a:avLst/>
          </a:prstGeom>
        </p:spPr>
      </p:pic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smtClean="0"/>
              <a:t>Método </a:t>
            </a:r>
            <a:r>
              <a:rPr lang="pt-BR" sz="1400" dirty="0" err="1" smtClean="0"/>
              <a:t>Elbow</a:t>
            </a:r>
            <a:r>
              <a:rPr lang="pt-BR" sz="1400" dirty="0" smtClean="0"/>
              <a:t> para definição do número de Clusters</a:t>
            </a:r>
            <a:endParaRPr sz="1400" dirty="0">
              <a:solidFill>
                <a:srgbClr val="F3F3F3"/>
              </a:solidFill>
            </a:endParaRPr>
          </a:p>
        </p:txBody>
      </p:sp>
      <p:sp>
        <p:nvSpPr>
          <p:cNvPr id="5" name="Google Shape;275;p30"/>
          <p:cNvSpPr txBox="1">
            <a:spLocks/>
          </p:cNvSpPr>
          <p:nvPr/>
        </p:nvSpPr>
        <p:spPr>
          <a:xfrm>
            <a:off x="4696414" y="1254732"/>
            <a:ext cx="1807112" cy="907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400" dirty="0" smtClean="0">
                <a:solidFill>
                  <a:srgbClr val="F3F3F3"/>
                </a:solidFill>
              </a:rPr>
              <a:t>Ponto de maior curvatura</a:t>
            </a:r>
            <a:endParaRPr lang="pt-BR" sz="1400" dirty="0">
              <a:solidFill>
                <a:srgbClr val="F3F3F3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411215" y="1856371"/>
            <a:ext cx="485614" cy="475283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endCxn id="6" idx="6"/>
          </p:cNvCxnSpPr>
          <p:nvPr/>
        </p:nvCxnSpPr>
        <p:spPr>
          <a:xfrm flipH="1">
            <a:off x="2896829" y="1708298"/>
            <a:ext cx="1740956" cy="38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08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131" y="227755"/>
            <a:ext cx="3564579" cy="2332063"/>
          </a:xfrm>
          <a:prstGeom prst="rect">
            <a:avLst/>
          </a:prstGeom>
        </p:spPr>
      </p:pic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2489116" y="2423770"/>
            <a:ext cx="860678" cy="363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100" dirty="0" smtClean="0"/>
              <a:t>Clusters</a:t>
            </a:r>
          </a:p>
          <a:p>
            <a:pPr marL="0" lvl="0" indent="0"/>
            <a:endParaRPr sz="1100" dirty="0">
              <a:solidFill>
                <a:srgbClr val="F3F3F3"/>
              </a:solidFill>
            </a:endParaRPr>
          </a:p>
        </p:txBody>
      </p:sp>
      <p:sp>
        <p:nvSpPr>
          <p:cNvPr id="6" name="Google Shape;275;p30"/>
          <p:cNvSpPr txBox="1">
            <a:spLocks/>
          </p:cNvSpPr>
          <p:nvPr/>
        </p:nvSpPr>
        <p:spPr>
          <a:xfrm>
            <a:off x="6422068" y="2423770"/>
            <a:ext cx="1215547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100" dirty="0" smtClean="0"/>
              <a:t>Variável Alvo</a:t>
            </a:r>
          </a:p>
          <a:p>
            <a:pPr marL="0" indent="0"/>
            <a:endParaRPr lang="pt-BR" sz="1100" dirty="0">
              <a:solidFill>
                <a:srgbClr val="F3F3F3"/>
              </a:solidFill>
            </a:endParaRPr>
          </a:p>
        </p:txBody>
      </p:sp>
      <p:sp>
        <p:nvSpPr>
          <p:cNvPr id="7" name="Google Shape;275;p30"/>
          <p:cNvSpPr txBox="1">
            <a:spLocks/>
          </p:cNvSpPr>
          <p:nvPr/>
        </p:nvSpPr>
        <p:spPr>
          <a:xfrm>
            <a:off x="1456593" y="3437602"/>
            <a:ext cx="3510113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72% do conjunto de dados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62% abaixo / 38% acima da média</a:t>
            </a:r>
          </a:p>
          <a:p>
            <a:pPr marL="0" indent="0"/>
            <a:endParaRPr lang="pt-BR" sz="1100" dirty="0">
              <a:solidFill>
                <a:srgbClr val="F3F3F3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822223" y="1993261"/>
            <a:ext cx="420855" cy="975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Google Shape;275;p30"/>
          <p:cNvSpPr txBox="1">
            <a:spLocks/>
          </p:cNvSpPr>
          <p:nvPr/>
        </p:nvSpPr>
        <p:spPr>
          <a:xfrm>
            <a:off x="1456593" y="3060782"/>
            <a:ext cx="3631754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200" dirty="0" smtClean="0"/>
              <a:t>Estatísticas do Cluster 1:</a:t>
            </a:r>
            <a:endParaRPr lang="pt-BR" sz="1200" dirty="0">
              <a:solidFill>
                <a:srgbClr val="F3F3F3"/>
              </a:solidFill>
            </a:endParaRPr>
          </a:p>
        </p:txBody>
      </p:sp>
      <p:sp>
        <p:nvSpPr>
          <p:cNvPr id="10" name="Google Shape;275;p30"/>
          <p:cNvSpPr txBox="1">
            <a:spLocks/>
          </p:cNvSpPr>
          <p:nvPr/>
        </p:nvSpPr>
        <p:spPr>
          <a:xfrm>
            <a:off x="5213965" y="3437602"/>
            <a:ext cx="3510113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28% do conjunto de dados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20% abaixo </a:t>
            </a:r>
            <a:r>
              <a:rPr lang="pt-BR" sz="1100" dirty="0"/>
              <a:t>/ </a:t>
            </a:r>
            <a:r>
              <a:rPr lang="pt-BR" sz="1100" dirty="0" smtClean="0"/>
              <a:t>80% </a:t>
            </a:r>
            <a:r>
              <a:rPr lang="pt-BR" sz="1100" dirty="0"/>
              <a:t>acima da </a:t>
            </a:r>
            <a:r>
              <a:rPr lang="pt-BR" sz="1100" dirty="0" smtClean="0"/>
              <a:t>média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100" dirty="0"/>
          </a:p>
          <a:p>
            <a:pPr marL="0" indent="0"/>
            <a:endParaRPr lang="pt-B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100" dirty="0">
              <a:solidFill>
                <a:srgbClr val="F3F3F3"/>
              </a:solidFill>
            </a:endParaRPr>
          </a:p>
        </p:txBody>
      </p:sp>
      <p:sp>
        <p:nvSpPr>
          <p:cNvPr id="11" name="Google Shape;275;p30"/>
          <p:cNvSpPr txBox="1">
            <a:spLocks/>
          </p:cNvSpPr>
          <p:nvPr/>
        </p:nvSpPr>
        <p:spPr>
          <a:xfrm>
            <a:off x="5213965" y="3060782"/>
            <a:ext cx="3631754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200" dirty="0" smtClean="0"/>
              <a:t>Estatísticas do Cluster 0:</a:t>
            </a:r>
            <a:endParaRPr lang="pt-BR" sz="1200" dirty="0">
              <a:solidFill>
                <a:srgbClr val="F3F3F3"/>
              </a:solidFill>
            </a:endParaRPr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 flipV="1">
            <a:off x="2690573" y="1690653"/>
            <a:ext cx="2523392" cy="1551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Google Shape;275;p30"/>
          <p:cNvSpPr txBox="1">
            <a:spLocks/>
          </p:cNvSpPr>
          <p:nvPr/>
        </p:nvSpPr>
        <p:spPr>
          <a:xfrm>
            <a:off x="1162131" y="4370843"/>
            <a:ext cx="7892414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400" dirty="0" smtClean="0"/>
              <a:t>Dividindo o conjunto de dados em dois Clusters</a:t>
            </a:r>
            <a:endParaRPr lang="pt-BR" sz="1400" dirty="0">
              <a:solidFill>
                <a:srgbClr val="F3F3F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9522" y="227755"/>
            <a:ext cx="3565894" cy="233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2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 build="p"/>
      <p:bldP spid="6" grpId="0"/>
      <p:bldP spid="7" grpId="0"/>
      <p:bldP spid="12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Corregamento e pré-processamento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Corregando os dados e realizando os devidos tratamentos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139033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132" y="227755"/>
            <a:ext cx="3528646" cy="2332063"/>
          </a:xfrm>
          <a:prstGeom prst="rect">
            <a:avLst/>
          </a:prstGeom>
        </p:spPr>
      </p:pic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2390124" y="2444912"/>
            <a:ext cx="860678" cy="363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100" dirty="0" smtClean="0"/>
              <a:t>Clusters</a:t>
            </a:r>
          </a:p>
          <a:p>
            <a:pPr marL="0" lvl="0" indent="0"/>
            <a:endParaRPr sz="1100" dirty="0">
              <a:solidFill>
                <a:srgbClr val="F3F3F3"/>
              </a:solidFill>
            </a:endParaRPr>
          </a:p>
        </p:txBody>
      </p:sp>
      <p:sp>
        <p:nvSpPr>
          <p:cNvPr id="6" name="Google Shape;275;p30"/>
          <p:cNvSpPr txBox="1">
            <a:spLocks/>
          </p:cNvSpPr>
          <p:nvPr/>
        </p:nvSpPr>
        <p:spPr>
          <a:xfrm>
            <a:off x="6399520" y="2444911"/>
            <a:ext cx="1215547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100" dirty="0" smtClean="0"/>
              <a:t>Variável Alvo</a:t>
            </a:r>
          </a:p>
          <a:p>
            <a:pPr marL="0" indent="0"/>
            <a:endParaRPr lang="pt-BR" sz="1100" dirty="0">
              <a:solidFill>
                <a:srgbClr val="F3F3F3"/>
              </a:solidFill>
            </a:endParaRPr>
          </a:p>
        </p:txBody>
      </p:sp>
      <p:sp>
        <p:nvSpPr>
          <p:cNvPr id="7" name="Google Shape;275;p30"/>
          <p:cNvSpPr txBox="1">
            <a:spLocks/>
          </p:cNvSpPr>
          <p:nvPr/>
        </p:nvSpPr>
        <p:spPr>
          <a:xfrm>
            <a:off x="1328827" y="3380374"/>
            <a:ext cx="2365468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 smtClean="0"/>
              <a:t>47% do conjunto de dados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 smtClean="0"/>
              <a:t>70% abaixo / 30% acima da média</a:t>
            </a:r>
          </a:p>
          <a:p>
            <a:pPr marL="0" indent="0"/>
            <a:endParaRPr lang="pt-BR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900" dirty="0">
              <a:solidFill>
                <a:srgbClr val="F3F3F3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778977" y="2048899"/>
            <a:ext cx="329921" cy="980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Google Shape;275;p30"/>
          <p:cNvSpPr txBox="1">
            <a:spLocks/>
          </p:cNvSpPr>
          <p:nvPr/>
        </p:nvSpPr>
        <p:spPr>
          <a:xfrm>
            <a:off x="1328826" y="3003554"/>
            <a:ext cx="2575977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200" dirty="0" smtClean="0"/>
              <a:t>Estatísticas do Cluster 0:</a:t>
            </a:r>
            <a:endParaRPr lang="pt-BR" sz="1200" dirty="0">
              <a:solidFill>
                <a:srgbClr val="F3F3F3"/>
              </a:solidFill>
            </a:endParaRPr>
          </a:p>
        </p:txBody>
      </p:sp>
      <p:sp>
        <p:nvSpPr>
          <p:cNvPr id="10" name="Google Shape;275;p30"/>
          <p:cNvSpPr txBox="1">
            <a:spLocks/>
          </p:cNvSpPr>
          <p:nvPr/>
        </p:nvSpPr>
        <p:spPr>
          <a:xfrm>
            <a:off x="3714250" y="3367200"/>
            <a:ext cx="2581382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 smtClean="0"/>
              <a:t>42% do conjunto de dados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 smtClean="0"/>
              <a:t>39% abaixo </a:t>
            </a:r>
            <a:r>
              <a:rPr lang="pt-BR" sz="900" dirty="0"/>
              <a:t>/ </a:t>
            </a:r>
            <a:r>
              <a:rPr lang="pt-BR" sz="900" dirty="0" smtClean="0"/>
              <a:t>61% </a:t>
            </a:r>
            <a:r>
              <a:rPr lang="pt-BR" sz="900" dirty="0"/>
              <a:t>acima da média</a:t>
            </a:r>
          </a:p>
          <a:p>
            <a:pPr marL="0" indent="0"/>
            <a:endParaRPr lang="pt-BR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900" dirty="0">
              <a:solidFill>
                <a:srgbClr val="F3F3F3"/>
              </a:solidFill>
            </a:endParaRPr>
          </a:p>
        </p:txBody>
      </p:sp>
      <p:sp>
        <p:nvSpPr>
          <p:cNvPr id="11" name="Google Shape;275;p30"/>
          <p:cNvSpPr txBox="1">
            <a:spLocks/>
          </p:cNvSpPr>
          <p:nvPr/>
        </p:nvSpPr>
        <p:spPr>
          <a:xfrm>
            <a:off x="3714249" y="2990380"/>
            <a:ext cx="2670838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200" dirty="0" smtClean="0"/>
              <a:t>Estatísticas do Cluster </a:t>
            </a:r>
            <a:r>
              <a:rPr lang="pt-BR" sz="1200" dirty="0"/>
              <a:t>1</a:t>
            </a:r>
            <a:r>
              <a:rPr lang="pt-BR" sz="1200" dirty="0" smtClean="0"/>
              <a:t>:</a:t>
            </a:r>
            <a:endParaRPr lang="pt-BR" sz="1200" dirty="0">
              <a:solidFill>
                <a:srgbClr val="F3F3F3"/>
              </a:solidFill>
            </a:endParaRPr>
          </a:p>
        </p:txBody>
      </p:sp>
      <p:cxnSp>
        <p:nvCxnSpPr>
          <p:cNvPr id="13" name="Straight Arrow Connector 12"/>
          <p:cNvCxnSpPr>
            <a:stCxn id="16" idx="1"/>
          </p:cNvCxnSpPr>
          <p:nvPr/>
        </p:nvCxnSpPr>
        <p:spPr>
          <a:xfrm flipH="1" flipV="1">
            <a:off x="2803798" y="1690653"/>
            <a:ext cx="3669364" cy="1481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Google Shape;275;p30"/>
          <p:cNvSpPr txBox="1">
            <a:spLocks/>
          </p:cNvSpPr>
          <p:nvPr/>
        </p:nvSpPr>
        <p:spPr>
          <a:xfrm>
            <a:off x="6473163" y="3367200"/>
            <a:ext cx="2581382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 smtClean="0"/>
              <a:t>11% do conjunto de dados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/>
              <a:t>1</a:t>
            </a:r>
            <a:r>
              <a:rPr lang="pt-BR" sz="900" dirty="0" smtClean="0"/>
              <a:t>0% </a:t>
            </a:r>
            <a:r>
              <a:rPr lang="pt-BR" sz="900" dirty="0"/>
              <a:t>abaixo </a:t>
            </a:r>
            <a:r>
              <a:rPr lang="pt-BR" sz="900" dirty="0" smtClean="0"/>
              <a:t>/ 90% </a:t>
            </a:r>
            <a:r>
              <a:rPr lang="pt-BR" sz="900" dirty="0"/>
              <a:t>acima da média</a:t>
            </a:r>
          </a:p>
          <a:p>
            <a:pPr marL="0" indent="0"/>
            <a:endParaRPr lang="pt-BR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900" dirty="0">
              <a:solidFill>
                <a:srgbClr val="F3F3F3"/>
              </a:solidFill>
            </a:endParaRPr>
          </a:p>
        </p:txBody>
      </p:sp>
      <p:sp>
        <p:nvSpPr>
          <p:cNvPr id="16" name="Google Shape;275;p30"/>
          <p:cNvSpPr txBox="1">
            <a:spLocks/>
          </p:cNvSpPr>
          <p:nvPr/>
        </p:nvSpPr>
        <p:spPr>
          <a:xfrm>
            <a:off x="6473162" y="2990380"/>
            <a:ext cx="2670838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200" dirty="0" smtClean="0"/>
              <a:t>Estatísticas do Cluster </a:t>
            </a:r>
            <a:r>
              <a:rPr lang="pt-BR" sz="1200" dirty="0"/>
              <a:t>2</a:t>
            </a:r>
            <a:r>
              <a:rPr lang="pt-BR" sz="1200" dirty="0" smtClean="0"/>
              <a:t>:</a:t>
            </a:r>
            <a:endParaRPr lang="pt-BR" sz="1200" dirty="0">
              <a:solidFill>
                <a:srgbClr val="F3F3F3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157721" y="1861692"/>
            <a:ext cx="2336600" cy="1128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Google Shape;275;p30"/>
          <p:cNvSpPr txBox="1">
            <a:spLocks/>
          </p:cNvSpPr>
          <p:nvPr/>
        </p:nvSpPr>
        <p:spPr>
          <a:xfrm>
            <a:off x="1162131" y="4370843"/>
            <a:ext cx="7892414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400" dirty="0" smtClean="0"/>
              <a:t>Dividindo o conjunto de dados em três Clusters</a:t>
            </a:r>
            <a:endParaRPr lang="pt-BR" sz="1400" dirty="0">
              <a:solidFill>
                <a:srgbClr val="F3F3F3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9522" y="227755"/>
            <a:ext cx="3565894" cy="233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1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 build="p"/>
      <p:bldP spid="6" grpId="0"/>
      <p:bldP spid="7" grpId="0"/>
      <p:bldP spid="12" grpId="0"/>
      <p:bldP spid="10" grpId="0"/>
      <p:bldP spid="11" grpId="0"/>
      <p:bldP spid="14" grpId="0"/>
      <p:bldP spid="1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Conclusões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Análise final e sugestões para trabalhos futuros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7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07257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err="1" smtClean="0"/>
              <a:t>Conclusões</a:t>
            </a:r>
            <a:endParaRPr lang="en-US" dirty="0"/>
          </a:p>
        </p:txBody>
      </p:sp>
      <p:sp>
        <p:nvSpPr>
          <p:cNvPr id="15" name="Google Shape;109;p17"/>
          <p:cNvSpPr txBox="1">
            <a:spLocks/>
          </p:cNvSpPr>
          <p:nvPr/>
        </p:nvSpPr>
        <p:spPr>
          <a:xfrm>
            <a:off x="648065" y="977435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endParaRPr lang="en-US" sz="1600" dirty="0"/>
          </a:p>
        </p:txBody>
      </p:sp>
      <p:sp>
        <p:nvSpPr>
          <p:cNvPr id="7" name="Google Shape;109;p17"/>
          <p:cNvSpPr txBox="1">
            <a:spLocks/>
          </p:cNvSpPr>
          <p:nvPr/>
        </p:nvSpPr>
        <p:spPr>
          <a:xfrm>
            <a:off x="776434" y="852429"/>
            <a:ext cx="6858000" cy="50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600" dirty="0" err="1" smtClean="0"/>
              <a:t>Fatores</a:t>
            </a:r>
            <a:r>
              <a:rPr lang="en-US" sz="1600" dirty="0" smtClean="0"/>
              <a:t> </a:t>
            </a:r>
            <a:r>
              <a:rPr lang="en-US" sz="1600" dirty="0" err="1" smtClean="0"/>
              <a:t>socioeconômicos</a:t>
            </a:r>
            <a:r>
              <a:rPr lang="en-US" sz="1600" dirty="0" smtClean="0"/>
              <a:t> </a:t>
            </a:r>
            <a:r>
              <a:rPr lang="en-US" sz="1600" dirty="0" err="1" smtClean="0"/>
              <a:t>identificam</a:t>
            </a:r>
            <a:r>
              <a:rPr lang="en-US" sz="1600" dirty="0" smtClean="0"/>
              <a:t> 75% de </a:t>
            </a:r>
            <a:r>
              <a:rPr lang="en-US" sz="1600" dirty="0" err="1" smtClean="0"/>
              <a:t>candidatos</a:t>
            </a:r>
            <a:r>
              <a:rPr lang="en-US" sz="1600" dirty="0" smtClean="0"/>
              <a:t> com </a:t>
            </a:r>
            <a:r>
              <a:rPr lang="en-US" sz="1600" dirty="0" err="1" smtClean="0"/>
              <a:t>desempenho</a:t>
            </a:r>
            <a:r>
              <a:rPr lang="en-US" sz="1600" dirty="0" smtClean="0"/>
              <a:t> </a:t>
            </a:r>
            <a:r>
              <a:rPr lang="en-US" sz="1600" dirty="0" err="1" smtClean="0"/>
              <a:t>abaixo</a:t>
            </a:r>
            <a:r>
              <a:rPr lang="en-US" sz="1600" dirty="0" smtClean="0"/>
              <a:t> da </a:t>
            </a:r>
            <a:r>
              <a:rPr lang="en-US" sz="1600" dirty="0" err="1" smtClean="0"/>
              <a:t>média</a:t>
            </a:r>
            <a:r>
              <a:rPr lang="en-US" sz="1600" dirty="0" smtClean="0"/>
              <a:t> com 70% de </a:t>
            </a:r>
            <a:r>
              <a:rPr lang="en-US" sz="1600" dirty="0" err="1" smtClean="0"/>
              <a:t>precisão</a:t>
            </a:r>
            <a:endParaRPr lang="en-US" sz="1600" dirty="0"/>
          </a:p>
        </p:txBody>
      </p:sp>
      <p:sp>
        <p:nvSpPr>
          <p:cNvPr id="8" name="Google Shape;109;p17"/>
          <p:cNvSpPr txBox="1">
            <a:spLocks/>
          </p:cNvSpPr>
          <p:nvPr/>
        </p:nvSpPr>
        <p:spPr>
          <a:xfrm>
            <a:off x="776434" y="1543179"/>
            <a:ext cx="7573816" cy="50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600" dirty="0" smtClean="0"/>
              <a:t>Dos 38 </a:t>
            </a:r>
            <a:r>
              <a:rPr lang="en-US" sz="1600" dirty="0" err="1" smtClean="0"/>
              <a:t>atributos</a:t>
            </a:r>
            <a:r>
              <a:rPr lang="en-US" sz="1600" dirty="0" smtClean="0"/>
              <a:t>, 15 </a:t>
            </a:r>
            <a:r>
              <a:rPr lang="en-US" sz="1600" dirty="0" err="1" smtClean="0"/>
              <a:t>são</a:t>
            </a:r>
            <a:r>
              <a:rPr lang="en-US" sz="1600" dirty="0" smtClean="0"/>
              <a:t> </a:t>
            </a:r>
            <a:r>
              <a:rPr lang="en-US" sz="1600" dirty="0" err="1" smtClean="0"/>
              <a:t>suficientes</a:t>
            </a:r>
            <a:r>
              <a:rPr lang="en-US" sz="1600" dirty="0" smtClean="0"/>
              <a:t> para </a:t>
            </a:r>
            <a:r>
              <a:rPr lang="en-US" sz="1600" dirty="0" err="1" smtClean="0"/>
              <a:t>definir</a:t>
            </a:r>
            <a:r>
              <a:rPr lang="en-US" sz="1600" dirty="0" smtClean="0"/>
              <a:t> </a:t>
            </a:r>
            <a:r>
              <a:rPr lang="en-US" sz="1600" dirty="0" err="1" smtClean="0"/>
              <a:t>modelo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9" name="Google Shape;109;p17"/>
          <p:cNvSpPr txBox="1">
            <a:spLocks/>
          </p:cNvSpPr>
          <p:nvPr/>
        </p:nvSpPr>
        <p:spPr>
          <a:xfrm>
            <a:off x="776434" y="2050959"/>
            <a:ext cx="7573816" cy="50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600" dirty="0" err="1" smtClean="0"/>
              <a:t>Modelo</a:t>
            </a:r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12" name="Google Shape;109;p17"/>
          <p:cNvSpPr txBox="1">
            <a:spLocks/>
          </p:cNvSpPr>
          <p:nvPr/>
        </p:nvSpPr>
        <p:spPr>
          <a:xfrm>
            <a:off x="776434" y="2558739"/>
            <a:ext cx="7573816" cy="50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600" dirty="0" err="1" smtClean="0"/>
              <a:t>Utilização</a:t>
            </a:r>
            <a:r>
              <a:rPr lang="en-US" sz="1600" dirty="0" smtClean="0"/>
              <a:t> de K-Means </a:t>
            </a:r>
            <a:r>
              <a:rPr lang="en-US" sz="1600" dirty="0" err="1" smtClean="0"/>
              <a:t>resulta</a:t>
            </a:r>
            <a:r>
              <a:rPr lang="en-US" sz="1600" dirty="0" smtClean="0"/>
              <a:t> </a:t>
            </a:r>
            <a:r>
              <a:rPr lang="en-US" sz="1600" dirty="0" err="1" smtClean="0"/>
              <a:t>em</a:t>
            </a:r>
            <a:r>
              <a:rPr lang="en-US" sz="1600" dirty="0" smtClean="0"/>
              <a:t> </a:t>
            </a:r>
            <a:r>
              <a:rPr lang="en-US" sz="1600" dirty="0" err="1" smtClean="0"/>
              <a:t>três</a:t>
            </a:r>
            <a:r>
              <a:rPr lang="en-US" sz="1600" dirty="0" smtClean="0"/>
              <a:t> clusters </a:t>
            </a:r>
            <a:r>
              <a:rPr lang="en-US" sz="1600" dirty="0" err="1" smtClean="0"/>
              <a:t>bem</a:t>
            </a:r>
            <a:r>
              <a:rPr lang="en-US" sz="1600" dirty="0" smtClean="0"/>
              <a:t> </a:t>
            </a:r>
            <a:r>
              <a:rPr lang="en-US" sz="1600" dirty="0" err="1" smtClean="0"/>
              <a:t>definidos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1995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err="1" smtClean="0"/>
              <a:t>Sugestões</a:t>
            </a:r>
            <a:r>
              <a:rPr lang="en-US" dirty="0" smtClean="0"/>
              <a:t> para </a:t>
            </a:r>
            <a:r>
              <a:rPr lang="en-US" dirty="0" err="1" smtClean="0"/>
              <a:t>próximos</a:t>
            </a:r>
            <a:r>
              <a:rPr lang="en-US" dirty="0" smtClean="0"/>
              <a:t> </a:t>
            </a:r>
            <a:r>
              <a:rPr lang="en-US" dirty="0" err="1" smtClean="0"/>
              <a:t>trabalhos</a:t>
            </a:r>
            <a:endParaRPr lang="en-US" dirty="0"/>
          </a:p>
        </p:txBody>
      </p:sp>
      <p:sp>
        <p:nvSpPr>
          <p:cNvPr id="15" name="Google Shape;109;p17"/>
          <p:cNvSpPr txBox="1">
            <a:spLocks/>
          </p:cNvSpPr>
          <p:nvPr/>
        </p:nvSpPr>
        <p:spPr>
          <a:xfrm>
            <a:off x="751034" y="1301285"/>
            <a:ext cx="6858000" cy="50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600" dirty="0" err="1" smtClean="0"/>
              <a:t>Buscar</a:t>
            </a:r>
            <a:r>
              <a:rPr lang="en-US" sz="1600" dirty="0" smtClean="0"/>
              <a:t> </a:t>
            </a:r>
            <a:r>
              <a:rPr lang="en-US" sz="1600" dirty="0" err="1" smtClean="0"/>
              <a:t>variáveis</a:t>
            </a:r>
            <a:r>
              <a:rPr lang="en-US" sz="1600" dirty="0" smtClean="0"/>
              <a:t> que </a:t>
            </a:r>
            <a:r>
              <a:rPr lang="en-US" sz="1600" dirty="0" err="1" smtClean="0"/>
              <a:t>representem</a:t>
            </a:r>
            <a:r>
              <a:rPr lang="en-US" sz="1600" dirty="0" smtClean="0"/>
              <a:t> </a:t>
            </a:r>
            <a:r>
              <a:rPr lang="en-US" sz="1600" dirty="0" err="1" smtClean="0"/>
              <a:t>fatores</a:t>
            </a:r>
            <a:r>
              <a:rPr lang="en-US" sz="1600" dirty="0" smtClean="0"/>
              <a:t> </a:t>
            </a:r>
            <a:r>
              <a:rPr lang="en-US" sz="1600" dirty="0" err="1" smtClean="0"/>
              <a:t>pedagógicos</a:t>
            </a:r>
            <a:endParaRPr lang="en-US" sz="1600" dirty="0" smtClean="0"/>
          </a:p>
          <a:p>
            <a:pPr lvl="2">
              <a:buClr>
                <a:schemeClr val="accent1"/>
              </a:buClr>
            </a:pPr>
            <a:r>
              <a:rPr lang="en-US" sz="1600" dirty="0" smtClean="0"/>
              <a:t>E.g. </a:t>
            </a:r>
            <a:r>
              <a:rPr lang="en-US" sz="1600" dirty="0" err="1" smtClean="0"/>
              <a:t>evasão</a:t>
            </a:r>
            <a:r>
              <a:rPr lang="en-US" sz="1600" dirty="0" smtClean="0"/>
              <a:t> escolar, IDEB, etc.</a:t>
            </a:r>
            <a:endParaRPr lang="en-US" sz="1600" dirty="0"/>
          </a:p>
        </p:txBody>
      </p:sp>
      <p:sp>
        <p:nvSpPr>
          <p:cNvPr id="7" name="Google Shape;109;p17"/>
          <p:cNvSpPr txBox="1">
            <a:spLocks/>
          </p:cNvSpPr>
          <p:nvPr/>
        </p:nvSpPr>
        <p:spPr>
          <a:xfrm>
            <a:off x="751034" y="1707921"/>
            <a:ext cx="6858000" cy="50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endParaRPr lang="en-US" sz="1600" dirty="0"/>
          </a:p>
        </p:txBody>
      </p:sp>
      <p:sp>
        <p:nvSpPr>
          <p:cNvPr id="5" name="Google Shape;109;p17"/>
          <p:cNvSpPr txBox="1">
            <a:spLocks/>
          </p:cNvSpPr>
          <p:nvPr/>
        </p:nvSpPr>
        <p:spPr>
          <a:xfrm>
            <a:off x="751034" y="1935726"/>
            <a:ext cx="6858000" cy="50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600" dirty="0" err="1" smtClean="0"/>
              <a:t>Repetir</a:t>
            </a:r>
            <a:r>
              <a:rPr lang="en-US" sz="1600" dirty="0" smtClean="0"/>
              <a:t> </a:t>
            </a:r>
            <a:r>
              <a:rPr lang="en-US" sz="1600" dirty="0" err="1" smtClean="0"/>
              <a:t>análise</a:t>
            </a:r>
            <a:r>
              <a:rPr lang="en-US" sz="1600" dirty="0" smtClean="0"/>
              <a:t> para </a:t>
            </a:r>
            <a:r>
              <a:rPr lang="en-US" sz="1600" dirty="0" err="1" smtClean="0"/>
              <a:t>cada</a:t>
            </a:r>
            <a:r>
              <a:rPr lang="en-US" sz="1600" dirty="0" smtClean="0"/>
              <a:t> </a:t>
            </a:r>
            <a:r>
              <a:rPr lang="en-US" sz="1600" dirty="0" err="1" smtClean="0"/>
              <a:t>disciplina</a:t>
            </a:r>
            <a:r>
              <a:rPr lang="en-US" sz="1600" dirty="0" smtClean="0"/>
              <a:t> </a:t>
            </a:r>
            <a:r>
              <a:rPr lang="en-US" sz="1600" dirty="0" err="1" smtClean="0"/>
              <a:t>individualmente</a:t>
            </a:r>
            <a:endParaRPr lang="en-US" sz="1600" dirty="0"/>
          </a:p>
        </p:txBody>
      </p:sp>
      <p:sp>
        <p:nvSpPr>
          <p:cNvPr id="6" name="Google Shape;109;p17"/>
          <p:cNvSpPr txBox="1">
            <a:spLocks/>
          </p:cNvSpPr>
          <p:nvPr/>
        </p:nvSpPr>
        <p:spPr>
          <a:xfrm>
            <a:off x="751034" y="2443506"/>
            <a:ext cx="6858000" cy="50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600" dirty="0" err="1" smtClean="0"/>
              <a:t>Analisar</a:t>
            </a:r>
            <a:r>
              <a:rPr lang="en-US" sz="1600" dirty="0" smtClean="0"/>
              <a:t> </a:t>
            </a:r>
            <a:r>
              <a:rPr lang="en-US" sz="1600" dirty="0" err="1" smtClean="0"/>
              <a:t>outras</a:t>
            </a:r>
            <a:r>
              <a:rPr lang="en-US" sz="1600" dirty="0" smtClean="0"/>
              <a:t> </a:t>
            </a:r>
            <a:r>
              <a:rPr lang="en-US" sz="1600" dirty="0" err="1" smtClean="0"/>
              <a:t>formas</a:t>
            </a:r>
            <a:r>
              <a:rPr lang="en-US" sz="1600" dirty="0" smtClean="0"/>
              <a:t> de </a:t>
            </a:r>
            <a:r>
              <a:rPr lang="en-US" sz="1600" dirty="0" err="1" smtClean="0"/>
              <a:t>definir</a:t>
            </a:r>
            <a:r>
              <a:rPr lang="en-US" sz="1600" dirty="0" smtClean="0"/>
              <a:t> a </a:t>
            </a:r>
            <a:r>
              <a:rPr lang="en-US" sz="1600" dirty="0" err="1" smtClean="0"/>
              <a:t>variável</a:t>
            </a:r>
            <a:r>
              <a:rPr lang="en-US" sz="1600" dirty="0" smtClean="0"/>
              <a:t> </a:t>
            </a:r>
            <a:r>
              <a:rPr lang="en-US" sz="1600" dirty="0" err="1" smtClean="0"/>
              <a:t>alvo</a:t>
            </a:r>
            <a:endParaRPr lang="en-US" sz="1600" dirty="0"/>
          </a:p>
        </p:txBody>
      </p:sp>
      <p:sp>
        <p:nvSpPr>
          <p:cNvPr id="8" name="Google Shape;109;p17"/>
          <p:cNvSpPr txBox="1">
            <a:spLocks/>
          </p:cNvSpPr>
          <p:nvPr/>
        </p:nvSpPr>
        <p:spPr>
          <a:xfrm>
            <a:off x="751034" y="2925201"/>
            <a:ext cx="6858000" cy="50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600" dirty="0" err="1" smtClean="0"/>
              <a:t>Buscar</a:t>
            </a:r>
            <a:r>
              <a:rPr lang="en-US" sz="1600" dirty="0" smtClean="0"/>
              <a:t> </a:t>
            </a:r>
            <a:r>
              <a:rPr lang="en-US" sz="1600" dirty="0" err="1" smtClean="0"/>
              <a:t>interpretação</a:t>
            </a:r>
            <a:r>
              <a:rPr lang="en-US" sz="1600" dirty="0" smtClean="0"/>
              <a:t> para clusterização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364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/>
      <p:bldP spid="6" grpId="0"/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>
            <a:spLocks noGrp="1"/>
          </p:cNvSpPr>
          <p:nvPr>
            <p:ph type="ctrTitle" idx="4294967295"/>
          </p:nvPr>
        </p:nvSpPr>
        <p:spPr>
          <a:xfrm>
            <a:off x="1336100" y="1183688"/>
            <a:ext cx="7337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 smtClean="0">
                <a:solidFill>
                  <a:srgbClr val="2E3037"/>
                </a:solidFill>
              </a:rPr>
              <a:t>Obrigado!</a:t>
            </a:r>
            <a:endParaRPr sz="2200" b="1" dirty="0">
              <a:solidFill>
                <a:srgbClr val="2E3037"/>
              </a:solidFill>
            </a:endParaRPr>
          </a:p>
        </p:txBody>
      </p:sp>
      <p:sp>
        <p:nvSpPr>
          <p:cNvPr id="315" name="Google Shape;315;p34"/>
          <p:cNvSpPr txBox="1">
            <a:spLocks noGrp="1"/>
          </p:cNvSpPr>
          <p:nvPr>
            <p:ph type="subTitle" idx="4294967295"/>
          </p:nvPr>
        </p:nvSpPr>
        <p:spPr>
          <a:xfrm>
            <a:off x="1336100" y="2190788"/>
            <a:ext cx="73377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rgbClr val="F3F3F3"/>
                </a:solidFill>
              </a:rPr>
              <a:t>Perguntas?</a:t>
            </a:r>
            <a:endParaRPr sz="3600" b="1" dirty="0">
              <a:solidFill>
                <a:srgbClr val="F3F3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06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Sobre os dados</a:t>
            </a:r>
            <a:endParaRPr dirty="0"/>
          </a:p>
        </p:txBody>
      </p:sp>
      <p:sp>
        <p:nvSpPr>
          <p:cNvPr id="6" name="Google Shape;208;p27"/>
          <p:cNvSpPr txBox="1">
            <a:spLocks/>
          </p:cNvSpPr>
          <p:nvPr/>
        </p:nvSpPr>
        <p:spPr>
          <a:xfrm>
            <a:off x="1165475" y="1234774"/>
            <a:ext cx="7097100" cy="578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800" dirty="0" smtClean="0">
                <a:solidFill>
                  <a:schemeClr val="bg1"/>
                </a:solidFill>
              </a:rPr>
              <a:t>Formato</a:t>
            </a:r>
            <a:r>
              <a:rPr lang="en" sz="2800" dirty="0">
                <a:solidFill>
                  <a:schemeClr val="bg1"/>
                </a:solidFill>
              </a:rPr>
              <a:t>: </a:t>
            </a:r>
            <a:r>
              <a:rPr lang="en" sz="2800" dirty="0" smtClean="0">
                <a:solidFill>
                  <a:schemeClr val="bg1"/>
                </a:solidFill>
              </a:rPr>
              <a:t>csv</a:t>
            </a:r>
            <a:endParaRPr lang="en" sz="2800" dirty="0">
              <a:solidFill>
                <a:schemeClr val="bg1"/>
              </a:solidFill>
            </a:endParaRPr>
          </a:p>
        </p:txBody>
      </p:sp>
      <p:sp>
        <p:nvSpPr>
          <p:cNvPr id="7" name="Google Shape;215;p27"/>
          <p:cNvSpPr/>
          <p:nvPr/>
        </p:nvSpPr>
        <p:spPr>
          <a:xfrm>
            <a:off x="844675" y="2131092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08;p27"/>
          <p:cNvSpPr txBox="1">
            <a:spLocks/>
          </p:cNvSpPr>
          <p:nvPr/>
        </p:nvSpPr>
        <p:spPr>
          <a:xfrm>
            <a:off x="1165475" y="1957842"/>
            <a:ext cx="3411691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800" dirty="0" smtClean="0">
                <a:solidFill>
                  <a:schemeClr val="bg1"/>
                </a:solidFill>
              </a:rPr>
              <a:t>5.095.270 registros</a:t>
            </a:r>
            <a:endParaRPr lang="en" sz="2800" dirty="0">
              <a:solidFill>
                <a:schemeClr val="bg1"/>
              </a:solidFill>
            </a:endParaRPr>
          </a:p>
        </p:txBody>
      </p:sp>
      <p:sp>
        <p:nvSpPr>
          <p:cNvPr id="9" name="Google Shape;215;p27"/>
          <p:cNvSpPr/>
          <p:nvPr/>
        </p:nvSpPr>
        <p:spPr>
          <a:xfrm>
            <a:off x="844675" y="2853228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08;p27"/>
          <p:cNvSpPr txBox="1">
            <a:spLocks/>
          </p:cNvSpPr>
          <p:nvPr/>
        </p:nvSpPr>
        <p:spPr>
          <a:xfrm>
            <a:off x="1165475" y="2679978"/>
            <a:ext cx="70971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800" dirty="0">
                <a:solidFill>
                  <a:schemeClr val="bg1"/>
                </a:solidFill>
              </a:rPr>
              <a:t>136 atributos</a:t>
            </a:r>
          </a:p>
        </p:txBody>
      </p:sp>
      <p:sp>
        <p:nvSpPr>
          <p:cNvPr id="12" name="Google Shape;215;p27"/>
          <p:cNvSpPr/>
          <p:nvPr/>
        </p:nvSpPr>
        <p:spPr>
          <a:xfrm>
            <a:off x="844675" y="358804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08;p27"/>
          <p:cNvSpPr txBox="1">
            <a:spLocks/>
          </p:cNvSpPr>
          <p:nvPr/>
        </p:nvSpPr>
        <p:spPr>
          <a:xfrm>
            <a:off x="1165475" y="3414790"/>
            <a:ext cx="70971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800" dirty="0" smtClean="0">
                <a:solidFill>
                  <a:schemeClr val="bg1"/>
                </a:solidFill>
              </a:rPr>
              <a:t>Tamanho: 3,1 GB</a:t>
            </a:r>
            <a:endParaRPr lang="en" sz="2800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/>
          <p:cNvCxnSpPr>
            <a:stCxn id="8" idx="3"/>
          </p:cNvCxnSpPr>
          <p:nvPr/>
        </p:nvCxnSpPr>
        <p:spPr>
          <a:xfrm>
            <a:off x="4577166" y="2232042"/>
            <a:ext cx="1167539" cy="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208;p27"/>
          <p:cNvSpPr txBox="1">
            <a:spLocks/>
          </p:cNvSpPr>
          <p:nvPr/>
        </p:nvSpPr>
        <p:spPr>
          <a:xfrm>
            <a:off x="5744705" y="2000044"/>
            <a:ext cx="3411691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800" dirty="0" smtClean="0">
                <a:solidFill>
                  <a:schemeClr val="bg1"/>
                </a:solidFill>
              </a:rPr>
              <a:t>3.702.007 registros</a:t>
            </a:r>
            <a:endParaRPr lang="en" sz="2800" dirty="0">
              <a:solidFill>
                <a:schemeClr val="bg1"/>
              </a:solidFill>
            </a:endParaRPr>
          </a:p>
        </p:txBody>
      </p:sp>
      <p:sp>
        <p:nvSpPr>
          <p:cNvPr id="14" name="Google Shape;322;p35"/>
          <p:cNvSpPr txBox="1">
            <a:spLocks/>
          </p:cNvSpPr>
          <p:nvPr/>
        </p:nvSpPr>
        <p:spPr>
          <a:xfrm>
            <a:off x="4164004" y="1719575"/>
            <a:ext cx="1993863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dirty="0" err="1" smtClean="0"/>
              <a:t>Removendo</a:t>
            </a:r>
            <a:r>
              <a:rPr lang="en-US" dirty="0" smtClean="0"/>
              <a:t> NAs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3" idx="2"/>
          </p:cNvCxnSpPr>
          <p:nvPr/>
        </p:nvCxnSpPr>
        <p:spPr>
          <a:xfrm flipH="1">
            <a:off x="7450550" y="2548444"/>
            <a:ext cx="1" cy="853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208;p27"/>
          <p:cNvSpPr txBox="1">
            <a:spLocks/>
          </p:cNvSpPr>
          <p:nvPr/>
        </p:nvSpPr>
        <p:spPr>
          <a:xfrm>
            <a:off x="5732309" y="3601202"/>
            <a:ext cx="3411691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800" dirty="0" smtClean="0">
                <a:solidFill>
                  <a:schemeClr val="bg1"/>
                </a:solidFill>
              </a:rPr>
              <a:t>3.174.308 registros</a:t>
            </a:r>
            <a:endParaRPr lang="en" sz="2800" dirty="0">
              <a:solidFill>
                <a:schemeClr val="bg1"/>
              </a:solidFill>
            </a:endParaRPr>
          </a:p>
        </p:txBody>
      </p:sp>
      <p:sp>
        <p:nvSpPr>
          <p:cNvPr id="19" name="Google Shape;322;p35"/>
          <p:cNvSpPr txBox="1">
            <a:spLocks/>
          </p:cNvSpPr>
          <p:nvPr/>
        </p:nvSpPr>
        <p:spPr>
          <a:xfrm>
            <a:off x="5732309" y="2954178"/>
            <a:ext cx="2137871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dirty="0" err="1" smtClean="0"/>
              <a:t>Removendo</a:t>
            </a:r>
            <a:r>
              <a:rPr lang="en-US" dirty="0" smtClean="0"/>
              <a:t> treineiros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6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  <p:bldP spid="10" grpId="0"/>
      <p:bldP spid="12" grpId="0" animBg="1"/>
      <p:bldP spid="15" grpId="0"/>
      <p:bldP spid="13" grpId="0"/>
      <p:bldP spid="14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err="1"/>
              <a:t>Filtrando</a:t>
            </a:r>
            <a:r>
              <a:rPr lang="en-US" dirty="0"/>
              <a:t> </a:t>
            </a:r>
            <a:r>
              <a:rPr lang="en-US" dirty="0" err="1" smtClean="0"/>
              <a:t>atributos</a:t>
            </a:r>
            <a:endParaRPr lang="en-US" dirty="0"/>
          </a:p>
        </p:txBody>
      </p:sp>
      <p:sp>
        <p:nvSpPr>
          <p:cNvPr id="14" name="Google Shape;208;p27"/>
          <p:cNvSpPr txBox="1">
            <a:spLocks/>
          </p:cNvSpPr>
          <p:nvPr/>
        </p:nvSpPr>
        <p:spPr>
          <a:xfrm>
            <a:off x="1224885" y="4378903"/>
            <a:ext cx="70971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800" b="1" dirty="0" smtClean="0">
                <a:solidFill>
                  <a:schemeClr val="bg1"/>
                </a:solidFill>
              </a:rPr>
              <a:t>Resultado final: 34 atributos</a:t>
            </a:r>
            <a:endParaRPr lang="en" sz="2800" b="1" dirty="0">
              <a:solidFill>
                <a:schemeClr val="bg1"/>
              </a:solidFill>
            </a:endParaRPr>
          </a:p>
        </p:txBody>
      </p:sp>
      <p:sp>
        <p:nvSpPr>
          <p:cNvPr id="32" name="Google Shape;109;p17"/>
          <p:cNvSpPr txBox="1">
            <a:spLocks/>
          </p:cNvSpPr>
          <p:nvPr/>
        </p:nvSpPr>
        <p:spPr>
          <a:xfrm>
            <a:off x="1165475" y="1153303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76200" indent="0">
              <a:buClr>
                <a:schemeClr val="accent1"/>
              </a:buClr>
              <a:buSzPts val="2400"/>
              <a:buNone/>
            </a:pPr>
            <a:r>
              <a:rPr lang="en-US" sz="2000" dirty="0" err="1" smtClean="0"/>
              <a:t>Variáveis</a:t>
            </a:r>
            <a:r>
              <a:rPr lang="en-US" sz="2000" dirty="0" smtClean="0"/>
              <a:t> </a:t>
            </a:r>
            <a:r>
              <a:rPr lang="en-US" sz="2000" dirty="0" err="1" smtClean="0"/>
              <a:t>claramente</a:t>
            </a:r>
            <a:r>
              <a:rPr lang="en-US" sz="2000" dirty="0" smtClean="0"/>
              <a:t> </a:t>
            </a:r>
            <a:r>
              <a:rPr lang="en-US" sz="2000" dirty="0" err="1" smtClean="0"/>
              <a:t>irrelevantes</a:t>
            </a:r>
            <a:endParaRPr lang="en-US" sz="2000" dirty="0"/>
          </a:p>
        </p:txBody>
      </p:sp>
      <p:sp>
        <p:nvSpPr>
          <p:cNvPr id="33" name="Google Shape;109;p17"/>
          <p:cNvSpPr txBox="1">
            <a:spLocks/>
          </p:cNvSpPr>
          <p:nvPr/>
        </p:nvSpPr>
        <p:spPr>
          <a:xfrm>
            <a:off x="1165475" y="1658073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600" dirty="0" smtClean="0"/>
              <a:t>E.g. </a:t>
            </a:r>
            <a:r>
              <a:rPr lang="en-US" sz="1600" dirty="0" err="1" smtClean="0"/>
              <a:t>código</a:t>
            </a:r>
            <a:r>
              <a:rPr lang="en-US" sz="1600" dirty="0" smtClean="0"/>
              <a:t> da </a:t>
            </a:r>
            <a:r>
              <a:rPr lang="en-US" sz="1600" dirty="0" err="1" smtClean="0"/>
              <a:t>prova</a:t>
            </a:r>
            <a:r>
              <a:rPr lang="en-US" sz="1600" dirty="0" smtClean="0"/>
              <a:t>, </a:t>
            </a:r>
            <a:r>
              <a:rPr lang="en-US" sz="1600" dirty="0" err="1" smtClean="0"/>
              <a:t>respostas</a:t>
            </a:r>
            <a:r>
              <a:rPr lang="en-US" sz="1600" dirty="0" smtClean="0"/>
              <a:t>, </a:t>
            </a:r>
            <a:r>
              <a:rPr lang="en-US" sz="1600" dirty="0" err="1" smtClean="0"/>
              <a:t>cadeira</a:t>
            </a:r>
            <a:r>
              <a:rPr lang="en-US" sz="1600" dirty="0" smtClean="0"/>
              <a:t> para </a:t>
            </a:r>
            <a:r>
              <a:rPr lang="en-US" sz="1600" dirty="0" err="1" smtClean="0"/>
              <a:t>destro</a:t>
            </a:r>
            <a:r>
              <a:rPr lang="en-US" sz="1600" dirty="0" smtClean="0"/>
              <a:t>, etc.</a:t>
            </a:r>
            <a:endParaRPr lang="en-US" sz="1600" dirty="0"/>
          </a:p>
        </p:txBody>
      </p:sp>
      <p:sp>
        <p:nvSpPr>
          <p:cNvPr id="35" name="Google Shape;215;p27"/>
          <p:cNvSpPr/>
          <p:nvPr/>
        </p:nvSpPr>
        <p:spPr>
          <a:xfrm>
            <a:off x="839509" y="2229046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6" name="Google Shape;109;p17"/>
          <p:cNvSpPr txBox="1">
            <a:spLocks/>
          </p:cNvSpPr>
          <p:nvPr/>
        </p:nvSpPr>
        <p:spPr>
          <a:xfrm>
            <a:off x="1165475" y="1984621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76200" indent="0">
              <a:buClr>
                <a:schemeClr val="accent1"/>
              </a:buClr>
              <a:buSzPts val="2400"/>
              <a:buNone/>
            </a:pPr>
            <a:r>
              <a:rPr lang="en-US" sz="2000" dirty="0" err="1" smtClean="0"/>
              <a:t>Variáveis</a:t>
            </a:r>
            <a:r>
              <a:rPr lang="en-US" sz="2000" dirty="0" smtClean="0"/>
              <a:t> com </a:t>
            </a:r>
            <a:r>
              <a:rPr lang="en-US" sz="2000" dirty="0" err="1" smtClean="0"/>
              <a:t>muitos</a:t>
            </a:r>
            <a:r>
              <a:rPr lang="en-US" sz="2000" dirty="0" smtClean="0"/>
              <a:t> </a:t>
            </a:r>
            <a:r>
              <a:rPr lang="en-US" sz="2000" dirty="0" err="1" smtClean="0"/>
              <a:t>valores</a:t>
            </a:r>
            <a:r>
              <a:rPr lang="en-US" sz="2000" dirty="0" smtClean="0"/>
              <a:t> </a:t>
            </a:r>
            <a:r>
              <a:rPr lang="en-US" sz="2000" dirty="0" err="1" smtClean="0"/>
              <a:t>ausentes</a:t>
            </a:r>
            <a:endParaRPr lang="en-US" sz="2000" dirty="0"/>
          </a:p>
        </p:txBody>
      </p:sp>
      <p:sp>
        <p:nvSpPr>
          <p:cNvPr id="37" name="Google Shape;109;p17"/>
          <p:cNvSpPr txBox="1">
            <a:spLocks/>
          </p:cNvSpPr>
          <p:nvPr/>
        </p:nvSpPr>
        <p:spPr>
          <a:xfrm>
            <a:off x="1165475" y="2489391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600" dirty="0" smtClean="0"/>
              <a:t>E.g. </a:t>
            </a:r>
            <a:r>
              <a:rPr lang="en-US" sz="1600" dirty="0" err="1"/>
              <a:t>M</a:t>
            </a:r>
            <a:r>
              <a:rPr lang="en-US" sz="1600" dirty="0" err="1" smtClean="0"/>
              <a:t>unicípio</a:t>
            </a:r>
            <a:r>
              <a:rPr lang="en-US" sz="1600" dirty="0" smtClean="0"/>
              <a:t> da Escola </a:t>
            </a:r>
            <a:r>
              <a:rPr lang="en-US" sz="1600" dirty="0" err="1" smtClean="0"/>
              <a:t>atual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000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2" grpId="0"/>
      <p:bldP spid="33" grpId="0"/>
      <p:bldP spid="35" grpId="0" animBg="1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Definindo a variável alvo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Definição</a:t>
            </a:r>
            <a:r>
              <a:rPr lang="en-US" dirty="0" smtClean="0"/>
              <a:t> da </a:t>
            </a:r>
            <a:r>
              <a:rPr lang="en-US" dirty="0" err="1" smtClean="0"/>
              <a:t>variável</a:t>
            </a:r>
            <a:r>
              <a:rPr lang="en-US" dirty="0" smtClean="0"/>
              <a:t> </a:t>
            </a:r>
            <a:r>
              <a:rPr lang="en-US" dirty="0" err="1" smtClean="0"/>
              <a:t>alvo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das </a:t>
            </a:r>
            <a:r>
              <a:rPr lang="en-US" dirty="0" err="1" smtClean="0"/>
              <a:t>notas</a:t>
            </a:r>
            <a:r>
              <a:rPr lang="en-US" dirty="0" smtClean="0"/>
              <a:t> </a:t>
            </a:r>
            <a:r>
              <a:rPr lang="en-US" dirty="0" err="1" smtClean="0"/>
              <a:t>disponíveis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243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>
                <a:solidFill>
                  <a:srgbClr val="F3F3F3"/>
                </a:solidFill>
              </a:rPr>
              <a:t>Distribuição de </a:t>
            </a:r>
            <a:r>
              <a:rPr lang="pt-BR" dirty="0" smtClean="0">
                <a:solidFill>
                  <a:srgbClr val="F3F3F3"/>
                </a:solidFill>
              </a:rPr>
              <a:t>notas dos candidatos por disciplinas</a:t>
            </a:r>
            <a:endParaRPr dirty="0">
              <a:solidFill>
                <a:srgbClr val="F3F3F3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27" y="257199"/>
            <a:ext cx="7621996" cy="407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2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5973</TotalTime>
  <Words>969</Words>
  <Application>Microsoft Office PowerPoint</Application>
  <PresentationFormat>On-screen Show (16:9)</PresentationFormat>
  <Paragraphs>220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Cambria Math</vt:lpstr>
      <vt:lpstr>Quicksand</vt:lpstr>
      <vt:lpstr>Eleanor template</vt:lpstr>
      <vt:lpstr>Prevendo desempenho no ENEM através de fatores socioeconômicos</vt:lpstr>
      <vt:lpstr>Contexto do tópico escolhido</vt:lpstr>
      <vt:lpstr>Objetivos</vt:lpstr>
      <vt:lpstr>Estrutura da Apresentação</vt:lpstr>
      <vt:lpstr>Corregamento e pré-processamento</vt:lpstr>
      <vt:lpstr>Sobre os dados</vt:lpstr>
      <vt:lpstr>Filtrando atributos</vt:lpstr>
      <vt:lpstr>Definindo a variável alvo</vt:lpstr>
      <vt:lpstr>PowerPoint Presentation</vt:lpstr>
      <vt:lpstr>PowerPoint Presentation</vt:lpstr>
      <vt:lpstr>Análise Exploratória</vt:lpstr>
      <vt:lpstr>Alto grau de relação</vt:lpstr>
      <vt:lpstr>PowerPoint Presentation</vt:lpstr>
      <vt:lpstr>PowerPoint Presentation</vt:lpstr>
      <vt:lpstr>PowerPoint Presentation</vt:lpstr>
      <vt:lpstr>Baixo grau de relação</vt:lpstr>
      <vt:lpstr>PowerPoint Presentation</vt:lpstr>
      <vt:lpstr>PowerPoint Presentation</vt:lpstr>
      <vt:lpstr>Feature Engineering</vt:lpstr>
      <vt:lpstr>PowerPoint Presentation</vt:lpstr>
      <vt:lpstr>PowerPoint Presentation</vt:lpstr>
      <vt:lpstr>PowerPoint Presentation</vt:lpstr>
      <vt:lpstr>PowerPoint Presentation</vt:lpstr>
      <vt:lpstr>Tratamento de variáveis discretas</vt:lpstr>
      <vt:lpstr>Seleção de variáveis</vt:lpstr>
      <vt:lpstr>Data Fairness</vt:lpstr>
      <vt:lpstr>Data Fairness</vt:lpstr>
      <vt:lpstr>Índice Gini</vt:lpstr>
      <vt:lpstr>PowerPoint Presentation</vt:lpstr>
      <vt:lpstr>Importância por permutação</vt:lpstr>
      <vt:lpstr>PowerPoint Presentation</vt:lpstr>
      <vt:lpstr>Seleção por remoção recursiva</vt:lpstr>
      <vt:lpstr>PowerPoint Presentation</vt:lpstr>
      <vt:lpstr>PowerPoint Presentation</vt:lpstr>
      <vt:lpstr>Backward Feature Selection</vt:lpstr>
      <vt:lpstr>PowerPoint Presentation</vt:lpstr>
      <vt:lpstr>Comparação entre métodos</vt:lpstr>
      <vt:lpstr>PowerPoint Presentation</vt:lpstr>
      <vt:lpstr>Análise Preditora</vt:lpstr>
      <vt:lpstr>PowerPoint Presentation</vt:lpstr>
      <vt:lpstr>PowerPoint Presentation</vt:lpstr>
      <vt:lpstr>Redução de dimensionalidade</vt:lpstr>
      <vt:lpstr>PowerPoint Presentation</vt:lpstr>
      <vt:lpstr>PowerPoint Presentation</vt:lpstr>
      <vt:lpstr>PowerPoint Presentation</vt:lpstr>
      <vt:lpstr>PowerPoint Presentation</vt:lpstr>
      <vt:lpstr>Clusterização</vt:lpstr>
      <vt:lpstr>PowerPoint Presentation</vt:lpstr>
      <vt:lpstr>PowerPoint Presentation</vt:lpstr>
      <vt:lpstr>PowerPoint Presentation</vt:lpstr>
      <vt:lpstr>Conclusões</vt:lpstr>
      <vt:lpstr>Conclusões</vt:lpstr>
      <vt:lpstr>Sugestões para próximos trabalhos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Gustavo Coelho</dc:creator>
  <cp:lastModifiedBy>Microsoft account</cp:lastModifiedBy>
  <cp:revision>190</cp:revision>
  <dcterms:modified xsi:type="dcterms:W3CDTF">2020-12-04T21:20:47Z</dcterms:modified>
</cp:coreProperties>
</file>