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9"/>
  </p:notesMasterIdLst>
  <p:sldIdLst>
    <p:sldId id="256" r:id="rId2"/>
    <p:sldId id="267" r:id="rId3"/>
    <p:sldId id="270" r:id="rId4"/>
    <p:sldId id="266" r:id="rId5"/>
    <p:sldId id="259" r:id="rId6"/>
    <p:sldId id="269" r:id="rId7"/>
    <p:sldId id="296" r:id="rId8"/>
    <p:sldId id="297" r:id="rId9"/>
    <p:sldId id="271" r:id="rId10"/>
    <p:sldId id="272" r:id="rId11"/>
    <p:sldId id="260" r:id="rId12"/>
    <p:sldId id="280" r:id="rId13"/>
    <p:sldId id="275" r:id="rId14"/>
    <p:sldId id="276" r:id="rId15"/>
    <p:sldId id="277" r:id="rId16"/>
    <p:sldId id="281" r:id="rId17"/>
    <p:sldId id="278" r:id="rId18"/>
    <p:sldId id="279" r:id="rId19"/>
    <p:sldId id="261" r:id="rId20"/>
    <p:sldId id="287" r:id="rId21"/>
    <p:sldId id="288" r:id="rId22"/>
    <p:sldId id="289" r:id="rId23"/>
    <p:sldId id="290" r:id="rId24"/>
    <p:sldId id="319" r:id="rId25"/>
    <p:sldId id="262" r:id="rId26"/>
    <p:sldId id="322" r:id="rId27"/>
    <p:sldId id="323" r:id="rId28"/>
    <p:sldId id="298" r:id="rId29"/>
    <p:sldId id="292" r:id="rId30"/>
    <p:sldId id="303" r:id="rId31"/>
    <p:sldId id="294" r:id="rId32"/>
    <p:sldId id="314" r:id="rId33"/>
    <p:sldId id="295" r:id="rId34"/>
    <p:sldId id="316" r:id="rId35"/>
    <p:sldId id="317" r:id="rId36"/>
    <p:sldId id="318" r:id="rId37"/>
    <p:sldId id="329" r:id="rId38"/>
    <p:sldId id="300" r:id="rId39"/>
    <p:sldId id="263" r:id="rId40"/>
    <p:sldId id="340" r:id="rId41"/>
    <p:sldId id="341" r:id="rId42"/>
    <p:sldId id="342" r:id="rId43"/>
    <p:sldId id="343" r:id="rId44"/>
    <p:sldId id="344" r:id="rId45"/>
    <p:sldId id="313" r:id="rId46"/>
    <p:sldId id="305" r:id="rId47"/>
    <p:sldId id="328" r:id="rId48"/>
    <p:sldId id="333" r:id="rId49"/>
    <p:sldId id="334" r:id="rId50"/>
    <p:sldId id="308" r:id="rId51"/>
    <p:sldId id="307" r:id="rId52"/>
    <p:sldId id="330" r:id="rId53"/>
    <p:sldId id="339" r:id="rId54"/>
    <p:sldId id="264" r:id="rId55"/>
    <p:sldId id="311" r:id="rId56"/>
    <p:sldId id="312" r:id="rId57"/>
    <p:sldId id="265" r:id="rId58"/>
  </p:sldIdLst>
  <p:sldSz cx="9144000" cy="5143500" type="screen16x9"/>
  <p:notesSz cx="6858000" cy="9144000"/>
  <p:embeddedFontLst>
    <p:embeddedFont>
      <p:font typeface="Quicksand" panose="020B0604020202020204" charset="0"/>
      <p:regular r:id="rId60"/>
      <p:bold r:id="rId61"/>
    </p:embeddedFont>
    <p:embeddedFont>
      <p:font typeface="Cambria Math" panose="02040503050406030204" pitchFamily="18" charset="0"/>
      <p:regular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03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649823-1A7D-4101-B995-9FE7C7DDEAC8}">
  <a:tblStyle styleId="{F6649823-1A7D-4101-B995-9FE7C7DDEA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11637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385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559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937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796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482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607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681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0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89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280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433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009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654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627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965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442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075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76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33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68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3466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0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2637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2807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347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7692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0049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5774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2435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5767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9959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2184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17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8563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6096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3568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2928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1790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5822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2935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9074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2599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5494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491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4359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4319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8106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9275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7185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8025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2269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874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578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612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860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04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88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96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12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0" r:id="rId4"/>
    <p:sldLayoutId id="2147483661" r:id="rId5"/>
    <p:sldLayoutId id="2147483662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40234" y="1516471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4400" dirty="0" smtClean="0"/>
              <a:t>Prevendo desempenho no ENEM através de fatores socioeconômicos</a:t>
            </a:r>
            <a:endParaRPr sz="4400" dirty="0"/>
          </a:p>
        </p:txBody>
      </p:sp>
      <p:sp>
        <p:nvSpPr>
          <p:cNvPr id="3" name="Google Shape;86;p14"/>
          <p:cNvSpPr txBox="1">
            <a:spLocks/>
          </p:cNvSpPr>
          <p:nvPr/>
        </p:nvSpPr>
        <p:spPr>
          <a:xfrm>
            <a:off x="1240234" y="3754737"/>
            <a:ext cx="6671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600" b="1" dirty="0" smtClean="0">
                <a:solidFill>
                  <a:srgbClr val="F3F3F3"/>
                </a:solidFill>
              </a:rPr>
              <a:t>Gustavo Coelho</a:t>
            </a:r>
            <a:endParaRPr lang="en-US" sz="1600" b="1" dirty="0">
              <a:solidFill>
                <a:srgbClr val="F3F3F3"/>
              </a:solidFill>
            </a:endParaRPr>
          </a:p>
        </p:txBody>
      </p:sp>
      <p:sp>
        <p:nvSpPr>
          <p:cNvPr id="4" name="Google Shape;86;p14"/>
          <p:cNvSpPr txBox="1">
            <a:spLocks/>
          </p:cNvSpPr>
          <p:nvPr/>
        </p:nvSpPr>
        <p:spPr>
          <a:xfrm>
            <a:off x="1240234" y="4067360"/>
            <a:ext cx="6671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600" b="1" dirty="0" smtClean="0">
                <a:solidFill>
                  <a:srgbClr val="F3F3F3"/>
                </a:solidFill>
              </a:rPr>
              <a:t>Andre Pessoa</a:t>
            </a:r>
            <a:endParaRPr lang="en-US" sz="1600" b="1" dirty="0">
              <a:solidFill>
                <a:srgbClr val="F3F3F3"/>
              </a:solidFill>
            </a:endParaRPr>
          </a:p>
        </p:txBody>
      </p:sp>
      <p:sp>
        <p:nvSpPr>
          <p:cNvPr id="5" name="Google Shape;86;p14"/>
          <p:cNvSpPr txBox="1">
            <a:spLocks/>
          </p:cNvSpPr>
          <p:nvPr/>
        </p:nvSpPr>
        <p:spPr>
          <a:xfrm>
            <a:off x="1240234" y="4379983"/>
            <a:ext cx="6671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600" b="1" dirty="0" smtClean="0">
                <a:solidFill>
                  <a:srgbClr val="F3F3F3"/>
                </a:solidFill>
              </a:rPr>
              <a:t>Gerardo </a:t>
            </a:r>
            <a:r>
              <a:rPr lang="en-US" sz="1600" b="1" dirty="0" err="1" smtClean="0">
                <a:solidFill>
                  <a:srgbClr val="F3F3F3"/>
                </a:solidFill>
              </a:rPr>
              <a:t>Paucar</a:t>
            </a:r>
            <a:endParaRPr lang="en-US" sz="1600" b="1" dirty="0"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smtClean="0">
                <a:solidFill>
                  <a:srgbClr val="F3F3F3"/>
                </a:solidFill>
              </a:rPr>
              <a:t>Distribuição da nota média dos candidatos. </a:t>
            </a:r>
            <a:r>
              <a:rPr lang="pt-BR" u="sng" dirty="0" smtClean="0">
                <a:solidFill>
                  <a:srgbClr val="F3F3F3"/>
                </a:solidFill>
              </a:rPr>
              <a:t>Média em 521.84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29" y="273528"/>
            <a:ext cx="7638191" cy="4057789"/>
          </a:xfrm>
          <a:prstGeom prst="rect">
            <a:avLst/>
          </a:prstGeom>
        </p:spPr>
      </p:pic>
      <p:sp>
        <p:nvSpPr>
          <p:cNvPr id="4" name="Google Shape;275;p30"/>
          <p:cNvSpPr txBox="1">
            <a:spLocks/>
          </p:cNvSpPr>
          <p:nvPr/>
        </p:nvSpPr>
        <p:spPr>
          <a:xfrm>
            <a:off x="1989498" y="788904"/>
            <a:ext cx="2109353" cy="125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dirty="0" smtClean="0">
                <a:solidFill>
                  <a:srgbClr val="F3F3F3"/>
                </a:solidFill>
              </a:rPr>
              <a:t>Variável alvo:</a:t>
            </a:r>
          </a:p>
          <a:p>
            <a:pPr marL="0" indent="0"/>
            <a:r>
              <a:rPr lang="pt-BR" dirty="0">
                <a:solidFill>
                  <a:srgbClr val="F3F3F3"/>
                </a:solidFill>
              </a:rPr>
              <a:t>N</a:t>
            </a:r>
            <a:r>
              <a:rPr lang="pt-BR" dirty="0" smtClean="0">
                <a:solidFill>
                  <a:srgbClr val="F3F3F3"/>
                </a:solidFill>
              </a:rPr>
              <a:t>ota &gt; 521.84: 0 </a:t>
            </a:r>
          </a:p>
          <a:p>
            <a:pPr marL="0" indent="0"/>
            <a:r>
              <a:rPr lang="pt-BR" dirty="0">
                <a:solidFill>
                  <a:srgbClr val="F3F3F3"/>
                </a:solidFill>
              </a:rPr>
              <a:t>N</a:t>
            </a:r>
            <a:r>
              <a:rPr lang="pt-BR" dirty="0" smtClean="0">
                <a:solidFill>
                  <a:srgbClr val="F3F3F3"/>
                </a:solidFill>
              </a:rPr>
              <a:t>ota &lt; 521.84: 1</a:t>
            </a:r>
            <a:endParaRPr lang="pt-BR" dirty="0">
              <a:solidFill>
                <a:srgbClr val="F3F3F3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740400" y="196850"/>
            <a:ext cx="5071" cy="3998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18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Exploratória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Identificando padrões visuais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5961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Alto grau de relação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Variáveis com aparente alto grau de relação com a variável alvo</a:t>
            </a:r>
            <a:endParaRPr sz="1600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2315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>
                <a:solidFill>
                  <a:srgbClr val="F3F3F3"/>
                </a:solidFill>
              </a:rPr>
              <a:t>Relação entre </a:t>
            </a:r>
            <a:r>
              <a:rPr lang="pt-BR" u="sng" dirty="0">
                <a:solidFill>
                  <a:srgbClr val="F3F3F3"/>
                </a:solidFill>
              </a:rPr>
              <a:t>escolaridade do pai</a:t>
            </a:r>
            <a:r>
              <a:rPr lang="pt-BR" dirty="0">
                <a:solidFill>
                  <a:srgbClr val="F3F3F3"/>
                </a:solidFill>
              </a:rPr>
              <a:t> e a variável </a:t>
            </a:r>
            <a:r>
              <a:rPr lang="pt-BR" dirty="0" smtClean="0">
                <a:solidFill>
                  <a:srgbClr val="F3F3F3"/>
                </a:solidFill>
              </a:rPr>
              <a:t>alvo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63" y="349624"/>
            <a:ext cx="7776294" cy="37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Relação entre </a:t>
            </a:r>
            <a:r>
              <a:rPr lang="pt-BR" u="sng" dirty="0"/>
              <a:t>renda familiar</a:t>
            </a:r>
            <a:r>
              <a:rPr lang="pt-BR" dirty="0"/>
              <a:t> e a variável </a:t>
            </a:r>
            <a:r>
              <a:rPr lang="pt-BR" dirty="0" smtClean="0"/>
              <a:t>alvo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14" y="457554"/>
            <a:ext cx="7716943" cy="36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600" dirty="0">
                <a:solidFill>
                  <a:srgbClr val="F3F3F3"/>
                </a:solidFill>
              </a:rPr>
              <a:t>Relação entre </a:t>
            </a:r>
            <a:r>
              <a:rPr lang="pt-BR" sz="1600" u="sng" dirty="0">
                <a:solidFill>
                  <a:srgbClr val="F3F3F3"/>
                </a:solidFill>
              </a:rPr>
              <a:t>número de computadores na residência</a:t>
            </a:r>
            <a:r>
              <a:rPr lang="pt-BR" sz="1600" dirty="0">
                <a:solidFill>
                  <a:srgbClr val="F3F3F3"/>
                </a:solidFill>
              </a:rPr>
              <a:t> e a variável </a:t>
            </a:r>
            <a:r>
              <a:rPr lang="pt-BR" sz="1600" dirty="0" smtClean="0">
                <a:solidFill>
                  <a:srgbClr val="F3F3F3"/>
                </a:solidFill>
              </a:rPr>
              <a:t>alvo</a:t>
            </a:r>
            <a:endParaRPr sz="16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58" y="340498"/>
            <a:ext cx="7815399" cy="392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Baixo grau de relação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Variáveis com aparente baixo grau de relação com a variável alvo</a:t>
            </a:r>
            <a:endParaRPr sz="1600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6145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600" dirty="0">
                <a:solidFill>
                  <a:srgbClr val="F3F3F3"/>
                </a:solidFill>
              </a:rPr>
              <a:t>Relação entre </a:t>
            </a:r>
            <a:r>
              <a:rPr lang="pt-BR" sz="1600" u="sng" dirty="0">
                <a:solidFill>
                  <a:srgbClr val="F3F3F3"/>
                </a:solidFill>
              </a:rPr>
              <a:t>número de secadoras de roupa na residência</a:t>
            </a:r>
            <a:r>
              <a:rPr lang="pt-BR" sz="1600" dirty="0">
                <a:solidFill>
                  <a:srgbClr val="F3F3F3"/>
                </a:solidFill>
              </a:rPr>
              <a:t> e a variável alvo</a:t>
            </a:r>
            <a:endParaRPr sz="16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75" y="380443"/>
            <a:ext cx="7778017" cy="37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Relação entre </a:t>
            </a:r>
            <a:r>
              <a:rPr lang="pt-BR" u="sng" dirty="0"/>
              <a:t>número de lava-louças na residência</a:t>
            </a:r>
            <a:r>
              <a:rPr lang="pt-BR" dirty="0"/>
              <a:t> e a variável alvo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75" y="353746"/>
            <a:ext cx="7860440" cy="38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Engineering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Extraindo conhecimento dos dados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94395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Contexto do tópico escolhido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3"/>
            <a:ext cx="6858000" cy="690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 smtClean="0"/>
              <a:t>Desigualdade socioeconômica brasileira</a:t>
            </a:r>
            <a:endParaRPr sz="2400" dirty="0"/>
          </a:p>
        </p:txBody>
      </p:sp>
      <p:sp>
        <p:nvSpPr>
          <p:cNvPr id="6" name="Google Shape;109;p17"/>
          <p:cNvSpPr txBox="1">
            <a:spLocks/>
          </p:cNvSpPr>
          <p:nvPr/>
        </p:nvSpPr>
        <p:spPr>
          <a:xfrm>
            <a:off x="1165452" y="184882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2400" dirty="0" err="1" smtClean="0"/>
              <a:t>Impacto</a:t>
            </a:r>
            <a:r>
              <a:rPr lang="en-US" sz="2400" dirty="0" smtClean="0"/>
              <a:t> da </a:t>
            </a:r>
            <a:r>
              <a:rPr lang="en-US" sz="2400" dirty="0" err="1" smtClean="0"/>
              <a:t>desigualdade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educação</a:t>
            </a:r>
            <a:endParaRPr lang="en-US" sz="2400" dirty="0"/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1165452" y="253957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2400" dirty="0" err="1" smtClean="0"/>
              <a:t>Por</a:t>
            </a:r>
            <a:r>
              <a:rPr lang="en-US" sz="2400" dirty="0" smtClean="0"/>
              <a:t> que o ENEM?</a:t>
            </a:r>
            <a:endParaRPr lang="en-US" sz="2400" dirty="0"/>
          </a:p>
        </p:txBody>
      </p:sp>
      <p:sp>
        <p:nvSpPr>
          <p:cNvPr id="8" name="Google Shape;109;p17"/>
          <p:cNvSpPr txBox="1">
            <a:spLocks/>
          </p:cNvSpPr>
          <p:nvPr/>
        </p:nvSpPr>
        <p:spPr>
          <a:xfrm>
            <a:off x="1165452" y="323032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800" dirty="0" smtClean="0"/>
              <a:t>Dados </a:t>
            </a:r>
            <a:r>
              <a:rPr lang="en-US" sz="1800" dirty="0" err="1" smtClean="0"/>
              <a:t>abertos</a:t>
            </a:r>
            <a:endParaRPr lang="en-US" sz="1800" dirty="0"/>
          </a:p>
        </p:txBody>
      </p:sp>
      <p:sp>
        <p:nvSpPr>
          <p:cNvPr id="9" name="Google Shape;109;p17"/>
          <p:cNvSpPr txBox="1">
            <a:spLocks/>
          </p:cNvSpPr>
          <p:nvPr/>
        </p:nvSpPr>
        <p:spPr>
          <a:xfrm>
            <a:off x="1165452" y="3683952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800" dirty="0" err="1" smtClean="0"/>
              <a:t>Inclui</a:t>
            </a:r>
            <a:r>
              <a:rPr lang="en-US" sz="1800" dirty="0" smtClean="0"/>
              <a:t> </a:t>
            </a:r>
            <a:r>
              <a:rPr lang="en-US" sz="1800" dirty="0" err="1" smtClean="0"/>
              <a:t>diversas</a:t>
            </a:r>
            <a:r>
              <a:rPr lang="en-US" sz="1800" dirty="0" smtClean="0"/>
              <a:t> </a:t>
            </a:r>
            <a:r>
              <a:rPr lang="en-US" sz="1800" dirty="0" err="1" smtClean="0"/>
              <a:t>camadas</a:t>
            </a:r>
            <a:r>
              <a:rPr lang="en-US" sz="1800" dirty="0" smtClean="0"/>
              <a:t> </a:t>
            </a:r>
            <a:r>
              <a:rPr lang="en-US" sz="1800" dirty="0" err="1" smtClean="0"/>
              <a:t>sociais</a:t>
            </a:r>
            <a:endParaRPr lang="en-US" sz="1800" dirty="0"/>
          </a:p>
        </p:txBody>
      </p:sp>
      <p:sp>
        <p:nvSpPr>
          <p:cNvPr id="10" name="Google Shape;109;p17"/>
          <p:cNvSpPr txBox="1">
            <a:spLocks/>
          </p:cNvSpPr>
          <p:nvPr/>
        </p:nvSpPr>
        <p:spPr>
          <a:xfrm>
            <a:off x="1165452" y="4137581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800" dirty="0" err="1" smtClean="0"/>
              <a:t>Registro</a:t>
            </a:r>
            <a:r>
              <a:rPr lang="en-US" sz="1800" dirty="0" smtClean="0"/>
              <a:t> </a:t>
            </a:r>
            <a:r>
              <a:rPr lang="en-US" sz="1800" dirty="0" err="1" smtClean="0"/>
              <a:t>detalhado</a:t>
            </a:r>
            <a:r>
              <a:rPr lang="en-US" sz="1800" dirty="0" smtClean="0"/>
              <a:t> dos </a:t>
            </a:r>
            <a:r>
              <a:rPr lang="en-US" sz="1800" dirty="0" err="1"/>
              <a:t>candidatos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085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  <p:bldP spid="6" grpId="0"/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b="1" u="sng" dirty="0" smtClean="0"/>
              <a:t>Renda per capta</a:t>
            </a:r>
            <a:r>
              <a:rPr lang="pt-BR" b="1" dirty="0" smtClean="0"/>
              <a:t>: </a:t>
            </a:r>
            <a:r>
              <a:rPr lang="pt-BR" dirty="0" smtClean="0"/>
              <a:t>Renda familiar / Número de pessoas na residência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222" y="240281"/>
            <a:ext cx="7569079" cy="403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600" b="1" u="sng" dirty="0" smtClean="0"/>
              <a:t>Pessoas por quarto</a:t>
            </a:r>
            <a:r>
              <a:rPr lang="pt-BR" sz="1600" dirty="0" smtClean="0"/>
              <a:t>: Número de pessoas na residência</a:t>
            </a:r>
            <a:r>
              <a:rPr lang="en-US" sz="1600" dirty="0" smtClean="0"/>
              <a:t> /</a:t>
            </a:r>
            <a:r>
              <a:rPr lang="pt-BR" sz="1600" dirty="0"/>
              <a:t> Número de </a:t>
            </a:r>
            <a:r>
              <a:rPr lang="pt-BR" sz="1600" dirty="0" smtClean="0"/>
              <a:t>quartos</a:t>
            </a:r>
            <a:endParaRPr sz="1600" dirty="0">
              <a:solidFill>
                <a:srgbClr val="F3F3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37" y="258111"/>
            <a:ext cx="7684850" cy="42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 sz="1400" b="1" u="sng" dirty="0" smtClean="0"/>
              <a:t>Computadores por pessoa</a:t>
            </a:r>
            <a:r>
              <a:rPr lang="pt-BR" sz="1400" dirty="0"/>
              <a:t>: </a:t>
            </a:r>
            <a:r>
              <a:rPr lang="pt-BR" sz="1400" dirty="0" smtClean="0"/>
              <a:t>Número </a:t>
            </a:r>
            <a:r>
              <a:rPr lang="pt-BR" sz="1400" dirty="0"/>
              <a:t>de </a:t>
            </a:r>
            <a:r>
              <a:rPr lang="pt-BR" sz="1400" dirty="0" smtClean="0"/>
              <a:t>computadores / Número de pessoas na residência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050" y="144595"/>
            <a:ext cx="7517423" cy="41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b="1" u="sng" dirty="0" smtClean="0"/>
              <a:t>Celulares por pessoa</a:t>
            </a:r>
            <a:r>
              <a:rPr lang="pt-BR" sz="1400" dirty="0" smtClean="0"/>
              <a:t>: Número de celulares / Número de pessoas na residência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047" y="180210"/>
            <a:ext cx="7605430" cy="420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Tratamento de variáveis discretas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2" name="Google Shape;109;p17"/>
          <p:cNvSpPr txBox="1">
            <a:spLocks/>
          </p:cNvSpPr>
          <p:nvPr/>
        </p:nvSpPr>
        <p:spPr>
          <a:xfrm>
            <a:off x="1165448" y="768167"/>
            <a:ext cx="5662899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1400" dirty="0" err="1" smtClean="0"/>
              <a:t>Opção</a:t>
            </a:r>
            <a:r>
              <a:rPr lang="en-US" sz="1400" dirty="0" smtClean="0"/>
              <a:t> 1: Naïve Encoding</a:t>
            </a:r>
            <a:endParaRPr lang="en-US" sz="1400" dirty="0"/>
          </a:p>
        </p:txBody>
      </p:sp>
      <p:sp>
        <p:nvSpPr>
          <p:cNvPr id="13" name="Google Shape;109;p17"/>
          <p:cNvSpPr txBox="1">
            <a:spLocks/>
          </p:cNvSpPr>
          <p:nvPr/>
        </p:nvSpPr>
        <p:spPr>
          <a:xfrm>
            <a:off x="4528142" y="768167"/>
            <a:ext cx="3708012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1400" dirty="0" smtClean="0"/>
              <a:t>(</a:t>
            </a:r>
            <a:r>
              <a:rPr lang="en-US" sz="1400" dirty="0" err="1" smtClean="0"/>
              <a:t>Não</a:t>
            </a:r>
            <a:r>
              <a:rPr lang="en-US" sz="1400" dirty="0" smtClean="0"/>
              <a:t> </a:t>
            </a:r>
            <a:r>
              <a:rPr lang="en-US" sz="1400" dirty="0" err="1" smtClean="0"/>
              <a:t>garante</a:t>
            </a:r>
            <a:r>
              <a:rPr lang="en-US" sz="1400" dirty="0" smtClean="0"/>
              <a:t> a </a:t>
            </a:r>
            <a:r>
              <a:rPr lang="en-US" sz="1400" dirty="0" err="1" smtClean="0"/>
              <a:t>ordenação</a:t>
            </a:r>
            <a:r>
              <a:rPr lang="en-US" sz="1400" dirty="0" smtClean="0"/>
              <a:t> </a:t>
            </a:r>
            <a:r>
              <a:rPr lang="en-US" sz="1400" dirty="0" err="1" smtClean="0"/>
              <a:t>correta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4" name="Google Shape;109;p17"/>
          <p:cNvSpPr txBox="1">
            <a:spLocks/>
          </p:cNvSpPr>
          <p:nvPr/>
        </p:nvSpPr>
        <p:spPr>
          <a:xfrm>
            <a:off x="1165448" y="1383350"/>
            <a:ext cx="7695653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1400" dirty="0" err="1" smtClean="0"/>
              <a:t>Opção</a:t>
            </a:r>
            <a:r>
              <a:rPr lang="en-US" sz="1400" dirty="0" smtClean="0"/>
              <a:t> 3: Weight of Evidence</a:t>
            </a:r>
            <a:endParaRPr lang="en-US" sz="1400" dirty="0"/>
          </a:p>
        </p:txBody>
      </p:sp>
      <p:sp>
        <p:nvSpPr>
          <p:cNvPr id="15" name="Google Shape;109;p17"/>
          <p:cNvSpPr txBox="1">
            <a:spLocks/>
          </p:cNvSpPr>
          <p:nvPr/>
        </p:nvSpPr>
        <p:spPr>
          <a:xfrm>
            <a:off x="1165448" y="2133762"/>
            <a:ext cx="7695653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1400" dirty="0" err="1" smtClean="0"/>
              <a:t>Exemplo</a:t>
            </a:r>
            <a:r>
              <a:rPr lang="en-US" sz="1400" dirty="0" smtClean="0"/>
              <a:t>:</a:t>
            </a:r>
          </a:p>
        </p:txBody>
      </p:sp>
      <p:graphicFrame>
        <p:nvGraphicFramePr>
          <p:cNvPr id="16" name="Google Shape;169;p24"/>
          <p:cNvGraphicFramePr/>
          <p:nvPr>
            <p:extLst>
              <p:ext uri="{D42A27DB-BD31-4B8C-83A1-F6EECF244321}">
                <p14:modId xmlns:p14="http://schemas.microsoft.com/office/powerpoint/2010/main" val="302732695"/>
              </p:ext>
            </p:extLst>
          </p:nvPr>
        </p:nvGraphicFramePr>
        <p:xfrm>
          <a:off x="2001963" y="2760986"/>
          <a:ext cx="1795124" cy="2301150"/>
        </p:xfrm>
        <a:graphic>
          <a:graphicData uri="http://schemas.openxmlformats.org/drawingml/2006/table">
            <a:tbl>
              <a:tblPr>
                <a:noFill/>
                <a:tableStyleId>{F6649823-1A7D-4101-B995-9FE7C7DDEAC8}</a:tableStyleId>
              </a:tblPr>
              <a:tblGrid>
                <a:gridCol w="686197"/>
                <a:gridCol w="1108927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Naïve Encoder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Escolaridade do Pai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4528142" y="3565503"/>
            <a:ext cx="592058" cy="48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109;p17"/>
              <p:cNvSpPr txBox="1">
                <a:spLocks/>
              </p:cNvSpPr>
              <p:nvPr/>
            </p:nvSpPr>
            <p:spPr>
              <a:xfrm>
                <a:off x="746648" y="1842737"/>
                <a:ext cx="7695653" cy="479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191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F3F3F3"/>
                  </a:buClr>
                  <a:buSzPts val="3000"/>
                  <a:buFont typeface="Quicksand"/>
                  <a:buChar char="◦"/>
                  <a:defRPr sz="30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2400"/>
                  <a:buFont typeface="Quicksand"/>
                  <a:buChar char="▫"/>
                  <a:defRPr sz="24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2400"/>
                  <a:buFont typeface="Quicksand"/>
                  <a:buChar char="■"/>
                  <a:defRPr sz="24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●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○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■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●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○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■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76200" indent="0">
                  <a:buClr>
                    <a:schemeClr val="accent1"/>
                  </a:buClr>
                  <a:buSzPts val="2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𝑊𝑂𝐸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𝑇𝑟𝑢𝑒</m:t>
                                          </m:r>
                                        </m:e>
                                      </m:d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𝐹𝑎𝑙𝑠𝑒</m:t>
                                          </m:r>
                                        </m:e>
                                      </m:d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9" name="Google Shape;109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48" y="1842737"/>
                <a:ext cx="7695653" cy="479953"/>
              </a:xfrm>
              <a:prstGeom prst="rect">
                <a:avLst/>
              </a:prstGeom>
              <a:blipFill rotWithShape="0">
                <a:blip r:embed="rId3"/>
                <a:stretch>
                  <a:fillRect t="-144304" b="-244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Google Shape;169;p24"/>
          <p:cNvGraphicFramePr/>
          <p:nvPr>
            <p:extLst>
              <p:ext uri="{D42A27DB-BD31-4B8C-83A1-F6EECF244321}">
                <p14:modId xmlns:p14="http://schemas.microsoft.com/office/powerpoint/2010/main" val="1905473015"/>
              </p:ext>
            </p:extLst>
          </p:nvPr>
        </p:nvGraphicFramePr>
        <p:xfrm>
          <a:off x="5785650" y="2814326"/>
          <a:ext cx="1795124" cy="2194470"/>
        </p:xfrm>
        <a:graphic>
          <a:graphicData uri="http://schemas.openxmlformats.org/drawingml/2006/table">
            <a:tbl>
              <a:tblPr>
                <a:noFill/>
                <a:tableStyleId>{F6649823-1A7D-4101-B995-9FE7C7DDEAC8}</a:tableStyleId>
              </a:tblPr>
              <a:tblGrid>
                <a:gridCol w="686197"/>
                <a:gridCol w="1108927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WOE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Escolaridade do Pai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1.71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0.58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0.42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0.20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0.01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-0.39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-1.35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-1.71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1" name="Google Shape;109;p17"/>
          <p:cNvSpPr txBox="1">
            <a:spLocks/>
          </p:cNvSpPr>
          <p:nvPr/>
        </p:nvSpPr>
        <p:spPr>
          <a:xfrm>
            <a:off x="1165448" y="1065475"/>
            <a:ext cx="5662899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1400" dirty="0" err="1" smtClean="0"/>
              <a:t>Opção</a:t>
            </a:r>
            <a:r>
              <a:rPr lang="en-US" sz="1400" dirty="0" smtClean="0"/>
              <a:t> 2: One hot encoding</a:t>
            </a:r>
            <a:endParaRPr lang="en-US" sz="1400" dirty="0"/>
          </a:p>
        </p:txBody>
      </p:sp>
      <p:sp>
        <p:nvSpPr>
          <p:cNvPr id="17" name="Google Shape;109;p17"/>
          <p:cNvSpPr txBox="1">
            <a:spLocks/>
          </p:cNvSpPr>
          <p:nvPr/>
        </p:nvSpPr>
        <p:spPr>
          <a:xfrm>
            <a:off x="4528142" y="1065475"/>
            <a:ext cx="3708012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1400" dirty="0" smtClean="0"/>
              <a:t>(</a:t>
            </a:r>
            <a:r>
              <a:rPr lang="en-US" sz="1400" dirty="0" err="1" smtClean="0"/>
              <a:t>Resulta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muitas</a:t>
            </a:r>
            <a:r>
              <a:rPr lang="en-US" sz="1400" dirty="0" smtClean="0"/>
              <a:t> </a:t>
            </a:r>
            <a:r>
              <a:rPr lang="en-US" sz="1400" dirty="0" err="1" smtClean="0"/>
              <a:t>variáveis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680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  <p:bldP spid="14" grpId="0" build="p"/>
      <p:bldP spid="15" grpId="0" build="p"/>
      <p:bldP spid="3" grpId="0" animBg="1"/>
      <p:bldP spid="19" grpId="0" build="p"/>
      <p:bldP spid="11" grpId="0" build="p"/>
      <p:bldP spid="1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Seleção de variáveis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de importância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9829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Fairness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Como tratar variáveis sensíveis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4329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Fairness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i="1" dirty="0" smtClean="0"/>
              <a:t>“</a:t>
            </a:r>
            <a:r>
              <a:rPr lang="pt-BR" i="1" dirty="0" err="1" smtClean="0"/>
              <a:t>Weapons</a:t>
            </a:r>
            <a:r>
              <a:rPr lang="pt-BR" i="1" dirty="0" smtClean="0"/>
              <a:t> </a:t>
            </a:r>
            <a:r>
              <a:rPr lang="pt-BR" i="1" dirty="0" err="1" smtClean="0"/>
              <a:t>of</a:t>
            </a:r>
            <a:r>
              <a:rPr lang="pt-BR" i="1" dirty="0" smtClean="0"/>
              <a:t> </a:t>
            </a:r>
            <a:r>
              <a:rPr lang="pt-BR" i="1" dirty="0" err="1" smtClean="0"/>
              <a:t>Math</a:t>
            </a:r>
            <a:r>
              <a:rPr lang="pt-BR" i="1" dirty="0" smtClean="0"/>
              <a:t> </a:t>
            </a:r>
            <a:r>
              <a:rPr lang="pt-BR" i="1" dirty="0" err="1" smtClean="0"/>
              <a:t>Destruction</a:t>
            </a:r>
            <a:r>
              <a:rPr lang="pt-BR" i="1" dirty="0" smtClean="0"/>
              <a:t>” </a:t>
            </a:r>
            <a:r>
              <a:rPr lang="pt-BR" dirty="0" smtClean="0"/>
              <a:t>(</a:t>
            </a:r>
            <a:r>
              <a:rPr lang="pt-BR" dirty="0" err="1" smtClean="0"/>
              <a:t>Cathy</a:t>
            </a:r>
            <a:r>
              <a:rPr lang="pt-BR" dirty="0" smtClean="0"/>
              <a:t> </a:t>
            </a:r>
            <a:r>
              <a:rPr lang="pt-BR" dirty="0" err="1" smtClean="0"/>
              <a:t>O’Neil</a:t>
            </a:r>
            <a:r>
              <a:rPr lang="pt-BR" dirty="0" smtClean="0"/>
              <a:t>): </a:t>
            </a:r>
            <a:endParaRPr lang="pt-BR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Google Shape;95;p15"/>
          <p:cNvSpPr txBox="1">
            <a:spLocks/>
          </p:cNvSpPr>
          <p:nvPr/>
        </p:nvSpPr>
        <p:spPr>
          <a:xfrm>
            <a:off x="1588654" y="2158680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Modelo opaco (não interpretável)</a:t>
            </a:r>
            <a:endParaRPr lang="pt-BR" dirty="0"/>
          </a:p>
        </p:txBody>
      </p:sp>
      <p:sp>
        <p:nvSpPr>
          <p:cNvPr id="12" name="Google Shape;95;p15"/>
          <p:cNvSpPr txBox="1">
            <a:spLocks/>
          </p:cNvSpPr>
          <p:nvPr/>
        </p:nvSpPr>
        <p:spPr>
          <a:xfrm>
            <a:off x="1588654" y="2585958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Modelo retroalimenta desigualdades</a:t>
            </a:r>
            <a:endParaRPr lang="pt-BR" dirty="0"/>
          </a:p>
        </p:txBody>
      </p:sp>
      <p:sp>
        <p:nvSpPr>
          <p:cNvPr id="13" name="Google Shape;95;p15"/>
          <p:cNvSpPr txBox="1">
            <a:spLocks/>
          </p:cNvSpPr>
          <p:nvPr/>
        </p:nvSpPr>
        <p:spPr>
          <a:xfrm>
            <a:off x="1588654" y="3013236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Modelo tem capacidade de crescer exponencialmente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291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Índice Gini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dirty="0"/>
              <a:t>Análise de importância através do ganho de informação das </a:t>
            </a:r>
            <a:r>
              <a:rPr lang="pt-BR" dirty="0" smtClean="0"/>
              <a:t>variáveis através de:</a:t>
            </a:r>
            <a:endParaRPr lang="pt-BR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Google Shape;95;p15"/>
          <p:cNvSpPr txBox="1">
            <a:spLocks/>
          </p:cNvSpPr>
          <p:nvPr/>
        </p:nvSpPr>
        <p:spPr>
          <a:xfrm>
            <a:off x="1588654" y="3078852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pt-BR" b="1" dirty="0" smtClean="0"/>
              <a:t>Limitações</a:t>
            </a:r>
            <a:r>
              <a:rPr lang="pt-BR" dirty="0" smtClean="0"/>
              <a:t>: Distorção em variáveis de alta cardinalidade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95;p15"/>
              <p:cNvSpPr txBox="1">
                <a:spLocks/>
              </p:cNvSpPr>
              <p:nvPr/>
            </p:nvSpPr>
            <p:spPr>
              <a:xfrm>
                <a:off x="1588654" y="2271663"/>
                <a:ext cx="6927900" cy="35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Quicksand"/>
                  <a:buNone/>
                  <a:defRPr sz="18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Quicksand"/>
                  <a:buNone/>
                  <a:defRPr sz="18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Quicksand"/>
                  <a:buNone/>
                  <a:defRPr sz="18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0" indent="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𝑛𝑑𝑖𝑐𝑒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Google Shape;95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654" y="2271663"/>
                <a:ext cx="6927900" cy="353100"/>
              </a:xfrm>
              <a:prstGeom prst="rect">
                <a:avLst/>
              </a:prstGeom>
              <a:blipFill rotWithShape="0">
                <a:blip r:embed="rId3"/>
                <a:stretch>
                  <a:fillRect b="-124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9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Índice </a:t>
            </a:r>
            <a:r>
              <a:rPr lang="pt-BR" dirty="0" err="1"/>
              <a:t>Gini</a:t>
            </a:r>
            <a:r>
              <a:rPr lang="pt-BR" dirty="0"/>
              <a:t> das variáveis preditoras</a:t>
            </a:r>
            <a:endParaRPr lang="pt-BR" dirty="0">
              <a:solidFill>
                <a:srgbClr val="F3F3F3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37" y="342900"/>
            <a:ext cx="74199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Objetivos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500" y="1014532"/>
            <a:ext cx="7511434" cy="657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000" dirty="0" smtClean="0"/>
              <a:t>Prever se desempenho será abaixo da média</a:t>
            </a:r>
            <a:endParaRPr sz="2000" dirty="0"/>
          </a:p>
        </p:txBody>
      </p:sp>
      <p:sp>
        <p:nvSpPr>
          <p:cNvPr id="5" name="Google Shape;109;p17"/>
          <p:cNvSpPr txBox="1">
            <a:spLocks/>
          </p:cNvSpPr>
          <p:nvPr/>
        </p:nvSpPr>
        <p:spPr>
          <a:xfrm>
            <a:off x="1165477" y="1533535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pt-BR" sz="1600" dirty="0" smtClean="0"/>
              <a:t>Métricas de avaliação: Precisão e </a:t>
            </a:r>
            <a:r>
              <a:rPr lang="pt-BR" sz="1600" i="1" u="sng" dirty="0" smtClean="0"/>
              <a:t>Recall</a:t>
            </a:r>
            <a:endParaRPr lang="pt-BR" sz="1600" i="1" u="sng" dirty="0"/>
          </a:p>
        </p:txBody>
      </p:sp>
      <p:sp>
        <p:nvSpPr>
          <p:cNvPr id="6" name="Google Shape;109;p17"/>
          <p:cNvSpPr txBox="1">
            <a:spLocks/>
          </p:cNvSpPr>
          <p:nvPr/>
        </p:nvSpPr>
        <p:spPr>
          <a:xfrm>
            <a:off x="1165477" y="1860995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pt-BR" sz="1600" dirty="0" smtClean="0"/>
              <a:t>Mínimo esperado: &gt;50%</a:t>
            </a:r>
            <a:endParaRPr lang="pt-BR" sz="1600" dirty="0"/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1165477" y="2210425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pt-BR" sz="1800" dirty="0" smtClean="0"/>
              <a:t>Máximo esperado: &lt;90%</a:t>
            </a:r>
            <a:endParaRPr lang="pt-BR" sz="1800" dirty="0"/>
          </a:p>
        </p:txBody>
      </p:sp>
      <p:sp>
        <p:nvSpPr>
          <p:cNvPr id="9" name="Google Shape;109;p17"/>
          <p:cNvSpPr txBox="1">
            <a:spLocks/>
          </p:cNvSpPr>
          <p:nvPr/>
        </p:nvSpPr>
        <p:spPr>
          <a:xfrm>
            <a:off x="1165475" y="3171999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pt-BR" sz="2000" dirty="0" smtClean="0"/>
              <a:t>Menor quantidade possível de atributos</a:t>
            </a:r>
            <a:endParaRPr lang="pt-BR" sz="2000" dirty="0"/>
          </a:p>
        </p:txBody>
      </p:sp>
      <p:sp>
        <p:nvSpPr>
          <p:cNvPr id="10" name="Google Shape;109;p17"/>
          <p:cNvSpPr txBox="1">
            <a:spLocks/>
          </p:cNvSpPr>
          <p:nvPr/>
        </p:nvSpPr>
        <p:spPr>
          <a:xfrm>
            <a:off x="1165475" y="3696253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pt-BR" sz="2000" dirty="0" smtClean="0"/>
              <a:t>Modelo deve ser </a:t>
            </a:r>
            <a:r>
              <a:rPr lang="pt-BR" sz="2000" u="sng" dirty="0" smtClean="0"/>
              <a:t>justo</a:t>
            </a:r>
            <a:r>
              <a:rPr lang="pt-BR" sz="2000" dirty="0" smtClean="0"/>
              <a:t> (Data </a:t>
            </a:r>
            <a:r>
              <a:rPr lang="pt-BR" sz="2000" dirty="0" err="1" smtClean="0"/>
              <a:t>Fairness</a:t>
            </a:r>
            <a:r>
              <a:rPr lang="pt-BR" sz="2000" dirty="0" smtClean="0"/>
              <a:t>)</a:t>
            </a:r>
            <a:endParaRPr lang="pt-BR" sz="2000" dirty="0"/>
          </a:p>
        </p:txBody>
      </p:sp>
      <p:sp>
        <p:nvSpPr>
          <p:cNvPr id="12" name="Google Shape;109;p17"/>
          <p:cNvSpPr txBox="1">
            <a:spLocks/>
          </p:cNvSpPr>
          <p:nvPr/>
        </p:nvSpPr>
        <p:spPr>
          <a:xfrm>
            <a:off x="1165475" y="2654226"/>
            <a:ext cx="7711547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pt-BR" sz="2000" dirty="0" smtClean="0"/>
              <a:t>Definir Clusters através das variáveis usadas no modelo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2423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  <p:bldP spid="5" grpId="0"/>
      <p:bldP spid="6" grpId="0"/>
      <p:bldP spid="7" grpId="0"/>
      <p:bldP spid="9" grpId="0"/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/>
              <a:t>Importância por permutação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dirty="0"/>
              <a:t>Análise de importância através da permutação randômica das variáveis preditoras</a:t>
            </a: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Google Shape;95;p15"/>
          <p:cNvSpPr txBox="1">
            <a:spLocks/>
          </p:cNvSpPr>
          <p:nvPr/>
        </p:nvSpPr>
        <p:spPr>
          <a:xfrm>
            <a:off x="1588654" y="2608952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pt-BR" b="1" dirty="0" smtClean="0"/>
              <a:t>Limitação</a:t>
            </a:r>
            <a:r>
              <a:rPr lang="pt-BR" dirty="0" smtClean="0"/>
              <a:t>: Dependente do modelo escolhido como referência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86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Importância por permutação usando Classificador </a:t>
            </a:r>
            <a:r>
              <a:rPr lang="pt-BR" sz="1400" dirty="0" err="1" smtClean="0"/>
              <a:t>XGBoost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406" y="356755"/>
            <a:ext cx="74485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Seleção por remoção recursiva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dirty="0" smtClean="0"/>
              <a:t>Remoção de variáveis recursivamente de acordo com alguma métrica de importância</a:t>
            </a:r>
            <a:endParaRPr lang="pt-BR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7480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643" y="151101"/>
            <a:ext cx="7458075" cy="4314825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Desempenho do modelo ao remover recursivamente variável de menor Índice </a:t>
            </a:r>
            <a:r>
              <a:rPr lang="pt-BR" sz="1400" dirty="0" err="1" smtClean="0"/>
              <a:t>Gini</a:t>
            </a:r>
            <a:endParaRPr sz="1400" dirty="0">
              <a:solidFill>
                <a:srgbClr val="F3F3F3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13796" y="0"/>
            <a:ext cx="0" cy="3652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94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81" y="116032"/>
            <a:ext cx="7467600" cy="4343400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Desempenho do modelo ao remover recursivamente variável de menor Importância por permutação</a:t>
            </a:r>
            <a:endParaRPr sz="1400" dirty="0">
              <a:solidFill>
                <a:srgbClr val="F3F3F3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25427" y="0"/>
            <a:ext cx="0" cy="3652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Backward Feature Selection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926825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Gera modelo com as n variáveis</a:t>
            </a:r>
            <a:endParaRPr lang="pt-BR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" name="Google Shape;95;p15"/>
          <p:cNvSpPr txBox="1">
            <a:spLocks/>
          </p:cNvSpPr>
          <p:nvPr/>
        </p:nvSpPr>
        <p:spPr>
          <a:xfrm>
            <a:off x="1588654" y="2370426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Testa modelos para todas combinações de n-1 </a:t>
            </a:r>
            <a:r>
              <a:rPr lang="pt-BR" dirty="0" err="1" smtClean="0"/>
              <a:t>features</a:t>
            </a:r>
            <a:endParaRPr lang="pt-BR" dirty="0"/>
          </a:p>
        </p:txBody>
      </p:sp>
      <p:sp>
        <p:nvSpPr>
          <p:cNvPr id="11" name="Google Shape;95;p15"/>
          <p:cNvSpPr txBox="1">
            <a:spLocks/>
          </p:cNvSpPr>
          <p:nvPr/>
        </p:nvSpPr>
        <p:spPr>
          <a:xfrm>
            <a:off x="1588654" y="2814027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Escolhe a melhor combinação</a:t>
            </a:r>
            <a:endParaRPr lang="pt-BR" dirty="0"/>
          </a:p>
        </p:txBody>
      </p:sp>
      <p:sp>
        <p:nvSpPr>
          <p:cNvPr id="12" name="Google Shape;95;p15"/>
          <p:cNvSpPr txBox="1">
            <a:spLocks/>
          </p:cNvSpPr>
          <p:nvPr/>
        </p:nvSpPr>
        <p:spPr>
          <a:xfrm>
            <a:off x="1588654" y="3235290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Repete até que haja 1 variável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577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10" grpId="0" build="p"/>
      <p:bldP spid="11" grpId="0" build="p"/>
      <p:bldP spid="1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81" y="119448"/>
            <a:ext cx="7467600" cy="4343400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Resultados do </a:t>
            </a:r>
            <a:r>
              <a:rPr lang="pt-BR" sz="1400" dirty="0" err="1" smtClean="0"/>
              <a:t>Backward</a:t>
            </a:r>
            <a:r>
              <a:rPr lang="pt-BR" sz="1400" dirty="0" smtClean="0"/>
              <a:t> </a:t>
            </a:r>
            <a:r>
              <a:rPr lang="pt-BR" sz="1400" dirty="0" err="1" smtClean="0"/>
              <a:t>Selection</a:t>
            </a:r>
            <a:r>
              <a:rPr lang="pt-BR" sz="1400" dirty="0" smtClean="0"/>
              <a:t> por variável removida</a:t>
            </a:r>
            <a:endParaRPr sz="1400" dirty="0">
              <a:solidFill>
                <a:srgbClr val="F3F3F3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332749" y="0"/>
            <a:ext cx="0" cy="3652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3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Comparação entre métodos</a:t>
            </a:r>
            <a:endParaRPr dirty="0">
              <a:solidFill>
                <a:srgbClr val="39C0BA"/>
              </a:solidFill>
            </a:endParaRPr>
          </a:p>
        </p:txBody>
      </p:sp>
      <p:graphicFrame>
        <p:nvGraphicFramePr>
          <p:cNvPr id="16" name="Google Shape;169;p24"/>
          <p:cNvGraphicFramePr/>
          <p:nvPr>
            <p:extLst>
              <p:ext uri="{D42A27DB-BD31-4B8C-83A1-F6EECF244321}">
                <p14:modId xmlns:p14="http://schemas.microsoft.com/office/powerpoint/2010/main" val="3526980006"/>
              </p:ext>
            </p:extLst>
          </p:nvPr>
        </p:nvGraphicFramePr>
        <p:xfrm>
          <a:off x="1408875" y="1663703"/>
          <a:ext cx="7235164" cy="1161258"/>
        </p:xfrm>
        <a:graphic>
          <a:graphicData uri="http://schemas.openxmlformats.org/drawingml/2006/table">
            <a:tbl>
              <a:tblPr>
                <a:noFill/>
                <a:tableStyleId>{F6649823-1A7D-4101-B995-9FE7C7DDEAC8}</a:tableStyleId>
              </a:tblPr>
              <a:tblGrid>
                <a:gridCol w="2380293"/>
                <a:gridCol w="1447252"/>
                <a:gridCol w="1645931"/>
                <a:gridCol w="1761688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Método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Precisão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Recall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Número</a:t>
                      </a: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de </a:t>
                      </a: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variáveis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Remoção</a:t>
                      </a: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Recursiva</a:t>
                      </a:r>
                      <a:r>
                        <a:rPr lang="en-US" sz="100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(Gini)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70,56%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74,76%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Remoção</a:t>
                      </a: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Recursiva</a:t>
                      </a:r>
                      <a:r>
                        <a:rPr lang="en-US" sz="100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(</a:t>
                      </a:r>
                      <a:r>
                        <a:rPr lang="en-US" sz="1000" baseline="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Permutação</a:t>
                      </a:r>
                      <a:r>
                        <a:rPr lang="en-US" sz="100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)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70.39%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74,77%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Backward Feature Selection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70,72%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74,64%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335419" y="2244332"/>
            <a:ext cx="2519534" cy="34865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95;p15"/>
          <p:cNvSpPr txBox="1">
            <a:spLocks/>
          </p:cNvSpPr>
          <p:nvPr/>
        </p:nvSpPr>
        <p:spPr>
          <a:xfrm>
            <a:off x="4124253" y="2948307"/>
            <a:ext cx="2816391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None/>
            </a:pPr>
            <a:r>
              <a:rPr lang="pt-BR" sz="2400" dirty="0" smtClean="0"/>
              <a:t>Método escolhido</a:t>
            </a:r>
            <a:endParaRPr lang="pt-BR" sz="2400" dirty="0"/>
          </a:p>
        </p:txBody>
      </p:sp>
      <p:cxnSp>
        <p:nvCxnSpPr>
          <p:cNvPr id="7" name="Straight Arrow Connector 6"/>
          <p:cNvCxnSpPr>
            <a:stCxn id="19" idx="1"/>
            <a:endCxn id="5" idx="5"/>
          </p:cNvCxnSpPr>
          <p:nvPr/>
        </p:nvCxnSpPr>
        <p:spPr>
          <a:xfrm flipH="1" flipV="1">
            <a:off x="3485976" y="2541929"/>
            <a:ext cx="638277" cy="582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2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err="1" smtClean="0"/>
              <a:t>Impotância</a:t>
            </a:r>
            <a:r>
              <a:rPr lang="pt-BR" sz="1400" dirty="0" smtClean="0"/>
              <a:t> por </a:t>
            </a:r>
            <a:r>
              <a:rPr lang="pt-BR" sz="1400" dirty="0" err="1" smtClean="0"/>
              <a:t>Permutãção</a:t>
            </a:r>
            <a:r>
              <a:rPr lang="pt-BR" sz="1400" dirty="0" smtClean="0"/>
              <a:t> dos atributos mantidos ao final da seleção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643" y="441234"/>
            <a:ext cx="74580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Preditora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Prevendo desempenho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30062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Estrutura da Apresentação</a:t>
            </a:r>
            <a:endParaRPr dirty="0"/>
          </a:p>
        </p:txBody>
      </p:sp>
      <p:cxnSp>
        <p:nvCxnSpPr>
          <p:cNvPr id="223" name="Google Shape;223;p28"/>
          <p:cNvCxnSpPr/>
          <p:nvPr/>
        </p:nvCxnSpPr>
        <p:spPr>
          <a:xfrm flipV="1">
            <a:off x="1525843" y="1111736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6" name="Google Shape;226;p28"/>
          <p:cNvSpPr txBox="1"/>
          <p:nvPr/>
        </p:nvSpPr>
        <p:spPr>
          <a:xfrm>
            <a:off x="2163011" y="974137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Carregamento e pré-processamento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" name="Google Shape;226;p28"/>
          <p:cNvSpPr txBox="1"/>
          <p:nvPr/>
        </p:nvSpPr>
        <p:spPr>
          <a:xfrm>
            <a:off x="2163010" y="1511477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Análise Exploratória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" name="Google Shape;226;p28"/>
          <p:cNvSpPr txBox="1"/>
          <p:nvPr/>
        </p:nvSpPr>
        <p:spPr>
          <a:xfrm>
            <a:off x="2163009" y="2028417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Feature Engineering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Google Shape;226;p28"/>
          <p:cNvSpPr txBox="1"/>
          <p:nvPr/>
        </p:nvSpPr>
        <p:spPr>
          <a:xfrm>
            <a:off x="2163009" y="2527770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Seleção de variáveis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" name="Google Shape;226;p28"/>
          <p:cNvSpPr txBox="1"/>
          <p:nvPr/>
        </p:nvSpPr>
        <p:spPr>
          <a:xfrm>
            <a:off x="2163009" y="3003945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Análise Preditora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" name="Google Shape;226;p28"/>
          <p:cNvSpPr txBox="1"/>
          <p:nvPr/>
        </p:nvSpPr>
        <p:spPr>
          <a:xfrm>
            <a:off x="2163007" y="3945433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Conclusões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" name="Google Shape;226;p28"/>
          <p:cNvSpPr txBox="1"/>
          <p:nvPr/>
        </p:nvSpPr>
        <p:spPr>
          <a:xfrm>
            <a:off x="2163008" y="3469258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Clusterização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" name="Google Shape;223;p28"/>
          <p:cNvCxnSpPr/>
          <p:nvPr/>
        </p:nvCxnSpPr>
        <p:spPr>
          <a:xfrm flipV="1">
            <a:off x="1525843" y="1591486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3" name="Google Shape;223;p28"/>
          <p:cNvCxnSpPr/>
          <p:nvPr/>
        </p:nvCxnSpPr>
        <p:spPr>
          <a:xfrm flipV="1">
            <a:off x="1525843" y="2048020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4" name="Google Shape;223;p28"/>
          <p:cNvCxnSpPr/>
          <p:nvPr/>
        </p:nvCxnSpPr>
        <p:spPr>
          <a:xfrm flipV="1">
            <a:off x="1525843" y="2532974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5" name="Google Shape;223;p28"/>
          <p:cNvCxnSpPr/>
          <p:nvPr/>
        </p:nvCxnSpPr>
        <p:spPr>
          <a:xfrm flipV="1">
            <a:off x="1525843" y="2989508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6" name="Google Shape;223;p28"/>
          <p:cNvCxnSpPr/>
          <p:nvPr/>
        </p:nvCxnSpPr>
        <p:spPr>
          <a:xfrm flipV="1">
            <a:off x="1525843" y="3469258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7" name="Google Shape;223;p28"/>
          <p:cNvCxnSpPr/>
          <p:nvPr/>
        </p:nvCxnSpPr>
        <p:spPr>
          <a:xfrm flipV="1">
            <a:off x="1525843" y="3945433"/>
            <a:ext cx="0" cy="1217708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</p:spTree>
    <p:extLst>
      <p:ext uri="{BB962C8B-B14F-4D97-AF65-F5344CB8AC3E}">
        <p14:creationId xmlns:p14="http://schemas.microsoft.com/office/powerpoint/2010/main" val="2999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  <p:bldP spid="16" grpId="0"/>
      <p:bldP spid="17" grpId="0"/>
      <p:bldP spid="18" grpId="0"/>
      <p:bldP spid="20" grpId="0"/>
      <p:bldP spid="22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Resultado do modelo</a:t>
            </a:r>
            <a:endParaRPr sz="1400" dirty="0">
              <a:solidFill>
                <a:srgbClr val="F3F3F3"/>
              </a:solidFill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="" xmlns:a16="http://schemas.microsoft.com/office/drawing/2014/main" id="{F9ADB667-99F7-4AA7-9BEC-7D1394F187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87032" y="1830070"/>
          <a:ext cx="609600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4109364869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4445951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451104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Precisão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889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Gradient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339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5292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Árvore de Decisão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700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3947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680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Estudo do número de nós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03AD3CF0-B395-40F0-B324-ED057E6BE432}"/>
              </a:ext>
            </a:extLst>
          </p:cNvPr>
          <p:cNvSpPr txBox="1"/>
          <p:nvPr/>
        </p:nvSpPr>
        <p:spPr>
          <a:xfrm>
            <a:off x="7683965" y="465342"/>
            <a:ext cx="15653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/>
            <a:r>
              <a:rPr lang="pt-BR" sz="1400" b="1" dirty="0">
                <a:solidFill>
                  <a:srgbClr val="F3F3F3"/>
                </a:solidFill>
              </a:rPr>
              <a:t>128 nós</a:t>
            </a:r>
          </a:p>
          <a:p>
            <a:pPr marL="0" lvl="0" indent="0"/>
            <a:endParaRPr lang="pt-BR" sz="1400" b="1" dirty="0">
              <a:solidFill>
                <a:srgbClr val="F3F3F3"/>
              </a:solidFill>
            </a:endParaRPr>
          </a:p>
          <a:p>
            <a:pPr marL="0" lvl="0" indent="0"/>
            <a:r>
              <a:rPr lang="pt-BR" dirty="0">
                <a:solidFill>
                  <a:srgbClr val="F3F3F3"/>
                </a:solidFill>
              </a:rPr>
              <a:t>99% acurácia</a:t>
            </a:r>
          </a:p>
          <a:p>
            <a:pPr marL="0" lvl="0" indent="0"/>
            <a:r>
              <a:rPr lang="pt-BR" dirty="0">
                <a:solidFill>
                  <a:srgbClr val="F3F3F3"/>
                </a:solidFill>
              </a:rPr>
              <a:t>99% recall</a:t>
            </a:r>
          </a:p>
          <a:p>
            <a:pPr marL="0" lvl="0" indent="0"/>
            <a:r>
              <a:rPr lang="pt-BR" dirty="0">
                <a:solidFill>
                  <a:srgbClr val="F3F3F3"/>
                </a:solidFill>
              </a:rPr>
              <a:t>97% precisão</a:t>
            </a:r>
          </a:p>
          <a:p>
            <a:pPr marL="0" lvl="0" indent="0"/>
            <a:endParaRPr lang="pt-BR" sz="1400" b="1" dirty="0">
              <a:solidFill>
                <a:srgbClr val="F3F3F3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C37FFCEC-7530-4D58-8A4C-A2846E77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676" y="1157840"/>
            <a:ext cx="6597059" cy="322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45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680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Estudo do número de nós</a:t>
            </a:r>
          </a:p>
          <a:p>
            <a:pPr marL="0" indent="0"/>
            <a:r>
              <a:rPr lang="pt-BR" sz="1400" dirty="0"/>
              <a:t>Melhor resultado: </a:t>
            </a:r>
            <a:r>
              <a:rPr lang="pt-BR" sz="1400" b="1" dirty="0">
                <a:solidFill>
                  <a:srgbClr val="F3F3F3"/>
                </a:solidFill>
              </a:rPr>
              <a:t>128 nós</a:t>
            </a:r>
          </a:p>
          <a:p>
            <a:pPr marL="0" lvl="0" indent="0"/>
            <a:endParaRPr lang="pt-BR" sz="1400" dirty="0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03AD3CF0-B395-40F0-B324-ED057E6BE432}"/>
              </a:ext>
            </a:extLst>
          </p:cNvPr>
          <p:cNvSpPr txBox="1"/>
          <p:nvPr/>
        </p:nvSpPr>
        <p:spPr>
          <a:xfrm>
            <a:off x="7258493" y="409638"/>
            <a:ext cx="20971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/>
            <a:r>
              <a:rPr lang="pt-BR" sz="1400" b="1" dirty="0" err="1">
                <a:solidFill>
                  <a:srgbClr val="F3F3F3"/>
                </a:solidFill>
              </a:rPr>
              <a:t>Precision</a:t>
            </a:r>
            <a:r>
              <a:rPr lang="pt-BR" b="1" dirty="0">
                <a:solidFill>
                  <a:srgbClr val="F3F3F3"/>
                </a:solidFill>
              </a:rPr>
              <a:t>: 69,3%</a:t>
            </a:r>
            <a:endParaRPr lang="pt-BR" dirty="0">
              <a:solidFill>
                <a:srgbClr val="F3F3F3"/>
              </a:solidFill>
            </a:endParaRPr>
          </a:p>
          <a:p>
            <a:pPr marL="0" lvl="0" indent="0"/>
            <a:r>
              <a:rPr lang="pt-BR" sz="1400" b="1" dirty="0">
                <a:solidFill>
                  <a:srgbClr val="F3F3F3"/>
                </a:solidFill>
              </a:rPr>
              <a:t>Recall: 74,1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C37FFCEC-7530-4D58-8A4C-A2846E77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676" y="1157840"/>
            <a:ext cx="6597059" cy="322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95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Arvore de decisão do modelo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A3521D33-D3C9-4872-8971-E8173BF85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04" y="928508"/>
            <a:ext cx="7885155" cy="328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68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="" xmlns:a16="http://schemas.microsoft.com/office/drawing/2014/main" id="{7B57A469-7F3B-41BE-8A9B-4BC0DBBE9A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pt-BR" sz="1400" dirty="0"/>
              <a:t>Árvore única X Floresta</a:t>
            </a:r>
            <a:endParaRPr lang="en-US" sz="14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="" xmlns:a16="http://schemas.microsoft.com/office/drawing/2014/main" id="{BF47341B-0FCE-4E26-8A98-CBDC6B5445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DA15430E-5067-4109-9F61-5056163D6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81" y="858126"/>
            <a:ext cx="6798796" cy="347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82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Redução de dimensionalidade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Usando PCA (</a:t>
            </a:r>
            <a:r>
              <a:rPr lang="en" i="1" dirty="0" smtClean="0"/>
              <a:t>Principal Component Analysis</a:t>
            </a:r>
            <a:r>
              <a:rPr lang="en" dirty="0" smtClean="0"/>
              <a:t>) para visualização bidimensional dos dados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16875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Visualização bidimensional da variável alvo através de PCA (Variância Explicada de 38%)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06" y="0"/>
            <a:ext cx="66865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Visualização bidimensional das previsões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43" y="0"/>
            <a:ext cx="66960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3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Visualização bidimensional da </a:t>
            </a:r>
            <a:r>
              <a:rPr lang="pt-BR" sz="1400" dirty="0" smtClean="0"/>
              <a:t>renda </a:t>
            </a:r>
            <a:r>
              <a:rPr lang="pt-BR" sz="1400" dirty="0"/>
              <a:t>m</a:t>
            </a:r>
            <a:r>
              <a:rPr lang="pt-BR" sz="1400" dirty="0" smtClean="0"/>
              <a:t>ensal </a:t>
            </a:r>
            <a:r>
              <a:rPr lang="pt-BR" sz="1400" dirty="0" smtClean="0"/>
              <a:t>familiar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881" y="0"/>
            <a:ext cx="6705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Visualização bidimensional da língua estrangeira escolhida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68" y="-2558"/>
            <a:ext cx="66770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Corregamento e pré-processamento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Corregando os dados e realizando os devidos tratamentos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3903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Clusterização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Segmentando os candidatos com K-Means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0143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089" y="1254732"/>
            <a:ext cx="6724650" cy="2390775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Método </a:t>
            </a:r>
            <a:r>
              <a:rPr lang="pt-BR" sz="1400" dirty="0" err="1" smtClean="0"/>
              <a:t>Elbow</a:t>
            </a:r>
            <a:r>
              <a:rPr lang="pt-BR" sz="1400" dirty="0" smtClean="0"/>
              <a:t> para definição do número de Clusters</a:t>
            </a:r>
            <a:endParaRPr sz="1400" dirty="0">
              <a:solidFill>
                <a:srgbClr val="F3F3F3"/>
              </a:solidFill>
            </a:endParaRPr>
          </a:p>
        </p:txBody>
      </p:sp>
      <p:sp>
        <p:nvSpPr>
          <p:cNvPr id="5" name="Google Shape;275;p30"/>
          <p:cNvSpPr txBox="1">
            <a:spLocks/>
          </p:cNvSpPr>
          <p:nvPr/>
        </p:nvSpPr>
        <p:spPr>
          <a:xfrm>
            <a:off x="4696414" y="1254732"/>
            <a:ext cx="1807112" cy="907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400" dirty="0" smtClean="0">
                <a:solidFill>
                  <a:srgbClr val="F3F3F3"/>
                </a:solidFill>
              </a:rPr>
              <a:t>Ponto de maior curvatura</a:t>
            </a:r>
            <a:endParaRPr lang="pt-BR" sz="1400" dirty="0">
              <a:solidFill>
                <a:srgbClr val="F3F3F3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411215" y="1856371"/>
            <a:ext cx="485614" cy="475283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6" idx="6"/>
          </p:cNvCxnSpPr>
          <p:nvPr/>
        </p:nvCxnSpPr>
        <p:spPr>
          <a:xfrm flipH="1">
            <a:off x="2896829" y="1708298"/>
            <a:ext cx="1740956" cy="38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08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31" y="227755"/>
            <a:ext cx="3564579" cy="2332063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2489116" y="2423770"/>
            <a:ext cx="860678" cy="363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100" dirty="0" smtClean="0"/>
              <a:t>Clusters</a:t>
            </a:r>
          </a:p>
          <a:p>
            <a:pPr marL="0" lvl="0" indent="0"/>
            <a:endParaRPr sz="1100" dirty="0">
              <a:solidFill>
                <a:srgbClr val="F3F3F3"/>
              </a:solidFill>
            </a:endParaRPr>
          </a:p>
        </p:txBody>
      </p:sp>
      <p:sp>
        <p:nvSpPr>
          <p:cNvPr id="6" name="Google Shape;275;p30"/>
          <p:cNvSpPr txBox="1">
            <a:spLocks/>
          </p:cNvSpPr>
          <p:nvPr/>
        </p:nvSpPr>
        <p:spPr>
          <a:xfrm>
            <a:off x="6422068" y="2423770"/>
            <a:ext cx="1215547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100" dirty="0" smtClean="0"/>
              <a:t>Variável Alvo</a:t>
            </a:r>
          </a:p>
          <a:p>
            <a:pPr marL="0" indent="0"/>
            <a:endParaRPr lang="pt-BR" sz="1100" dirty="0">
              <a:solidFill>
                <a:srgbClr val="F3F3F3"/>
              </a:solidFill>
            </a:endParaRPr>
          </a:p>
        </p:txBody>
      </p:sp>
      <p:sp>
        <p:nvSpPr>
          <p:cNvPr id="7" name="Google Shape;275;p30"/>
          <p:cNvSpPr txBox="1">
            <a:spLocks/>
          </p:cNvSpPr>
          <p:nvPr/>
        </p:nvSpPr>
        <p:spPr>
          <a:xfrm>
            <a:off x="1456593" y="3437602"/>
            <a:ext cx="3510113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72%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62% abaixo / 38% acima da média</a:t>
            </a:r>
          </a:p>
          <a:p>
            <a:pPr marL="0" indent="0"/>
            <a:endParaRPr lang="pt-BR" sz="1100" dirty="0">
              <a:solidFill>
                <a:srgbClr val="F3F3F3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822223" y="1993261"/>
            <a:ext cx="420855" cy="975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Google Shape;275;p30"/>
          <p:cNvSpPr txBox="1">
            <a:spLocks/>
          </p:cNvSpPr>
          <p:nvPr/>
        </p:nvSpPr>
        <p:spPr>
          <a:xfrm>
            <a:off x="1456593" y="3060782"/>
            <a:ext cx="3631754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1:</a:t>
            </a:r>
            <a:endParaRPr lang="pt-BR" sz="1200" dirty="0">
              <a:solidFill>
                <a:srgbClr val="F3F3F3"/>
              </a:solidFill>
            </a:endParaRPr>
          </a:p>
        </p:txBody>
      </p:sp>
      <p:sp>
        <p:nvSpPr>
          <p:cNvPr id="10" name="Google Shape;275;p30"/>
          <p:cNvSpPr txBox="1">
            <a:spLocks/>
          </p:cNvSpPr>
          <p:nvPr/>
        </p:nvSpPr>
        <p:spPr>
          <a:xfrm>
            <a:off x="5213965" y="3437602"/>
            <a:ext cx="3510113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28%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20% abaixo </a:t>
            </a:r>
            <a:r>
              <a:rPr lang="pt-BR" sz="1100" dirty="0"/>
              <a:t>/ </a:t>
            </a:r>
            <a:r>
              <a:rPr lang="pt-BR" sz="1100" dirty="0" smtClean="0"/>
              <a:t>80% </a:t>
            </a:r>
            <a:r>
              <a:rPr lang="pt-BR" sz="1100" dirty="0"/>
              <a:t>acima da </a:t>
            </a:r>
            <a:r>
              <a:rPr lang="pt-BR" sz="1100" dirty="0" smtClean="0"/>
              <a:t>média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/>
          </a:p>
          <a:p>
            <a:pPr marL="0" indent="0"/>
            <a:endParaRPr lang="pt-B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solidFill>
                <a:srgbClr val="F3F3F3"/>
              </a:solidFill>
            </a:endParaRPr>
          </a:p>
        </p:txBody>
      </p:sp>
      <p:sp>
        <p:nvSpPr>
          <p:cNvPr id="11" name="Google Shape;275;p30"/>
          <p:cNvSpPr txBox="1">
            <a:spLocks/>
          </p:cNvSpPr>
          <p:nvPr/>
        </p:nvSpPr>
        <p:spPr>
          <a:xfrm>
            <a:off x="5213965" y="3060782"/>
            <a:ext cx="3631754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0:</a:t>
            </a:r>
            <a:endParaRPr lang="pt-BR" sz="1200" dirty="0">
              <a:solidFill>
                <a:srgbClr val="F3F3F3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2690573" y="1690653"/>
            <a:ext cx="2523392" cy="1551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Google Shape;275;p30"/>
          <p:cNvSpPr txBox="1">
            <a:spLocks/>
          </p:cNvSpPr>
          <p:nvPr/>
        </p:nvSpPr>
        <p:spPr>
          <a:xfrm>
            <a:off x="1162131" y="4370843"/>
            <a:ext cx="7892414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400" dirty="0" smtClean="0"/>
              <a:t>Dividindo o conjunto de dados em dois Clusters</a:t>
            </a:r>
            <a:endParaRPr lang="pt-BR"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522" y="227755"/>
            <a:ext cx="3565894" cy="233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2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  <p:bldP spid="6" grpId="0"/>
      <p:bldP spid="7" grpId="0"/>
      <p:bldP spid="12" grpId="0"/>
      <p:bldP spid="10" grpId="0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32" y="227755"/>
            <a:ext cx="3528646" cy="2332063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2390124" y="2444912"/>
            <a:ext cx="860678" cy="363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100" dirty="0" smtClean="0"/>
              <a:t>Clusters</a:t>
            </a:r>
          </a:p>
          <a:p>
            <a:pPr marL="0" lvl="0" indent="0"/>
            <a:endParaRPr sz="1100" dirty="0">
              <a:solidFill>
                <a:srgbClr val="F3F3F3"/>
              </a:solidFill>
            </a:endParaRPr>
          </a:p>
        </p:txBody>
      </p:sp>
      <p:sp>
        <p:nvSpPr>
          <p:cNvPr id="6" name="Google Shape;275;p30"/>
          <p:cNvSpPr txBox="1">
            <a:spLocks/>
          </p:cNvSpPr>
          <p:nvPr/>
        </p:nvSpPr>
        <p:spPr>
          <a:xfrm>
            <a:off x="6399520" y="2444911"/>
            <a:ext cx="1215547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100" dirty="0" smtClean="0"/>
              <a:t>Variável Alvo</a:t>
            </a:r>
          </a:p>
          <a:p>
            <a:pPr marL="0" indent="0"/>
            <a:endParaRPr lang="pt-BR" sz="1100" dirty="0">
              <a:solidFill>
                <a:srgbClr val="F3F3F3"/>
              </a:solidFill>
            </a:endParaRPr>
          </a:p>
        </p:txBody>
      </p:sp>
      <p:sp>
        <p:nvSpPr>
          <p:cNvPr id="7" name="Google Shape;275;p30"/>
          <p:cNvSpPr txBox="1">
            <a:spLocks/>
          </p:cNvSpPr>
          <p:nvPr/>
        </p:nvSpPr>
        <p:spPr>
          <a:xfrm>
            <a:off x="1328827" y="3380374"/>
            <a:ext cx="2365468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47%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70% abaixo / 30% acima da média</a:t>
            </a:r>
          </a:p>
          <a:p>
            <a:pPr marL="0" indent="0"/>
            <a:endParaRPr lang="pt-B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900" dirty="0">
              <a:solidFill>
                <a:srgbClr val="F3F3F3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778977" y="2048899"/>
            <a:ext cx="329921" cy="980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Google Shape;275;p30"/>
          <p:cNvSpPr txBox="1">
            <a:spLocks/>
          </p:cNvSpPr>
          <p:nvPr/>
        </p:nvSpPr>
        <p:spPr>
          <a:xfrm>
            <a:off x="1328826" y="3003554"/>
            <a:ext cx="2575977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0:</a:t>
            </a:r>
            <a:endParaRPr lang="pt-BR" sz="1200" dirty="0">
              <a:solidFill>
                <a:srgbClr val="F3F3F3"/>
              </a:solidFill>
            </a:endParaRPr>
          </a:p>
        </p:txBody>
      </p:sp>
      <p:sp>
        <p:nvSpPr>
          <p:cNvPr id="10" name="Google Shape;275;p30"/>
          <p:cNvSpPr txBox="1">
            <a:spLocks/>
          </p:cNvSpPr>
          <p:nvPr/>
        </p:nvSpPr>
        <p:spPr>
          <a:xfrm>
            <a:off x="3714250" y="3367200"/>
            <a:ext cx="2581382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42%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39% abaixo </a:t>
            </a:r>
            <a:r>
              <a:rPr lang="pt-BR" sz="900" dirty="0"/>
              <a:t>/ </a:t>
            </a:r>
            <a:r>
              <a:rPr lang="pt-BR" sz="900" dirty="0" smtClean="0"/>
              <a:t>61% </a:t>
            </a:r>
            <a:r>
              <a:rPr lang="pt-BR" sz="900" dirty="0"/>
              <a:t>acima da média</a:t>
            </a:r>
          </a:p>
          <a:p>
            <a:pPr marL="0" indent="0"/>
            <a:endParaRPr lang="pt-B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900" dirty="0">
              <a:solidFill>
                <a:srgbClr val="F3F3F3"/>
              </a:solidFill>
            </a:endParaRPr>
          </a:p>
        </p:txBody>
      </p:sp>
      <p:sp>
        <p:nvSpPr>
          <p:cNvPr id="11" name="Google Shape;275;p30"/>
          <p:cNvSpPr txBox="1">
            <a:spLocks/>
          </p:cNvSpPr>
          <p:nvPr/>
        </p:nvSpPr>
        <p:spPr>
          <a:xfrm>
            <a:off x="3714249" y="2990380"/>
            <a:ext cx="2670838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</a:t>
            </a:r>
            <a:r>
              <a:rPr lang="pt-BR" sz="1200" dirty="0"/>
              <a:t>1</a:t>
            </a:r>
            <a:r>
              <a:rPr lang="pt-BR" sz="1200" dirty="0" smtClean="0"/>
              <a:t>:</a:t>
            </a:r>
            <a:endParaRPr lang="pt-BR" sz="1200" dirty="0">
              <a:solidFill>
                <a:srgbClr val="F3F3F3"/>
              </a:solidFill>
            </a:endParaRPr>
          </a:p>
        </p:txBody>
      </p:sp>
      <p:cxnSp>
        <p:nvCxnSpPr>
          <p:cNvPr id="13" name="Straight Arrow Connector 12"/>
          <p:cNvCxnSpPr>
            <a:stCxn id="16" idx="1"/>
          </p:cNvCxnSpPr>
          <p:nvPr/>
        </p:nvCxnSpPr>
        <p:spPr>
          <a:xfrm flipH="1" flipV="1">
            <a:off x="2803798" y="1690653"/>
            <a:ext cx="3669364" cy="148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Google Shape;275;p30"/>
          <p:cNvSpPr txBox="1">
            <a:spLocks/>
          </p:cNvSpPr>
          <p:nvPr/>
        </p:nvSpPr>
        <p:spPr>
          <a:xfrm>
            <a:off x="6473163" y="3367200"/>
            <a:ext cx="2581382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11%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/>
              <a:t>1</a:t>
            </a:r>
            <a:r>
              <a:rPr lang="pt-BR" sz="900" dirty="0" smtClean="0"/>
              <a:t>0% </a:t>
            </a:r>
            <a:r>
              <a:rPr lang="pt-BR" sz="900" dirty="0"/>
              <a:t>abaixo </a:t>
            </a:r>
            <a:r>
              <a:rPr lang="pt-BR" sz="900" dirty="0" smtClean="0"/>
              <a:t>/ 90% </a:t>
            </a:r>
            <a:r>
              <a:rPr lang="pt-BR" sz="900" dirty="0"/>
              <a:t>acima da média</a:t>
            </a:r>
          </a:p>
          <a:p>
            <a:pPr marL="0" indent="0"/>
            <a:endParaRPr lang="pt-B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900" dirty="0">
              <a:solidFill>
                <a:srgbClr val="F3F3F3"/>
              </a:solidFill>
            </a:endParaRPr>
          </a:p>
        </p:txBody>
      </p:sp>
      <p:sp>
        <p:nvSpPr>
          <p:cNvPr id="16" name="Google Shape;275;p30"/>
          <p:cNvSpPr txBox="1">
            <a:spLocks/>
          </p:cNvSpPr>
          <p:nvPr/>
        </p:nvSpPr>
        <p:spPr>
          <a:xfrm>
            <a:off x="6473162" y="2990380"/>
            <a:ext cx="2670838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</a:t>
            </a:r>
            <a:r>
              <a:rPr lang="pt-BR" sz="1200" dirty="0"/>
              <a:t>2</a:t>
            </a:r>
            <a:r>
              <a:rPr lang="pt-BR" sz="1200" dirty="0" smtClean="0"/>
              <a:t>:</a:t>
            </a:r>
            <a:endParaRPr lang="pt-BR" sz="1200" dirty="0">
              <a:solidFill>
                <a:srgbClr val="F3F3F3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157721" y="1861692"/>
            <a:ext cx="2336600" cy="1128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Google Shape;275;p30"/>
          <p:cNvSpPr txBox="1">
            <a:spLocks/>
          </p:cNvSpPr>
          <p:nvPr/>
        </p:nvSpPr>
        <p:spPr>
          <a:xfrm>
            <a:off x="1162131" y="4370843"/>
            <a:ext cx="7892414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400" dirty="0" smtClean="0"/>
              <a:t>Dividindo o conjunto de dados em três Clusters</a:t>
            </a:r>
            <a:endParaRPr lang="pt-BR" sz="1400" dirty="0">
              <a:solidFill>
                <a:srgbClr val="F3F3F3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522" y="227755"/>
            <a:ext cx="3565894" cy="233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1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  <p:bldP spid="6" grpId="0"/>
      <p:bldP spid="7" grpId="0"/>
      <p:bldP spid="12" grpId="0"/>
      <p:bldP spid="10" grpId="0"/>
      <p:bldP spid="11" grpId="0"/>
      <p:bldP spid="14" grpId="0"/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Conclusões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final e sugestões para trabalhos futuros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7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0725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 smtClean="0"/>
              <a:t>Conclusões</a:t>
            </a:r>
            <a:endParaRPr lang="en-US" dirty="0"/>
          </a:p>
        </p:txBody>
      </p:sp>
      <p:sp>
        <p:nvSpPr>
          <p:cNvPr id="15" name="Google Shape;109;p17"/>
          <p:cNvSpPr txBox="1">
            <a:spLocks/>
          </p:cNvSpPr>
          <p:nvPr/>
        </p:nvSpPr>
        <p:spPr>
          <a:xfrm>
            <a:off x="648065" y="977435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776434" y="852429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Fatores</a:t>
            </a:r>
            <a:r>
              <a:rPr lang="en-US" sz="1600" dirty="0" smtClean="0"/>
              <a:t> </a:t>
            </a:r>
            <a:r>
              <a:rPr lang="en-US" sz="1600" dirty="0" err="1" smtClean="0"/>
              <a:t>socioeconômicos</a:t>
            </a:r>
            <a:r>
              <a:rPr lang="en-US" sz="1600" dirty="0" smtClean="0"/>
              <a:t> </a:t>
            </a:r>
            <a:r>
              <a:rPr lang="en-US" sz="1600" dirty="0" err="1" smtClean="0"/>
              <a:t>identificam</a:t>
            </a:r>
            <a:r>
              <a:rPr lang="en-US" sz="1600" dirty="0" smtClean="0"/>
              <a:t> 75% de </a:t>
            </a:r>
            <a:r>
              <a:rPr lang="en-US" sz="1600" dirty="0" err="1" smtClean="0"/>
              <a:t>candidatos</a:t>
            </a:r>
            <a:r>
              <a:rPr lang="en-US" sz="1600" dirty="0" smtClean="0"/>
              <a:t> com </a:t>
            </a:r>
            <a:r>
              <a:rPr lang="en-US" sz="1600" dirty="0" err="1" smtClean="0"/>
              <a:t>desempenho</a:t>
            </a:r>
            <a:r>
              <a:rPr lang="en-US" sz="1600" dirty="0" smtClean="0"/>
              <a:t> </a:t>
            </a:r>
            <a:r>
              <a:rPr lang="en-US" sz="1600" dirty="0" err="1" smtClean="0"/>
              <a:t>abaixo</a:t>
            </a:r>
            <a:r>
              <a:rPr lang="en-US" sz="1600" dirty="0" smtClean="0"/>
              <a:t> da </a:t>
            </a:r>
            <a:r>
              <a:rPr lang="en-US" sz="1600" dirty="0" err="1" smtClean="0"/>
              <a:t>média</a:t>
            </a:r>
            <a:r>
              <a:rPr lang="en-US" sz="1600" dirty="0" smtClean="0"/>
              <a:t> com 70% de </a:t>
            </a:r>
            <a:r>
              <a:rPr lang="en-US" sz="1600" dirty="0" err="1" smtClean="0"/>
              <a:t>precisão</a:t>
            </a:r>
            <a:endParaRPr lang="en-US" sz="1600" dirty="0"/>
          </a:p>
        </p:txBody>
      </p:sp>
      <p:sp>
        <p:nvSpPr>
          <p:cNvPr id="8" name="Google Shape;109;p17"/>
          <p:cNvSpPr txBox="1">
            <a:spLocks/>
          </p:cNvSpPr>
          <p:nvPr/>
        </p:nvSpPr>
        <p:spPr>
          <a:xfrm>
            <a:off x="776434" y="1543179"/>
            <a:ext cx="7573816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smtClean="0"/>
              <a:t>Dos 38 </a:t>
            </a:r>
            <a:r>
              <a:rPr lang="en-US" sz="1600" dirty="0" err="1" smtClean="0"/>
              <a:t>atributos</a:t>
            </a:r>
            <a:r>
              <a:rPr lang="en-US" sz="1600" dirty="0" smtClean="0"/>
              <a:t>, 15 </a:t>
            </a:r>
            <a:r>
              <a:rPr lang="en-US" sz="1600" dirty="0" err="1" smtClean="0"/>
              <a:t>são</a:t>
            </a:r>
            <a:r>
              <a:rPr lang="en-US" sz="1600" dirty="0" smtClean="0"/>
              <a:t> </a:t>
            </a:r>
            <a:r>
              <a:rPr lang="en-US" sz="1600" dirty="0" err="1" smtClean="0"/>
              <a:t>suficientes</a:t>
            </a:r>
            <a:r>
              <a:rPr lang="en-US" sz="1600" dirty="0" smtClean="0"/>
              <a:t> para </a:t>
            </a:r>
            <a:r>
              <a:rPr lang="en-US" sz="1600" dirty="0" err="1" smtClean="0"/>
              <a:t>definir</a:t>
            </a:r>
            <a:r>
              <a:rPr lang="en-US" sz="1600" dirty="0" smtClean="0"/>
              <a:t> </a:t>
            </a:r>
            <a:r>
              <a:rPr lang="en-US" sz="1600" dirty="0" err="1" smtClean="0"/>
              <a:t>modelo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9" name="Google Shape;109;p17"/>
          <p:cNvSpPr txBox="1">
            <a:spLocks/>
          </p:cNvSpPr>
          <p:nvPr/>
        </p:nvSpPr>
        <p:spPr>
          <a:xfrm>
            <a:off x="776434" y="2050959"/>
            <a:ext cx="7573816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Modelo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12" name="Google Shape;109;p17"/>
          <p:cNvSpPr txBox="1">
            <a:spLocks/>
          </p:cNvSpPr>
          <p:nvPr/>
        </p:nvSpPr>
        <p:spPr>
          <a:xfrm>
            <a:off x="776434" y="2558739"/>
            <a:ext cx="7573816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Utilização</a:t>
            </a:r>
            <a:r>
              <a:rPr lang="en-US" sz="1600" dirty="0" smtClean="0"/>
              <a:t> de K-Means </a:t>
            </a:r>
            <a:r>
              <a:rPr lang="en-US" sz="1600" dirty="0" err="1" smtClean="0"/>
              <a:t>resulta</a:t>
            </a:r>
            <a:r>
              <a:rPr lang="en-US" sz="1600" dirty="0" smtClean="0"/>
              <a:t> </a:t>
            </a:r>
            <a:r>
              <a:rPr lang="en-US" sz="1600" dirty="0" err="1" smtClean="0"/>
              <a:t>em</a:t>
            </a:r>
            <a:r>
              <a:rPr lang="en-US" sz="1600" dirty="0" smtClean="0"/>
              <a:t> </a:t>
            </a:r>
            <a:r>
              <a:rPr lang="en-US" sz="1600" dirty="0" err="1" smtClean="0"/>
              <a:t>três</a:t>
            </a:r>
            <a:r>
              <a:rPr lang="en-US" sz="1600" dirty="0" smtClean="0"/>
              <a:t> clusters </a:t>
            </a:r>
            <a:r>
              <a:rPr lang="en-US" sz="1600" dirty="0" err="1" smtClean="0"/>
              <a:t>bem</a:t>
            </a:r>
            <a:r>
              <a:rPr lang="en-US" sz="1600" dirty="0" smtClean="0"/>
              <a:t> </a:t>
            </a:r>
            <a:r>
              <a:rPr lang="en-US" sz="1600" dirty="0" err="1" smtClean="0"/>
              <a:t>definidos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995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 smtClean="0"/>
              <a:t>Sugestões</a:t>
            </a:r>
            <a:r>
              <a:rPr lang="en-US" dirty="0" smtClean="0"/>
              <a:t> para </a:t>
            </a:r>
            <a:r>
              <a:rPr lang="en-US" dirty="0" err="1" smtClean="0"/>
              <a:t>próximos</a:t>
            </a:r>
            <a:r>
              <a:rPr lang="en-US" dirty="0" smtClean="0"/>
              <a:t> </a:t>
            </a:r>
            <a:r>
              <a:rPr lang="en-US" dirty="0" err="1" smtClean="0"/>
              <a:t>trabalhos</a:t>
            </a:r>
            <a:endParaRPr lang="en-US" dirty="0"/>
          </a:p>
        </p:txBody>
      </p:sp>
      <p:sp>
        <p:nvSpPr>
          <p:cNvPr id="15" name="Google Shape;109;p17"/>
          <p:cNvSpPr txBox="1">
            <a:spLocks/>
          </p:cNvSpPr>
          <p:nvPr/>
        </p:nvSpPr>
        <p:spPr>
          <a:xfrm>
            <a:off x="751034" y="1301285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Buscar</a:t>
            </a:r>
            <a:r>
              <a:rPr lang="en-US" sz="1600" dirty="0" smtClean="0"/>
              <a:t> </a:t>
            </a:r>
            <a:r>
              <a:rPr lang="en-US" sz="1600" dirty="0" err="1" smtClean="0"/>
              <a:t>variáveis</a:t>
            </a:r>
            <a:r>
              <a:rPr lang="en-US" sz="1600" dirty="0" smtClean="0"/>
              <a:t> que </a:t>
            </a:r>
            <a:r>
              <a:rPr lang="en-US" sz="1600" dirty="0" err="1" smtClean="0"/>
              <a:t>representem</a:t>
            </a:r>
            <a:r>
              <a:rPr lang="en-US" sz="1600" dirty="0" smtClean="0"/>
              <a:t> </a:t>
            </a:r>
            <a:r>
              <a:rPr lang="en-US" sz="1600" dirty="0" err="1" smtClean="0"/>
              <a:t>fatores</a:t>
            </a:r>
            <a:r>
              <a:rPr lang="en-US" sz="1600" dirty="0" smtClean="0"/>
              <a:t> </a:t>
            </a:r>
            <a:r>
              <a:rPr lang="en-US" sz="1600" dirty="0" err="1" smtClean="0"/>
              <a:t>pedagógicos</a:t>
            </a:r>
            <a:endParaRPr lang="en-US" sz="1600" dirty="0" smtClean="0"/>
          </a:p>
          <a:p>
            <a:pPr lvl="2">
              <a:buClr>
                <a:schemeClr val="accent1"/>
              </a:buClr>
            </a:pPr>
            <a:r>
              <a:rPr lang="en-US" sz="1600" dirty="0" smtClean="0"/>
              <a:t>E.g. </a:t>
            </a:r>
            <a:r>
              <a:rPr lang="en-US" sz="1600" dirty="0" err="1" smtClean="0"/>
              <a:t>evasão</a:t>
            </a:r>
            <a:r>
              <a:rPr lang="en-US" sz="1600" dirty="0" smtClean="0"/>
              <a:t> escolar, IDEB, etc.</a:t>
            </a:r>
            <a:endParaRPr lang="en-US" sz="1600" dirty="0"/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751034" y="1707921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5" name="Google Shape;109;p17"/>
          <p:cNvSpPr txBox="1">
            <a:spLocks/>
          </p:cNvSpPr>
          <p:nvPr/>
        </p:nvSpPr>
        <p:spPr>
          <a:xfrm>
            <a:off x="751034" y="1935726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Repetir</a:t>
            </a:r>
            <a:r>
              <a:rPr lang="en-US" sz="1600" dirty="0" smtClean="0"/>
              <a:t> </a:t>
            </a:r>
            <a:r>
              <a:rPr lang="en-US" sz="1600" dirty="0" err="1" smtClean="0"/>
              <a:t>análise</a:t>
            </a:r>
            <a:r>
              <a:rPr lang="en-US" sz="1600" dirty="0" smtClean="0"/>
              <a:t> para </a:t>
            </a: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disciplina</a:t>
            </a:r>
            <a:r>
              <a:rPr lang="en-US" sz="1600" dirty="0" smtClean="0"/>
              <a:t> </a:t>
            </a:r>
            <a:r>
              <a:rPr lang="en-US" sz="1600" dirty="0" err="1" smtClean="0"/>
              <a:t>individualmente</a:t>
            </a:r>
            <a:endParaRPr lang="en-US" sz="1600" dirty="0"/>
          </a:p>
        </p:txBody>
      </p:sp>
      <p:sp>
        <p:nvSpPr>
          <p:cNvPr id="6" name="Google Shape;109;p17"/>
          <p:cNvSpPr txBox="1">
            <a:spLocks/>
          </p:cNvSpPr>
          <p:nvPr/>
        </p:nvSpPr>
        <p:spPr>
          <a:xfrm>
            <a:off x="751034" y="2443506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Analisar</a:t>
            </a:r>
            <a:r>
              <a:rPr lang="en-US" sz="1600" dirty="0" smtClean="0"/>
              <a:t> </a:t>
            </a:r>
            <a:r>
              <a:rPr lang="en-US" sz="1600" dirty="0" err="1" smtClean="0"/>
              <a:t>outras</a:t>
            </a:r>
            <a:r>
              <a:rPr lang="en-US" sz="1600" dirty="0" smtClean="0"/>
              <a:t> </a:t>
            </a:r>
            <a:r>
              <a:rPr lang="en-US" sz="1600" dirty="0" err="1" smtClean="0"/>
              <a:t>formas</a:t>
            </a:r>
            <a:r>
              <a:rPr lang="en-US" sz="1600" dirty="0" smtClean="0"/>
              <a:t> de </a:t>
            </a:r>
            <a:r>
              <a:rPr lang="en-US" sz="1600" dirty="0" err="1" smtClean="0"/>
              <a:t>definir</a:t>
            </a:r>
            <a:r>
              <a:rPr lang="en-US" sz="1600" dirty="0" smtClean="0"/>
              <a:t> a </a:t>
            </a:r>
            <a:r>
              <a:rPr lang="en-US" sz="1600" dirty="0" err="1" smtClean="0"/>
              <a:t>variável</a:t>
            </a:r>
            <a:r>
              <a:rPr lang="en-US" sz="1600" dirty="0" smtClean="0"/>
              <a:t> </a:t>
            </a:r>
            <a:r>
              <a:rPr lang="en-US" sz="1600" dirty="0" err="1" smtClean="0"/>
              <a:t>alvo</a:t>
            </a:r>
            <a:endParaRPr lang="en-US" sz="1600" dirty="0"/>
          </a:p>
        </p:txBody>
      </p:sp>
      <p:sp>
        <p:nvSpPr>
          <p:cNvPr id="8" name="Google Shape;109;p17"/>
          <p:cNvSpPr txBox="1">
            <a:spLocks/>
          </p:cNvSpPr>
          <p:nvPr/>
        </p:nvSpPr>
        <p:spPr>
          <a:xfrm>
            <a:off x="751034" y="2925201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Buscar</a:t>
            </a:r>
            <a:r>
              <a:rPr lang="en-US" sz="1600" dirty="0" smtClean="0"/>
              <a:t> </a:t>
            </a:r>
            <a:r>
              <a:rPr lang="en-US" sz="1600" dirty="0" err="1" smtClean="0"/>
              <a:t>interpretação</a:t>
            </a:r>
            <a:r>
              <a:rPr lang="en-US" sz="1600" dirty="0" smtClean="0"/>
              <a:t> para clusterização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364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6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rgbClr val="2E3037"/>
                </a:solidFill>
              </a:rPr>
              <a:t>Obrigado!</a:t>
            </a:r>
            <a:endParaRPr sz="2200" b="1" dirty="0">
              <a:solidFill>
                <a:srgbClr val="2E3037"/>
              </a:solidFill>
            </a:endParaRPr>
          </a:p>
        </p:txBody>
      </p:sp>
      <p:sp>
        <p:nvSpPr>
          <p:cNvPr id="315" name="Google Shape;315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F3F3F3"/>
                </a:solidFill>
              </a:rPr>
              <a:t>Perguntas?</a:t>
            </a:r>
            <a:endParaRPr sz="3600" b="1"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0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Sobre os dados</a:t>
            </a:r>
            <a:endParaRPr dirty="0"/>
          </a:p>
        </p:txBody>
      </p:sp>
      <p:sp>
        <p:nvSpPr>
          <p:cNvPr id="6" name="Google Shape;208;p27"/>
          <p:cNvSpPr txBox="1">
            <a:spLocks/>
          </p:cNvSpPr>
          <p:nvPr/>
        </p:nvSpPr>
        <p:spPr>
          <a:xfrm>
            <a:off x="1165475" y="1234774"/>
            <a:ext cx="7097100" cy="57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Formato</a:t>
            </a:r>
            <a:r>
              <a:rPr lang="en" sz="2800" dirty="0">
                <a:solidFill>
                  <a:schemeClr val="bg1"/>
                </a:solidFill>
              </a:rPr>
              <a:t>: </a:t>
            </a:r>
            <a:r>
              <a:rPr lang="en" sz="2800" dirty="0" smtClean="0">
                <a:solidFill>
                  <a:schemeClr val="bg1"/>
                </a:solidFill>
              </a:rPr>
              <a:t>csv</a:t>
            </a:r>
            <a:endParaRPr lang="en" sz="2800" dirty="0">
              <a:solidFill>
                <a:schemeClr val="bg1"/>
              </a:solidFill>
            </a:endParaRPr>
          </a:p>
        </p:txBody>
      </p:sp>
      <p:sp>
        <p:nvSpPr>
          <p:cNvPr id="7" name="Google Shape;215;p27"/>
          <p:cNvSpPr/>
          <p:nvPr/>
        </p:nvSpPr>
        <p:spPr>
          <a:xfrm>
            <a:off x="844675" y="2131092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8;p27"/>
          <p:cNvSpPr txBox="1">
            <a:spLocks/>
          </p:cNvSpPr>
          <p:nvPr/>
        </p:nvSpPr>
        <p:spPr>
          <a:xfrm>
            <a:off x="1165475" y="1957842"/>
            <a:ext cx="3411691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5.095.270 registros</a:t>
            </a:r>
            <a:endParaRPr lang="en" sz="2800" dirty="0">
              <a:solidFill>
                <a:schemeClr val="bg1"/>
              </a:solidFill>
            </a:endParaRPr>
          </a:p>
        </p:txBody>
      </p:sp>
      <p:sp>
        <p:nvSpPr>
          <p:cNvPr id="9" name="Google Shape;215;p27"/>
          <p:cNvSpPr/>
          <p:nvPr/>
        </p:nvSpPr>
        <p:spPr>
          <a:xfrm>
            <a:off x="844675" y="2853228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08;p27"/>
          <p:cNvSpPr txBox="1">
            <a:spLocks/>
          </p:cNvSpPr>
          <p:nvPr/>
        </p:nvSpPr>
        <p:spPr>
          <a:xfrm>
            <a:off x="1165475" y="2679978"/>
            <a:ext cx="7097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>
                <a:solidFill>
                  <a:schemeClr val="bg1"/>
                </a:solidFill>
              </a:rPr>
              <a:t>136 atributos</a:t>
            </a:r>
          </a:p>
        </p:txBody>
      </p:sp>
      <p:sp>
        <p:nvSpPr>
          <p:cNvPr id="12" name="Google Shape;215;p27"/>
          <p:cNvSpPr/>
          <p:nvPr/>
        </p:nvSpPr>
        <p:spPr>
          <a:xfrm>
            <a:off x="844675" y="358804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08;p27"/>
          <p:cNvSpPr txBox="1">
            <a:spLocks/>
          </p:cNvSpPr>
          <p:nvPr/>
        </p:nvSpPr>
        <p:spPr>
          <a:xfrm>
            <a:off x="1165475" y="3414790"/>
            <a:ext cx="7097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Tamanho: 3,1 GB</a:t>
            </a:r>
            <a:endParaRPr lang="en" sz="28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577166" y="2232042"/>
            <a:ext cx="1167539" cy="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08;p27"/>
          <p:cNvSpPr txBox="1">
            <a:spLocks/>
          </p:cNvSpPr>
          <p:nvPr/>
        </p:nvSpPr>
        <p:spPr>
          <a:xfrm>
            <a:off x="5744705" y="2000044"/>
            <a:ext cx="3411691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3.702.007 registros</a:t>
            </a:r>
            <a:endParaRPr lang="en" sz="2800" dirty="0">
              <a:solidFill>
                <a:schemeClr val="bg1"/>
              </a:solidFill>
            </a:endParaRPr>
          </a:p>
        </p:txBody>
      </p:sp>
      <p:sp>
        <p:nvSpPr>
          <p:cNvPr id="14" name="Google Shape;322;p35"/>
          <p:cNvSpPr txBox="1">
            <a:spLocks/>
          </p:cNvSpPr>
          <p:nvPr/>
        </p:nvSpPr>
        <p:spPr>
          <a:xfrm>
            <a:off x="4164004" y="1719575"/>
            <a:ext cx="1993863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 err="1" smtClean="0"/>
              <a:t>Removendo</a:t>
            </a:r>
            <a:r>
              <a:rPr lang="en-US" dirty="0" smtClean="0"/>
              <a:t> NAs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 flipH="1">
            <a:off x="7450550" y="2548444"/>
            <a:ext cx="1" cy="85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08;p27"/>
          <p:cNvSpPr txBox="1">
            <a:spLocks/>
          </p:cNvSpPr>
          <p:nvPr/>
        </p:nvSpPr>
        <p:spPr>
          <a:xfrm>
            <a:off x="5732309" y="3601202"/>
            <a:ext cx="3411691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3.174.308 registros</a:t>
            </a:r>
            <a:endParaRPr lang="en" sz="2800" dirty="0">
              <a:solidFill>
                <a:schemeClr val="bg1"/>
              </a:solidFill>
            </a:endParaRPr>
          </a:p>
        </p:txBody>
      </p:sp>
      <p:sp>
        <p:nvSpPr>
          <p:cNvPr id="19" name="Google Shape;322;p35"/>
          <p:cNvSpPr txBox="1">
            <a:spLocks/>
          </p:cNvSpPr>
          <p:nvPr/>
        </p:nvSpPr>
        <p:spPr>
          <a:xfrm>
            <a:off x="5732309" y="2954178"/>
            <a:ext cx="2137871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 err="1" smtClean="0"/>
              <a:t>Removendo</a:t>
            </a:r>
            <a:r>
              <a:rPr lang="en-US" dirty="0" smtClean="0"/>
              <a:t> treineiros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6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2" grpId="0" animBg="1"/>
      <p:bldP spid="15" grpId="0"/>
      <p:bldP spid="13" grpId="0"/>
      <p:bldP spid="14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Filtrando</a:t>
            </a:r>
            <a:r>
              <a:rPr lang="en-US" dirty="0"/>
              <a:t> </a:t>
            </a:r>
            <a:r>
              <a:rPr lang="en-US" dirty="0" err="1" smtClean="0"/>
              <a:t>atributos</a:t>
            </a:r>
            <a:endParaRPr lang="en-US" dirty="0"/>
          </a:p>
        </p:txBody>
      </p:sp>
      <p:sp>
        <p:nvSpPr>
          <p:cNvPr id="14" name="Google Shape;208;p27"/>
          <p:cNvSpPr txBox="1">
            <a:spLocks/>
          </p:cNvSpPr>
          <p:nvPr/>
        </p:nvSpPr>
        <p:spPr>
          <a:xfrm>
            <a:off x="1224885" y="4378903"/>
            <a:ext cx="7097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b="1" dirty="0" smtClean="0">
                <a:solidFill>
                  <a:schemeClr val="bg1"/>
                </a:solidFill>
              </a:rPr>
              <a:t>Resultado final: 34 atributos</a:t>
            </a:r>
            <a:endParaRPr lang="en" sz="2800" b="1" dirty="0">
              <a:solidFill>
                <a:schemeClr val="bg1"/>
              </a:solidFill>
            </a:endParaRPr>
          </a:p>
        </p:txBody>
      </p:sp>
      <p:sp>
        <p:nvSpPr>
          <p:cNvPr id="32" name="Google Shape;109;p17"/>
          <p:cNvSpPr txBox="1">
            <a:spLocks/>
          </p:cNvSpPr>
          <p:nvPr/>
        </p:nvSpPr>
        <p:spPr>
          <a:xfrm>
            <a:off x="1165475" y="115330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2000" dirty="0" err="1" smtClean="0"/>
              <a:t>Variáveis</a:t>
            </a:r>
            <a:r>
              <a:rPr lang="en-US" sz="2000" dirty="0" smtClean="0"/>
              <a:t> </a:t>
            </a:r>
            <a:r>
              <a:rPr lang="en-US" sz="2000" dirty="0" err="1" smtClean="0"/>
              <a:t>claramente</a:t>
            </a:r>
            <a:r>
              <a:rPr lang="en-US" sz="2000" dirty="0" smtClean="0"/>
              <a:t> </a:t>
            </a:r>
            <a:r>
              <a:rPr lang="en-US" sz="2000" dirty="0" err="1" smtClean="0"/>
              <a:t>irrelevantes</a:t>
            </a:r>
            <a:endParaRPr lang="en-US" sz="2000" dirty="0"/>
          </a:p>
        </p:txBody>
      </p:sp>
      <p:sp>
        <p:nvSpPr>
          <p:cNvPr id="33" name="Google Shape;109;p17"/>
          <p:cNvSpPr txBox="1">
            <a:spLocks/>
          </p:cNvSpPr>
          <p:nvPr/>
        </p:nvSpPr>
        <p:spPr>
          <a:xfrm>
            <a:off x="1165475" y="165807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smtClean="0"/>
              <a:t>E.g. </a:t>
            </a:r>
            <a:r>
              <a:rPr lang="en-US" sz="1600" dirty="0" err="1" smtClean="0"/>
              <a:t>código</a:t>
            </a:r>
            <a:r>
              <a:rPr lang="en-US" sz="1600" dirty="0" smtClean="0"/>
              <a:t> da </a:t>
            </a:r>
            <a:r>
              <a:rPr lang="en-US" sz="1600" dirty="0" err="1" smtClean="0"/>
              <a:t>prova</a:t>
            </a:r>
            <a:r>
              <a:rPr lang="en-US" sz="1600" dirty="0" smtClean="0"/>
              <a:t>, </a:t>
            </a:r>
            <a:r>
              <a:rPr lang="en-US" sz="1600" dirty="0" err="1" smtClean="0"/>
              <a:t>respostas</a:t>
            </a:r>
            <a:r>
              <a:rPr lang="en-US" sz="1600" dirty="0" smtClean="0"/>
              <a:t>, </a:t>
            </a:r>
            <a:r>
              <a:rPr lang="en-US" sz="1600" dirty="0" err="1" smtClean="0"/>
              <a:t>cadeira</a:t>
            </a:r>
            <a:r>
              <a:rPr lang="en-US" sz="1600" dirty="0" smtClean="0"/>
              <a:t> para </a:t>
            </a:r>
            <a:r>
              <a:rPr lang="en-US" sz="1600" dirty="0" err="1" smtClean="0"/>
              <a:t>destro</a:t>
            </a:r>
            <a:r>
              <a:rPr lang="en-US" sz="1600" dirty="0" smtClean="0"/>
              <a:t>, etc.</a:t>
            </a:r>
            <a:endParaRPr lang="en-US" sz="1600" dirty="0"/>
          </a:p>
        </p:txBody>
      </p:sp>
      <p:sp>
        <p:nvSpPr>
          <p:cNvPr id="35" name="Google Shape;215;p27"/>
          <p:cNvSpPr/>
          <p:nvPr/>
        </p:nvSpPr>
        <p:spPr>
          <a:xfrm>
            <a:off x="839509" y="2229046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6" name="Google Shape;109;p17"/>
          <p:cNvSpPr txBox="1">
            <a:spLocks/>
          </p:cNvSpPr>
          <p:nvPr/>
        </p:nvSpPr>
        <p:spPr>
          <a:xfrm>
            <a:off x="1165475" y="1984621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2000" dirty="0" err="1" smtClean="0"/>
              <a:t>Variáveis</a:t>
            </a:r>
            <a:r>
              <a:rPr lang="en-US" sz="2000" dirty="0" smtClean="0"/>
              <a:t> com </a:t>
            </a:r>
            <a:r>
              <a:rPr lang="en-US" sz="2000" dirty="0" err="1" smtClean="0"/>
              <a:t>muitos</a:t>
            </a:r>
            <a:r>
              <a:rPr lang="en-US" sz="2000" dirty="0" smtClean="0"/>
              <a:t> </a:t>
            </a:r>
            <a:r>
              <a:rPr lang="en-US" sz="2000" dirty="0" err="1" smtClean="0"/>
              <a:t>valores</a:t>
            </a:r>
            <a:r>
              <a:rPr lang="en-US" sz="2000" dirty="0" smtClean="0"/>
              <a:t> </a:t>
            </a:r>
            <a:r>
              <a:rPr lang="en-US" sz="2000" dirty="0" err="1" smtClean="0"/>
              <a:t>ausentes</a:t>
            </a:r>
            <a:endParaRPr lang="en-US" sz="2000" dirty="0"/>
          </a:p>
        </p:txBody>
      </p:sp>
      <p:sp>
        <p:nvSpPr>
          <p:cNvPr id="37" name="Google Shape;109;p17"/>
          <p:cNvSpPr txBox="1">
            <a:spLocks/>
          </p:cNvSpPr>
          <p:nvPr/>
        </p:nvSpPr>
        <p:spPr>
          <a:xfrm>
            <a:off x="1165475" y="2489391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smtClean="0"/>
              <a:t>E.g. </a:t>
            </a:r>
            <a:r>
              <a:rPr lang="en-US" sz="1600" dirty="0" err="1"/>
              <a:t>M</a:t>
            </a:r>
            <a:r>
              <a:rPr lang="en-US" sz="1600" dirty="0" err="1" smtClean="0"/>
              <a:t>unicípio</a:t>
            </a:r>
            <a:r>
              <a:rPr lang="en-US" sz="1600" dirty="0" smtClean="0"/>
              <a:t> da Escola </a:t>
            </a:r>
            <a:r>
              <a:rPr lang="en-US" sz="1600" dirty="0" err="1" smtClean="0"/>
              <a:t>atual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00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2" grpId="0"/>
      <p:bldP spid="33" grpId="0"/>
      <p:bldP spid="35" grpId="0" animBg="1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Definindo a variável alvo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Definição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alvo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das </a:t>
            </a:r>
            <a:r>
              <a:rPr lang="en-US" dirty="0" err="1" smtClean="0"/>
              <a:t>notas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24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>
                <a:solidFill>
                  <a:srgbClr val="F3F3F3"/>
                </a:solidFill>
              </a:rPr>
              <a:t>Distribuição de </a:t>
            </a:r>
            <a:r>
              <a:rPr lang="pt-BR" dirty="0" smtClean="0">
                <a:solidFill>
                  <a:srgbClr val="F3F3F3"/>
                </a:solidFill>
              </a:rPr>
              <a:t>notas dos candidatos por disciplinas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27" y="257199"/>
            <a:ext cx="7621996" cy="407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6047</TotalTime>
  <Words>1012</Words>
  <Application>Microsoft Office PowerPoint</Application>
  <PresentationFormat>On-screen Show (16:9)</PresentationFormat>
  <Paragraphs>241</Paragraphs>
  <Slides>57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Quicksand</vt:lpstr>
      <vt:lpstr>Arial</vt:lpstr>
      <vt:lpstr>Cambria Math</vt:lpstr>
      <vt:lpstr>Eleanor template</vt:lpstr>
      <vt:lpstr>Prevendo desempenho no ENEM através de fatores socioeconômicos</vt:lpstr>
      <vt:lpstr>Contexto do tópico escolhido</vt:lpstr>
      <vt:lpstr>Objetivos</vt:lpstr>
      <vt:lpstr>Estrutura da Apresentação</vt:lpstr>
      <vt:lpstr>Corregamento e pré-processamento</vt:lpstr>
      <vt:lpstr>Sobre os dados</vt:lpstr>
      <vt:lpstr>Filtrando atributos</vt:lpstr>
      <vt:lpstr>Definindo a variável alvo</vt:lpstr>
      <vt:lpstr>PowerPoint Presentation</vt:lpstr>
      <vt:lpstr>PowerPoint Presentation</vt:lpstr>
      <vt:lpstr>Análise Exploratória</vt:lpstr>
      <vt:lpstr>Alto grau de relação</vt:lpstr>
      <vt:lpstr>PowerPoint Presentation</vt:lpstr>
      <vt:lpstr>PowerPoint Presentation</vt:lpstr>
      <vt:lpstr>PowerPoint Presentation</vt:lpstr>
      <vt:lpstr>Baixo grau de relação</vt:lpstr>
      <vt:lpstr>PowerPoint Presentation</vt:lpstr>
      <vt:lpstr>PowerPoint Presentation</vt:lpstr>
      <vt:lpstr>Feature Engineering</vt:lpstr>
      <vt:lpstr>PowerPoint Presentation</vt:lpstr>
      <vt:lpstr>PowerPoint Presentation</vt:lpstr>
      <vt:lpstr>PowerPoint Presentation</vt:lpstr>
      <vt:lpstr>PowerPoint Presentation</vt:lpstr>
      <vt:lpstr>Tratamento de variáveis discretas</vt:lpstr>
      <vt:lpstr>Seleção de variáveis</vt:lpstr>
      <vt:lpstr>Data Fairness</vt:lpstr>
      <vt:lpstr>Data Fairness</vt:lpstr>
      <vt:lpstr>Índice Gini</vt:lpstr>
      <vt:lpstr>PowerPoint Presentation</vt:lpstr>
      <vt:lpstr>Importância por permutação</vt:lpstr>
      <vt:lpstr>PowerPoint Presentation</vt:lpstr>
      <vt:lpstr>Seleção por remoção recursiva</vt:lpstr>
      <vt:lpstr>PowerPoint Presentation</vt:lpstr>
      <vt:lpstr>PowerPoint Presentation</vt:lpstr>
      <vt:lpstr>Backward Feature Selection</vt:lpstr>
      <vt:lpstr>PowerPoint Presentation</vt:lpstr>
      <vt:lpstr>Comparação entre métodos</vt:lpstr>
      <vt:lpstr>PowerPoint Presentation</vt:lpstr>
      <vt:lpstr>Análise Preditora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Redução de dimensionalidade</vt:lpstr>
      <vt:lpstr>PowerPoint Presentation</vt:lpstr>
      <vt:lpstr>PowerPoint Presentation</vt:lpstr>
      <vt:lpstr>PowerPoint Presentation</vt:lpstr>
      <vt:lpstr>PowerPoint Presentation</vt:lpstr>
      <vt:lpstr>Clusterização</vt:lpstr>
      <vt:lpstr>PowerPoint Presentation</vt:lpstr>
      <vt:lpstr>PowerPoint Presentation</vt:lpstr>
      <vt:lpstr>PowerPoint Presentation</vt:lpstr>
      <vt:lpstr>Conclusões</vt:lpstr>
      <vt:lpstr>Conclusões</vt:lpstr>
      <vt:lpstr>Sugestões para próximos trabalhos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Gustavo Coelho</dc:creator>
  <cp:lastModifiedBy>Microsoft account</cp:lastModifiedBy>
  <cp:revision>192</cp:revision>
  <dcterms:modified xsi:type="dcterms:W3CDTF">2020-12-06T14:04:07Z</dcterms:modified>
</cp:coreProperties>
</file>