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5482" r:id="rId2"/>
    <p:sldMasterId id="2147485496" r:id="rId3"/>
  </p:sldMasterIdLst>
  <p:notesMasterIdLst>
    <p:notesMasterId r:id="rId104"/>
  </p:notesMasterIdLst>
  <p:handoutMasterIdLst>
    <p:handoutMasterId r:id="rId105"/>
  </p:handoutMasterIdLst>
  <p:sldIdLst>
    <p:sldId id="256" r:id="rId4"/>
    <p:sldId id="524" r:id="rId5"/>
    <p:sldId id="627" r:id="rId6"/>
    <p:sldId id="656" r:id="rId7"/>
    <p:sldId id="629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30" r:id="rId16"/>
    <p:sldId id="631" r:id="rId17"/>
    <p:sldId id="664" r:id="rId18"/>
    <p:sldId id="632" r:id="rId19"/>
    <p:sldId id="633" r:id="rId20"/>
    <p:sldId id="634" r:id="rId21"/>
    <p:sldId id="665" r:id="rId22"/>
    <p:sldId id="666" r:id="rId23"/>
    <p:sldId id="667" r:id="rId24"/>
    <p:sldId id="668" r:id="rId25"/>
    <p:sldId id="669" r:id="rId26"/>
    <p:sldId id="670" r:id="rId27"/>
    <p:sldId id="635" r:id="rId28"/>
    <p:sldId id="671" r:id="rId29"/>
    <p:sldId id="672" r:id="rId30"/>
    <p:sldId id="673" r:id="rId31"/>
    <p:sldId id="674" r:id="rId32"/>
    <p:sldId id="675" r:id="rId33"/>
    <p:sldId id="676" r:id="rId34"/>
    <p:sldId id="636" r:id="rId35"/>
    <p:sldId id="637" r:id="rId36"/>
    <p:sldId id="638" r:id="rId37"/>
    <p:sldId id="639" r:id="rId38"/>
    <p:sldId id="654" r:id="rId39"/>
    <p:sldId id="655" r:id="rId40"/>
    <p:sldId id="640" r:id="rId41"/>
    <p:sldId id="641" r:id="rId42"/>
    <p:sldId id="642" r:id="rId43"/>
    <p:sldId id="677" r:id="rId44"/>
    <p:sldId id="678" r:id="rId45"/>
    <p:sldId id="679" r:id="rId46"/>
    <p:sldId id="643" r:id="rId47"/>
    <p:sldId id="644" r:id="rId48"/>
    <p:sldId id="645" r:id="rId49"/>
    <p:sldId id="680" r:id="rId50"/>
    <p:sldId id="646" r:id="rId51"/>
    <p:sldId id="681" r:id="rId52"/>
    <p:sldId id="647" r:id="rId53"/>
    <p:sldId id="648" r:id="rId54"/>
    <p:sldId id="649" r:id="rId55"/>
    <p:sldId id="682" r:id="rId56"/>
    <p:sldId id="650" r:id="rId57"/>
    <p:sldId id="651" r:id="rId58"/>
    <p:sldId id="652" r:id="rId59"/>
    <p:sldId id="653" r:id="rId60"/>
    <p:sldId id="683" r:id="rId61"/>
    <p:sldId id="684" r:id="rId62"/>
    <p:sldId id="685" r:id="rId63"/>
    <p:sldId id="686" r:id="rId64"/>
    <p:sldId id="687" r:id="rId65"/>
    <p:sldId id="688" r:id="rId66"/>
    <p:sldId id="689" r:id="rId67"/>
    <p:sldId id="690" r:id="rId68"/>
    <p:sldId id="691" r:id="rId69"/>
    <p:sldId id="692" r:id="rId70"/>
    <p:sldId id="693" r:id="rId71"/>
    <p:sldId id="694" r:id="rId72"/>
    <p:sldId id="695" r:id="rId73"/>
    <p:sldId id="696" r:id="rId74"/>
    <p:sldId id="697" r:id="rId75"/>
    <p:sldId id="698" r:id="rId76"/>
    <p:sldId id="699" r:id="rId77"/>
    <p:sldId id="700" r:id="rId78"/>
    <p:sldId id="701" r:id="rId79"/>
    <p:sldId id="702" r:id="rId80"/>
    <p:sldId id="703" r:id="rId81"/>
    <p:sldId id="704" r:id="rId82"/>
    <p:sldId id="705" r:id="rId83"/>
    <p:sldId id="706" r:id="rId84"/>
    <p:sldId id="707" r:id="rId85"/>
    <p:sldId id="708" r:id="rId86"/>
    <p:sldId id="709" r:id="rId87"/>
    <p:sldId id="710" r:id="rId88"/>
    <p:sldId id="711" r:id="rId89"/>
    <p:sldId id="712" r:id="rId90"/>
    <p:sldId id="713" r:id="rId91"/>
    <p:sldId id="714" r:id="rId92"/>
    <p:sldId id="715" r:id="rId93"/>
    <p:sldId id="716" r:id="rId94"/>
    <p:sldId id="717" r:id="rId95"/>
    <p:sldId id="718" r:id="rId96"/>
    <p:sldId id="719" r:id="rId97"/>
    <p:sldId id="720" r:id="rId98"/>
    <p:sldId id="721" r:id="rId99"/>
    <p:sldId id="722" r:id="rId100"/>
    <p:sldId id="723" r:id="rId101"/>
    <p:sldId id="508" r:id="rId102"/>
    <p:sldId id="552" r:id="rId103"/>
  </p:sldIdLst>
  <p:sldSz cx="9144000" cy="6858000" type="screen4x3"/>
  <p:notesSz cx="6854825" cy="97520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211E"/>
    <a:srgbClr val="F62AF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0" autoAdjust="0"/>
    <p:restoredTop sz="92031" autoAdjust="0"/>
  </p:normalViewPr>
  <p:slideViewPr>
    <p:cSldViewPr>
      <p:cViewPr varScale="1">
        <p:scale>
          <a:sx n="67" d="100"/>
          <a:sy n="67" d="100"/>
        </p:scale>
        <p:origin x="78" y="24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07" Type="http://schemas.openxmlformats.org/officeDocument/2006/relationships/viewProps" Target="viewProps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theme" Target="theme/theme1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tableStyles" Target="tableStyles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latin typeface="Arial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3025" y="0"/>
            <a:ext cx="2970213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latin typeface="Arial" charset="0"/>
                <a:cs typeface="Arial Unicode MS" pitchFamily="34" charset="-128"/>
              </a:defRPr>
            </a:lvl1pPr>
          </a:lstStyle>
          <a:p>
            <a:pPr>
              <a:defRPr/>
            </a:pPr>
            <a:fld id="{43CC20D3-AFE7-431F-B885-67E0745C7404}" type="datetimeFigureOut">
              <a:rPr lang="pt-BR"/>
              <a:pPr>
                <a:defRPr/>
              </a:pPr>
              <a:t>09/11/2020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263063"/>
            <a:ext cx="2970213" cy="487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latin typeface="Arial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3025" y="9263063"/>
            <a:ext cx="2970213" cy="4873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8B0A79D9-796B-4D32-862D-038AC18BEA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0078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/>
          <p:cNvSpPr>
            <a:spLocks noChangeArrowheads="1"/>
          </p:cNvSpPr>
          <p:nvPr/>
        </p:nvSpPr>
        <p:spPr bwMode="auto">
          <a:xfrm>
            <a:off x="0" y="0"/>
            <a:ext cx="6854825" cy="97520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/>
          </a:p>
        </p:txBody>
      </p:sp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0" y="0"/>
            <a:ext cx="6854825" cy="97520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/>
          </a:p>
        </p:txBody>
      </p:sp>
      <p:sp>
        <p:nvSpPr>
          <p:cNvPr id="15364" name="AutoShape 3"/>
          <p:cNvSpPr>
            <a:spLocks noChangeArrowheads="1"/>
          </p:cNvSpPr>
          <p:nvPr/>
        </p:nvSpPr>
        <p:spPr bwMode="auto">
          <a:xfrm>
            <a:off x="0" y="0"/>
            <a:ext cx="6854825" cy="97520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/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0" y="0"/>
            <a:ext cx="6854825" cy="97520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/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0" y="0"/>
            <a:ext cx="6854825" cy="97520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2275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3883025" y="0"/>
            <a:ext cx="2962275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41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31838"/>
            <a:ext cx="4867275" cy="36528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632325"/>
            <a:ext cx="5475288" cy="437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261475"/>
            <a:ext cx="2962275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3883025" y="9261475"/>
            <a:ext cx="2962275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8026402-BCF3-43E2-A630-1BD41FC6AB24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110348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9EE28BE-244A-4832-9FD7-D8083470B17C}" type="slidenum">
              <a:rPr lang="en-GB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GB" altLang="pt-BR"/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632325"/>
            <a:ext cx="5476875" cy="4381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875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9013" y="731838"/>
            <a:ext cx="4870450" cy="3652837"/>
          </a:xfrm>
          <a:ln/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AAC2778-C1A6-4418-86FB-F6AEF0034F91}" type="slidenum">
              <a:rPr lang="en-GB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99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68637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51994-B2A5-462C-93D4-6C515A63B953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25430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A30FE-6CA6-42CF-8FB2-3ED03BB08831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7525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0063" y="293688"/>
            <a:ext cx="1825625" cy="58848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293688"/>
            <a:ext cx="5327650" cy="58848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BB2CD-5F2F-4732-AACD-4937F9741856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578227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1370013" y="1827213"/>
            <a:ext cx="3576637" cy="4351337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99050" y="1827213"/>
            <a:ext cx="3576638" cy="435133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EF995-7349-4627-9BCA-3C9D67836CF0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05652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FB3FC-7B8F-46B5-962B-7B63CF571A67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199366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9F38D-7148-47AF-83D8-03A9343BA4DA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854003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A37F4-888B-4264-B94E-31CB1687E3B0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03255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B81C6-B634-466A-A8FD-21FF4E30C6D4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91960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6637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99050" y="1827213"/>
            <a:ext cx="3576638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73273-689E-414B-AC16-E5774062F5A8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989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BAB51-0009-42BA-970F-D4765FB48D79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575079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8461A-F783-4F74-868F-566EB7AF2708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5931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DEF30-BE4A-4EC3-BE7D-DB7F601AE6D2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597845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BE198-7744-4FF8-9740-0CBD497CA5BB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198899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898D8-57FB-4824-8E5D-FC6E8748409D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737197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FCDDE-357D-4AF0-9291-1B74C84F4677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2002212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B3683-7B6F-4E29-B79B-3721392F3160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628552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0063" y="293688"/>
            <a:ext cx="1825625" cy="58848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293688"/>
            <a:ext cx="5327650" cy="58848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32550-C536-4B8F-BAE4-DCC7C6521477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680834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1370013" y="1827213"/>
            <a:ext cx="3576637" cy="4351337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99050" y="1827213"/>
            <a:ext cx="3576638" cy="435133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CEEBC-B1F9-4904-B2FE-5F8A810C1007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589516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B1D28-971C-4870-8CA1-A2C445AE203D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359140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4BEBA-8953-4CF9-AEF6-FF0DCE71029F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6325233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9463C-AADC-4673-AE06-E361EA2BDF5F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9555470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E2AE2-810E-4FBC-B90B-4FEF093760B4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52832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07060-6859-4E22-A06A-C2EA35EDE3E0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2349978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6637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99050" y="1827213"/>
            <a:ext cx="3576638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4EFBB-5F9A-45D7-BBE1-7A45FC926FFE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415792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91205-199B-42BE-98AC-721DCB3EF254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5436132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2F432-0ACA-42EE-A2E3-7F2C80C522B8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093972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DC67A-3117-414C-913A-E036B5146E2E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0986668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5325E-35E3-4D51-B5E9-A31B033F7498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8909607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D4227-68B2-4054-B776-2BEE7C6738AC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7209863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4A0C1-5B93-45D5-A404-E86E7D28649E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284147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0063" y="293688"/>
            <a:ext cx="1825625" cy="58848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293688"/>
            <a:ext cx="5327650" cy="58848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ABC69-5B77-4F20-8CD4-7DDE2FB7B995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83772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1370013" y="1827213"/>
            <a:ext cx="3576637" cy="4351337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99050" y="1827213"/>
            <a:ext cx="3576638" cy="435133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96342-21BA-41A8-B6DB-80367BDD5683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44772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B5112-8F13-4915-99C4-FE14E95F6C3C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1960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6637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99050" y="1827213"/>
            <a:ext cx="3576638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E7B8D-2E3C-4151-97F9-96BD4416E7EE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26594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CC7B1-AAF7-4353-9162-FCB0DCF86BE1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9944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F2960-64C6-4899-9CB3-7888EB1669D1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6218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4834-F3A6-401F-BBC7-B82D8FDBC782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71407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EC2C0-5967-4251-ACBB-264E4D94D171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22635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6CDBF-4F4D-49AF-901E-2300D412BD8F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46068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título de texto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0567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em estrutura de tópicos</a:t>
            </a:r>
          </a:p>
          <a:p>
            <a:pPr lvl="1"/>
            <a:r>
              <a:rPr lang="en-GB" altLang="pt-BR"/>
              <a:t>Segundo Nível da Estrutura de Tópicos</a:t>
            </a:r>
          </a:p>
          <a:p>
            <a:pPr lvl="2"/>
            <a:r>
              <a:rPr lang="en-GB" altLang="pt-BR"/>
              <a:t>Terceiro Nível da Estrutura de Tópicos</a:t>
            </a:r>
          </a:p>
          <a:p>
            <a:pPr lvl="3"/>
            <a:r>
              <a:rPr lang="en-GB" altLang="pt-BR"/>
              <a:t>Quarto Nível da Estrutura de Tópicos</a:t>
            </a:r>
          </a:p>
          <a:p>
            <a:pPr lvl="4"/>
            <a:r>
              <a:rPr lang="en-GB" altLang="pt-BR"/>
              <a:t>Quinto Nível da Estrutura de Tópicos</a:t>
            </a:r>
          </a:p>
          <a:p>
            <a:pPr lvl="4"/>
            <a:r>
              <a:rPr lang="en-GB" altLang="pt-BR"/>
              <a:t>Sexto Nível da Estrutura de Tópicos</a:t>
            </a:r>
          </a:p>
          <a:p>
            <a:pPr lvl="4"/>
            <a:r>
              <a:rPr lang="en-GB" altLang="pt-BR"/>
              <a:t>Sétimo Nível da Estrutura de Tópicos</a:t>
            </a:r>
          </a:p>
          <a:p>
            <a:pPr lvl="4"/>
            <a:r>
              <a:rPr lang="en-GB" altLang="pt-BR"/>
              <a:t>Oitavo Nível da Estrutura de Tópicos</a:t>
            </a:r>
          </a:p>
          <a:p>
            <a:pPr lvl="4"/>
            <a:r>
              <a:rPr lang="en-GB" altLang="pt-BR"/>
              <a:t>Nono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84913"/>
            <a:ext cx="212566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 sz="12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0CAA4B5-0927-43A3-88D2-0F4F53E67A04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1403350" y="1557338"/>
            <a:ext cx="7272338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49" r:id="rId1"/>
    <p:sldLayoutId id="2147485550" r:id="rId2"/>
    <p:sldLayoutId id="2147485551" r:id="rId3"/>
    <p:sldLayoutId id="2147485552" r:id="rId4"/>
    <p:sldLayoutId id="2147485553" r:id="rId5"/>
    <p:sldLayoutId id="2147485554" r:id="rId6"/>
    <p:sldLayoutId id="2147485555" r:id="rId7"/>
    <p:sldLayoutId id="2147485556" r:id="rId8"/>
    <p:sldLayoutId id="2147485557" r:id="rId9"/>
    <p:sldLayoutId id="2147485558" r:id="rId10"/>
    <p:sldLayoutId id="2147485559" r:id="rId11"/>
    <p:sldLayoutId id="2147485560" r:id="rId12"/>
    <p:sldLayoutId id="2147485561" r:id="rId13"/>
  </p:sldLayoutIdLst>
  <p:hf hdr="0" ftr="0" dt="0"/>
  <p:txStyles>
    <p:titleStyle>
      <a:lvl1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2pPr>
      <a:lvl3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3pPr>
      <a:lvl4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4pPr>
      <a:lvl5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5pPr>
      <a:lvl6pPr marL="4572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6pPr>
      <a:lvl7pPr marL="9144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7pPr>
      <a:lvl8pPr marL="13716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8pPr>
      <a:lvl9pPr marL="18288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34963" indent="-334963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título de texto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0567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em estrutura de tópicos</a:t>
            </a:r>
          </a:p>
          <a:p>
            <a:pPr lvl="1"/>
            <a:r>
              <a:rPr lang="en-GB" altLang="pt-BR"/>
              <a:t>Segundo Nível da Estrutura de Tópicos</a:t>
            </a:r>
          </a:p>
          <a:p>
            <a:pPr lvl="2"/>
            <a:r>
              <a:rPr lang="en-GB" altLang="pt-BR"/>
              <a:t>Terceiro Nível da Estrutura de Tópicos</a:t>
            </a:r>
          </a:p>
          <a:p>
            <a:pPr lvl="3"/>
            <a:r>
              <a:rPr lang="en-GB" altLang="pt-BR"/>
              <a:t>Quarto Nível da Estrutura de Tópicos</a:t>
            </a:r>
          </a:p>
          <a:p>
            <a:pPr lvl="4"/>
            <a:r>
              <a:rPr lang="en-GB" altLang="pt-BR"/>
              <a:t>Quinto Nível da Estrutura de Tópicos</a:t>
            </a:r>
          </a:p>
          <a:p>
            <a:pPr lvl="4"/>
            <a:r>
              <a:rPr lang="en-GB" altLang="pt-BR"/>
              <a:t>Sexto Nível da Estrutura de Tópicos</a:t>
            </a:r>
          </a:p>
          <a:p>
            <a:pPr lvl="4"/>
            <a:r>
              <a:rPr lang="en-GB" altLang="pt-BR"/>
              <a:t>Sétimo Nível da Estrutura de Tópicos</a:t>
            </a:r>
          </a:p>
          <a:p>
            <a:pPr lvl="4"/>
            <a:r>
              <a:rPr lang="en-GB" altLang="pt-BR"/>
              <a:t>Oitavo Nível da Estrutura de Tópicos</a:t>
            </a:r>
          </a:p>
          <a:p>
            <a:pPr lvl="4"/>
            <a:r>
              <a:rPr lang="en-GB" altLang="pt-BR"/>
              <a:t>Nono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84913"/>
            <a:ext cx="212566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 sz="1200">
                <a:solidFill>
                  <a:srgbClr val="000000"/>
                </a:solidFill>
                <a:latin typeface="Verdana" panose="020B0604030504040204" pitchFamily="34" charset="0"/>
                <a:cs typeface="+mn-cs"/>
              </a:defRPr>
            </a:lvl1pPr>
          </a:lstStyle>
          <a:p>
            <a:pPr>
              <a:defRPr/>
            </a:pPr>
            <a:fld id="{366BE0EB-2CED-4F2C-8497-56B6D36020FA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1403350" y="1557338"/>
            <a:ext cx="7272338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62" r:id="rId1"/>
    <p:sldLayoutId id="2147485563" r:id="rId2"/>
    <p:sldLayoutId id="2147485564" r:id="rId3"/>
    <p:sldLayoutId id="2147485565" r:id="rId4"/>
    <p:sldLayoutId id="2147485566" r:id="rId5"/>
    <p:sldLayoutId id="2147485567" r:id="rId6"/>
    <p:sldLayoutId id="2147485568" r:id="rId7"/>
    <p:sldLayoutId id="2147485569" r:id="rId8"/>
    <p:sldLayoutId id="2147485570" r:id="rId9"/>
    <p:sldLayoutId id="2147485571" r:id="rId10"/>
    <p:sldLayoutId id="2147485572" r:id="rId11"/>
    <p:sldLayoutId id="2147485573" r:id="rId12"/>
    <p:sldLayoutId id="2147485574" r:id="rId13"/>
  </p:sldLayoutIdLst>
  <p:hf hdr="0" ftr="0" dt="0"/>
  <p:txStyles>
    <p:titleStyle>
      <a:lvl1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2pPr>
      <a:lvl3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3pPr>
      <a:lvl4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4pPr>
      <a:lvl5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5pPr>
      <a:lvl6pPr marL="4572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6pPr>
      <a:lvl7pPr marL="9144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7pPr>
      <a:lvl8pPr marL="13716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8pPr>
      <a:lvl9pPr marL="18288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34963" indent="-334963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título de texto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0567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em estrutura de tópicos</a:t>
            </a:r>
          </a:p>
          <a:p>
            <a:pPr lvl="1"/>
            <a:r>
              <a:rPr lang="en-GB" altLang="pt-BR"/>
              <a:t>Segundo Nível da Estrutura de Tópicos</a:t>
            </a:r>
          </a:p>
          <a:p>
            <a:pPr lvl="2"/>
            <a:r>
              <a:rPr lang="en-GB" altLang="pt-BR"/>
              <a:t>Terceiro Nível da Estrutura de Tópicos</a:t>
            </a:r>
          </a:p>
          <a:p>
            <a:pPr lvl="3"/>
            <a:r>
              <a:rPr lang="en-GB" altLang="pt-BR"/>
              <a:t>Quarto Nível da Estrutura de Tópicos</a:t>
            </a:r>
          </a:p>
          <a:p>
            <a:pPr lvl="4"/>
            <a:r>
              <a:rPr lang="en-GB" altLang="pt-BR"/>
              <a:t>Quinto Nível da Estrutura de Tópicos</a:t>
            </a:r>
          </a:p>
          <a:p>
            <a:pPr lvl="4"/>
            <a:r>
              <a:rPr lang="en-GB" altLang="pt-BR"/>
              <a:t>Sexto Nível da Estrutura de Tópicos</a:t>
            </a:r>
          </a:p>
          <a:p>
            <a:pPr lvl="4"/>
            <a:r>
              <a:rPr lang="en-GB" altLang="pt-BR"/>
              <a:t>Sétimo Nível da Estrutura de Tópicos</a:t>
            </a:r>
          </a:p>
          <a:p>
            <a:pPr lvl="4"/>
            <a:r>
              <a:rPr lang="en-GB" altLang="pt-BR"/>
              <a:t>Oitavo Nível da Estrutura de Tópicos</a:t>
            </a:r>
          </a:p>
          <a:p>
            <a:pPr lvl="4"/>
            <a:r>
              <a:rPr lang="en-GB" altLang="pt-BR"/>
              <a:t>Nono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84913"/>
            <a:ext cx="212566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 sz="1200">
                <a:solidFill>
                  <a:srgbClr val="000000"/>
                </a:solidFill>
                <a:latin typeface="Verdana" panose="020B0604030504040204" pitchFamily="34" charset="0"/>
                <a:cs typeface="+mn-cs"/>
              </a:defRPr>
            </a:lvl1pPr>
          </a:lstStyle>
          <a:p>
            <a:pPr>
              <a:defRPr/>
            </a:pPr>
            <a:fld id="{1560933C-2AC6-462B-BC2F-30508E85F713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1403350" y="1557338"/>
            <a:ext cx="7272338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75" r:id="rId1"/>
    <p:sldLayoutId id="2147485576" r:id="rId2"/>
    <p:sldLayoutId id="2147485577" r:id="rId3"/>
    <p:sldLayoutId id="2147485578" r:id="rId4"/>
    <p:sldLayoutId id="2147485579" r:id="rId5"/>
    <p:sldLayoutId id="2147485580" r:id="rId6"/>
    <p:sldLayoutId id="2147485581" r:id="rId7"/>
    <p:sldLayoutId id="2147485582" r:id="rId8"/>
    <p:sldLayoutId id="2147485583" r:id="rId9"/>
    <p:sldLayoutId id="2147485584" r:id="rId10"/>
    <p:sldLayoutId id="2147485585" r:id="rId11"/>
    <p:sldLayoutId id="2147485586" r:id="rId12"/>
    <p:sldLayoutId id="2147485587" r:id="rId13"/>
  </p:sldLayoutIdLst>
  <p:hf hdr="0" ftr="0" dt="0"/>
  <p:txStyles>
    <p:titleStyle>
      <a:lvl1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2pPr>
      <a:lvl3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3pPr>
      <a:lvl4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4pPr>
      <a:lvl5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5pPr>
      <a:lvl6pPr marL="4572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6pPr>
      <a:lvl7pPr marL="9144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7pPr>
      <a:lvl8pPr marL="13716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8pPr>
      <a:lvl9pPr marL="18288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34963" indent="-334963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pt_BR/index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notepad-plus-plus.org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8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14675" y="5732463"/>
            <a:ext cx="34575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>
                <a:latin typeface="Verdana" panose="020B0604030504040204" pitchFamily="34" charset="0"/>
              </a:rPr>
              <a:t>Andreza Barcaro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>
                <a:latin typeface="Verdana" panose="020B0604030504040204" pitchFamily="34" charset="0"/>
              </a:rPr>
              <a:t>andrezabarcaro@gmail.com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>
                <a:latin typeface="Verdana" panose="020B0604030504040204" pitchFamily="34" charset="0"/>
              </a:rPr>
              <a:t>2020</a:t>
            </a:r>
          </a:p>
        </p:txBody>
      </p:sp>
      <p:sp>
        <p:nvSpPr>
          <p:cNvPr id="46084" name="Espaço Reservado para Número de Slide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F022E089-468C-413B-A602-663D27D5377C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sp>
        <p:nvSpPr>
          <p:cNvPr id="2054" name="CaixaDeTexto 5"/>
          <p:cNvSpPr txBox="1">
            <a:spLocks noChangeArrowheads="1"/>
          </p:cNvSpPr>
          <p:nvPr/>
        </p:nvSpPr>
        <p:spPr bwMode="auto">
          <a:xfrm>
            <a:off x="1979613" y="4149725"/>
            <a:ext cx="56165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pt-BR" sz="3200" b="1">
                <a:solidFill>
                  <a:schemeClr val="tx1"/>
                </a:solidFill>
                <a:latin typeface="+mj-lt"/>
                <a:cs typeface="+mn-cs"/>
              </a:rPr>
              <a:t>Desenvolvimento </a:t>
            </a:r>
            <a:r>
              <a:rPr lang="pt-BR" sz="3200" b="1" dirty="0">
                <a:solidFill>
                  <a:schemeClr val="tx1"/>
                </a:solidFill>
                <a:latin typeface="+mj-lt"/>
                <a:cs typeface="+mn-cs"/>
              </a:rPr>
              <a:t>de Sistemas Web - PHP</a:t>
            </a:r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708275"/>
            <a:ext cx="13335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Tags Estruturais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827213"/>
            <a:ext cx="8207375" cy="4351337"/>
          </a:xfrm>
        </p:spPr>
        <p:txBody>
          <a:bodyPr/>
          <a:lstStyle/>
          <a:p>
            <a:pPr algn="just">
              <a:defRPr/>
            </a:pPr>
            <a:r>
              <a:rPr lang="pt-BR" dirty="0"/>
              <a:t>Esses elementos estruturais são: </a:t>
            </a:r>
          </a:p>
          <a:p>
            <a:pPr lvl="1" algn="just">
              <a:defRPr/>
            </a:pPr>
            <a:r>
              <a:rPr lang="pt-BR" dirty="0"/>
              <a:t>&lt;!DOCTYPE&gt; - define o tipo de documento escrito. </a:t>
            </a:r>
          </a:p>
          <a:p>
            <a:pPr lvl="1" algn="just">
              <a:defRPr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 - define todo o arquivo HTML. </a:t>
            </a:r>
          </a:p>
          <a:p>
            <a:pPr lvl="1" algn="just">
              <a:defRPr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 - cabeçalho da página, que contém informações do documento. </a:t>
            </a:r>
          </a:p>
          <a:p>
            <a:pPr lvl="1" algn="just">
              <a:defRPr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 - corpo da página, que contém todos os outros elementos. </a:t>
            </a:r>
          </a:p>
          <a:p>
            <a:pPr marL="457200" lvl="1" indent="0" algn="just">
              <a:buFont typeface="Wingdings" pitchFamily="2" charset="2"/>
              <a:buNone/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A5D10AEC-7FCC-415B-8E2D-4AFFF11BD1C5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10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Referência Bibliográfica</a:t>
            </a:r>
          </a:p>
        </p:txBody>
      </p:sp>
      <p:sp>
        <p:nvSpPr>
          <p:cNvPr id="149507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827213"/>
            <a:ext cx="8280400" cy="4351337"/>
          </a:xfrm>
        </p:spPr>
        <p:txBody>
          <a:bodyPr/>
          <a:lstStyle/>
          <a:p>
            <a:r>
              <a:rPr lang="pt-BR" altLang="pt-BR"/>
              <a:t>DALL’OGLIO, Pablo. </a:t>
            </a:r>
            <a:r>
              <a:rPr lang="pt-BR" altLang="pt-BR" b="1"/>
              <a:t>PHP: Programando com Orientação a Objetos</a:t>
            </a:r>
            <a:r>
              <a:rPr lang="pt-BR" altLang="pt-BR"/>
              <a:t>. 2ª edição. São Paulo: Novatec, 2009.</a:t>
            </a:r>
          </a:p>
          <a:p>
            <a:endParaRPr lang="pt-BR" altLang="pt-BR" u="sng"/>
          </a:p>
          <a:p>
            <a:r>
              <a:rPr lang="pt-BR" altLang="pt-BR"/>
              <a:t>GLAZAR, Jean Eduardo. </a:t>
            </a:r>
            <a:r>
              <a:rPr lang="pt-BR" altLang="pt-BR" b="1"/>
              <a:t>Programação para </a:t>
            </a:r>
            <a:r>
              <a:rPr lang="pt-BR" altLang="pt-BR" b="1" i="1"/>
              <a:t>Web</a:t>
            </a:r>
            <a:r>
              <a:rPr lang="pt-BR" altLang="pt-BR" i="1"/>
              <a:t>. IFES, 2011.</a:t>
            </a:r>
          </a:p>
          <a:p>
            <a:pPr algn="just"/>
            <a:endParaRPr lang="pt-BR" altLang="pt-BR" i="1"/>
          </a:p>
          <a:p>
            <a:r>
              <a:rPr lang="pt-BR" altLang="pt-BR" b="1"/>
              <a:t>Manual PHP</a:t>
            </a:r>
            <a:r>
              <a:rPr lang="pt-BR" altLang="pt-BR"/>
              <a:t>. </a:t>
            </a:r>
            <a:r>
              <a:rPr lang="pt-BR" altLang="pt-BR">
                <a:hlinkClick r:id="rId2"/>
              </a:rPr>
              <a:t>http://www.php.net/manual/pt_BR/index.php</a:t>
            </a:r>
            <a:endParaRPr lang="pt-BR" altLang="pt-BR"/>
          </a:p>
          <a:p>
            <a:endParaRPr lang="pt-BR" altLang="pt-BR"/>
          </a:p>
          <a:p>
            <a:pPr algn="just"/>
            <a:r>
              <a:rPr lang="pt-BR" altLang="pt-BR" b="1"/>
              <a:t>Aprender PHP</a:t>
            </a:r>
            <a:r>
              <a:rPr lang="pt-BR" altLang="pt-BR"/>
              <a:t>. http://aprenderphp.com.br/</a:t>
            </a:r>
          </a:p>
          <a:p>
            <a:endParaRPr lang="pt-BR" altLang="pt-BR"/>
          </a:p>
          <a:p>
            <a:endParaRPr lang="pt-BR" altLang="pt-BR"/>
          </a:p>
        </p:txBody>
      </p:sp>
      <p:sp>
        <p:nvSpPr>
          <p:cNvPr id="14950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C477BD53-3A41-4044-8BDC-BEB8D0412851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100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i="1"/>
              <a:t>DOCTYPE</a:t>
            </a:r>
            <a:endParaRPr lang="pt-BR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827213"/>
            <a:ext cx="8280400" cy="4351337"/>
          </a:xfrm>
        </p:spPr>
        <p:txBody>
          <a:bodyPr/>
          <a:lstStyle/>
          <a:p>
            <a:pPr algn="just">
              <a:defRPr/>
            </a:pPr>
            <a:r>
              <a:rPr lang="pt-BR" dirty="0"/>
              <a:t>O &lt;!DOCTYPE&gt; é uma declaração que auxilia o navegador a mostrar a página corretamente. Como há vários documentos diferentes na Web, o navegador só consegue apresentar uma página HTML de maneira correta se souber o tipo e a versão utilizados. </a:t>
            </a:r>
          </a:p>
          <a:p>
            <a:pPr algn="just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As declarações de &lt;!DOCTYPE&gt; mais comuns são:</a:t>
            </a:r>
          </a:p>
          <a:p>
            <a:pPr lvl="1">
              <a:defRPr/>
            </a:pPr>
            <a:r>
              <a:rPr lang="pt-BR" dirty="0"/>
              <a:t>HTML5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 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pt-BR" dirty="0"/>
          </a:p>
          <a:p>
            <a:pPr lvl="1">
              <a:defRPr/>
            </a:pPr>
            <a:r>
              <a:rPr lang="pt-BR" dirty="0"/>
              <a:t>HTML 4.01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pt-BR" dirty="0"/>
              <a:t>&lt;!DOCTYPE HTML PUBLIC "-//W3C//DTD HTML 4.01 </a:t>
            </a:r>
            <a:r>
              <a:rPr lang="pt-BR" dirty="0" err="1"/>
              <a:t>Transitional</a:t>
            </a:r>
            <a:r>
              <a:rPr lang="pt-BR" dirty="0"/>
              <a:t>//EN"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dirty="0"/>
              <a:t>	"http://www.w3.org/TR/html4/loose.dtd"&gt; </a:t>
            </a:r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CA6BCA72-BC2A-4921-86E2-8A1BC5E14105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i="1"/>
              <a:t>DOCTYPE</a:t>
            </a:r>
            <a:endParaRPr lang="pt-BR" altLang="pt-BR"/>
          </a:p>
        </p:txBody>
      </p:sp>
      <p:sp>
        <p:nvSpPr>
          <p:cNvPr id="58371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827213"/>
            <a:ext cx="8569325" cy="4351337"/>
          </a:xfrm>
        </p:spPr>
        <p:txBody>
          <a:bodyPr/>
          <a:lstStyle/>
          <a:p>
            <a:pPr lvl="1"/>
            <a:r>
              <a:rPr lang="pt-BR" altLang="pt-BR"/>
              <a:t>XHTML 1.0 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/>
              <a:t>	&lt;!DOCTYPE html PUBLIC "-//W3C//DTD XHTML 1.0 Transitional//EN" </a:t>
            </a:r>
          </a:p>
          <a:p>
            <a:pPr marL="0" indent="0" algn="just">
              <a:buFont typeface="Wingdings" pitchFamily="2" charset="2"/>
              <a:buNone/>
            </a:pPr>
            <a:r>
              <a:rPr lang="pt-BR" altLang="pt-BR"/>
              <a:t>	"http://www.w3.org/TR/xhtml1/DTD/xhtml1-transitional.dtd"&gt;  </a:t>
            </a:r>
          </a:p>
        </p:txBody>
      </p:sp>
      <p:sp>
        <p:nvSpPr>
          <p:cNvPr id="5837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BE06D5CC-7187-4CC1-91F7-776713019AB4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Seção HEAD</a:t>
            </a:r>
          </a:p>
        </p:txBody>
      </p:sp>
      <p:sp>
        <p:nvSpPr>
          <p:cNvPr id="59395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827213"/>
            <a:ext cx="8064500" cy="4351337"/>
          </a:xfrm>
        </p:spPr>
        <p:txBody>
          <a:bodyPr/>
          <a:lstStyle/>
          <a:p>
            <a:pPr algn="just"/>
            <a:r>
              <a:rPr lang="pt-BR" altLang="pt-BR"/>
              <a:t>O elemento &lt;head&gt; é um agrupador para todos os elementos de cabeçalho. Os elementos dentro de &lt;head&gt; podem incluir scripts, links para folhas de estilos, meta-informações da página, entre outros.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Os elementos dentro da seção &lt;head&gt; não são mostrados na página, eles apenas descrevem alguma característica do documento ou fazem referência a arquivos externos.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Na seção &lt;head&gt; da página HTML, são colocados elementos que fornecem algumas informações sobre o documento, como as tags &lt;meta&gt; e &lt;title&gt;. </a:t>
            </a:r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130BE64-1033-4190-8C1A-6670EDBD5864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13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Seção BODY</a:t>
            </a:r>
          </a:p>
        </p:txBody>
      </p:sp>
      <p:sp>
        <p:nvSpPr>
          <p:cNvPr id="60419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827213"/>
            <a:ext cx="8064500" cy="4351337"/>
          </a:xfrm>
        </p:spPr>
        <p:txBody>
          <a:bodyPr/>
          <a:lstStyle/>
          <a:p>
            <a:pPr algn="just"/>
            <a:r>
              <a:rPr lang="pt-BR" altLang="pt-BR"/>
              <a:t>A seção &lt;body&gt; do documento HTML define o corpo da página, dentro dela são colocados todos os elementos visíveis ao usuário, como títulos, linhas, parágrafos, links, imagens e assim por diante.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Mesmo que não seja mostrado nos exemplos, os códigos das tags abaixo serão sempre adicionados dentro das tags de abertura e fechamento do corpo, &lt;body&gt; e &lt;/body&gt;, respectivamente </a:t>
            </a:r>
          </a:p>
        </p:txBody>
      </p:sp>
      <p:sp>
        <p:nvSpPr>
          <p:cNvPr id="6042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CFC498E0-8122-44C6-8538-E3E1C127B031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14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Conteúdo 2"/>
          <p:cNvSpPr>
            <a:spLocks noGrp="1"/>
          </p:cNvSpPr>
          <p:nvPr>
            <p:ph idx="1"/>
          </p:nvPr>
        </p:nvSpPr>
        <p:spPr>
          <a:xfrm>
            <a:off x="0" y="620713"/>
            <a:ext cx="9144000" cy="4351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pt-BR" altLang="pt-BR"/>
              <a:t>&lt;!DOCTYPE html&gt;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/>
              <a:t>&lt;html&gt;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/>
              <a:t>	&lt;head&gt;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/>
              <a:t>		&lt;meta charset="UTF-8"&gt;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/>
              <a:t>		&lt;meta name="keyword" content ="Apostila, QI"&gt;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/>
              <a:t>		&lt;meta name="description" content="Apostila HTML da QI"&gt;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/>
              <a:t>		&lt;meta name="author" content="Andreza Barcaro"&gt;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/>
              <a:t>		&lt;title&gt;Teste Dois&lt;/title&gt;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/>
              <a:t>	&lt;/head&gt;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/>
              <a:t>		&lt;body&gt;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/>
              <a:t>			O conteúdo do elemento body é exibido &lt;br&gt;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/>
              <a:t>			no seu navegador.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/>
              <a:t>		&lt;/body&gt;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/>
              <a:t>&lt;/html&gt;</a:t>
            </a:r>
          </a:p>
        </p:txBody>
      </p:sp>
      <p:sp>
        <p:nvSpPr>
          <p:cNvPr id="61443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1307-2954-4AFC-9B66-4E039E6F530D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15</a:t>
            </a:fld>
            <a:endParaRPr lang="en-GB" altLang="pt-BR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Tags</a:t>
            </a:r>
          </a:p>
        </p:txBody>
      </p:sp>
      <p:sp>
        <p:nvSpPr>
          <p:cNvPr id="62467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827213"/>
            <a:ext cx="8207375" cy="4351337"/>
          </a:xfrm>
        </p:spPr>
        <p:txBody>
          <a:bodyPr/>
          <a:lstStyle/>
          <a:p>
            <a:pPr algn="just"/>
            <a:r>
              <a:rPr lang="pt-BR" altLang="pt-BR"/>
              <a:t>As tags HTML são palavras-chave escritas entre os sinais de “&lt;“ e “&gt;”. Elas definem um </a:t>
            </a:r>
            <a:r>
              <a:rPr lang="pt-BR" altLang="pt-BR" b="1"/>
              <a:t>elemento </a:t>
            </a:r>
            <a:r>
              <a:rPr lang="pt-BR" altLang="pt-BR"/>
              <a:t>e, normalmente, vêm em pares como, por exemplo, &lt;p&gt; e &lt;/p&gt;. </a:t>
            </a:r>
          </a:p>
          <a:p>
            <a:endParaRPr lang="pt-BR" altLang="pt-BR"/>
          </a:p>
          <a:p>
            <a:pPr algn="just"/>
            <a:r>
              <a:rPr lang="pt-BR" altLang="pt-BR"/>
              <a:t>A primeira tag é a inicial e a segunda é a final. A tag final é escrita como a inicial, com uma barra (/) antes do nome da tag. Elas também podem ser chamadas de tag de abertura e tag de fechamento, respectivamente.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Exemplo: </a:t>
            </a:r>
          </a:p>
          <a:p>
            <a:pPr lvl="1"/>
            <a:r>
              <a:rPr lang="pt-BR" altLang="pt-BR"/>
              <a:t>&lt;p&gt;Parágrafo&lt;/p&gt; </a:t>
            </a:r>
          </a:p>
        </p:txBody>
      </p:sp>
      <p:sp>
        <p:nvSpPr>
          <p:cNvPr id="6246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FE3671F8-045F-48E8-AC76-45248806FB03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Títulos</a:t>
            </a:r>
          </a:p>
        </p:txBody>
      </p:sp>
      <p:sp>
        <p:nvSpPr>
          <p:cNvPr id="63491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827213"/>
            <a:ext cx="8064500" cy="4351337"/>
          </a:xfrm>
        </p:spPr>
        <p:txBody>
          <a:bodyPr/>
          <a:lstStyle/>
          <a:p>
            <a:pPr algn="just"/>
            <a:r>
              <a:rPr lang="pt-BR" altLang="pt-BR"/>
              <a:t>Os títulos de textos de uma página HTML são marcados com as tags </a:t>
            </a:r>
            <a:r>
              <a:rPr lang="pt-BR" altLang="pt-BR" b="1"/>
              <a:t>&lt;h1&gt;</a:t>
            </a:r>
            <a:r>
              <a:rPr lang="pt-BR" altLang="pt-BR"/>
              <a:t>, </a:t>
            </a:r>
            <a:r>
              <a:rPr lang="pt-BR" altLang="pt-BR" b="1"/>
              <a:t>&lt;h2&gt;</a:t>
            </a:r>
            <a:r>
              <a:rPr lang="pt-BR" altLang="pt-BR"/>
              <a:t>, </a:t>
            </a:r>
            <a:r>
              <a:rPr lang="pt-BR" altLang="pt-BR" b="1"/>
              <a:t>&lt;h3&gt;</a:t>
            </a:r>
            <a:r>
              <a:rPr lang="pt-BR" altLang="pt-BR"/>
              <a:t>, </a:t>
            </a:r>
            <a:r>
              <a:rPr lang="pt-BR" altLang="pt-BR" b="1"/>
              <a:t>&lt;h4&gt;</a:t>
            </a:r>
            <a:r>
              <a:rPr lang="pt-BR" altLang="pt-BR"/>
              <a:t>, </a:t>
            </a:r>
            <a:r>
              <a:rPr lang="pt-BR" altLang="pt-BR" b="1"/>
              <a:t>&lt;h5&gt; </a:t>
            </a:r>
            <a:r>
              <a:rPr lang="pt-BR" altLang="pt-BR"/>
              <a:t>e </a:t>
            </a:r>
            <a:r>
              <a:rPr lang="pt-BR" altLang="pt-BR" b="1"/>
              <a:t>&lt;h6&gt;</a:t>
            </a:r>
            <a:r>
              <a:rPr lang="pt-BR" altLang="pt-BR"/>
              <a:t>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Essas tags devem ser utilizadas exclusivamente para títulos, jamais pode-se utilizar uma tag de título para tornar o texto negrito ou com tamanho grande.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Exemplos:</a:t>
            </a:r>
          </a:p>
          <a:p>
            <a:pPr lvl="1"/>
            <a:r>
              <a:rPr lang="pt-BR" altLang="pt-BR"/>
              <a:t>&lt;h1&gt;Título 1&lt;/h1&gt; </a:t>
            </a:r>
          </a:p>
          <a:p>
            <a:pPr lvl="1"/>
            <a:r>
              <a:rPr lang="pt-BR" altLang="pt-BR"/>
              <a:t>&lt;h2&gt;Título 2&lt;/h2&gt; </a:t>
            </a:r>
          </a:p>
          <a:p>
            <a:pPr lvl="1"/>
            <a:r>
              <a:rPr lang="pt-BR" altLang="pt-BR"/>
              <a:t>&lt;h3&gt;Título 3&lt;/h3&gt; </a:t>
            </a:r>
          </a:p>
          <a:p>
            <a:pPr lvl="1"/>
            <a:r>
              <a:rPr lang="pt-BR" altLang="pt-BR"/>
              <a:t>&lt;h4&gt;Título 4&lt;/h4&gt; </a:t>
            </a:r>
          </a:p>
          <a:p>
            <a:pPr lvl="1"/>
            <a:r>
              <a:rPr lang="pt-BR" altLang="pt-BR"/>
              <a:t>&lt;h5&gt;Título 5&lt;/h5&gt; </a:t>
            </a:r>
          </a:p>
          <a:p>
            <a:pPr lvl="1"/>
            <a:r>
              <a:rPr lang="pt-BR" altLang="pt-BR"/>
              <a:t>&lt;h6&gt;Título 6&lt;/h6&gt; </a:t>
            </a:r>
          </a:p>
        </p:txBody>
      </p:sp>
      <p:sp>
        <p:nvSpPr>
          <p:cNvPr id="6349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7E47790C-87FB-42E7-AB9B-6B4E3CD35874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17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Parágrafos</a:t>
            </a:r>
          </a:p>
        </p:txBody>
      </p:sp>
      <p:sp>
        <p:nvSpPr>
          <p:cNvPr id="64515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827213"/>
            <a:ext cx="8064500" cy="4351337"/>
          </a:xfrm>
        </p:spPr>
        <p:txBody>
          <a:bodyPr/>
          <a:lstStyle/>
          <a:p>
            <a:pPr algn="just"/>
            <a:r>
              <a:rPr lang="pt-BR" altLang="pt-BR"/>
              <a:t>As páginas podem ser divididas utilizando parágrafos, que é um dos elementos mais comuns em todos os sites. Os navegadores inserem automaticamente uma linha em branco antes e depois de todo parágrafo. O elemento parágrafo é definido com a tag </a:t>
            </a:r>
            <a:r>
              <a:rPr lang="pt-BR" altLang="pt-BR" b="1"/>
              <a:t>&lt;p&gt;</a:t>
            </a:r>
            <a:r>
              <a:rPr lang="pt-BR" altLang="pt-BR"/>
              <a:t>. </a:t>
            </a:r>
          </a:p>
          <a:p>
            <a:endParaRPr lang="pt-BR" altLang="pt-BR"/>
          </a:p>
          <a:p>
            <a:r>
              <a:rPr lang="pt-BR" altLang="pt-BR"/>
              <a:t>Exemplos:</a:t>
            </a:r>
          </a:p>
          <a:p>
            <a:pPr lvl="1"/>
            <a:r>
              <a:rPr lang="pt-BR" altLang="pt-BR"/>
              <a:t>&lt;p&gt;Primeiro parágrafo&lt;/p&gt; </a:t>
            </a:r>
          </a:p>
          <a:p>
            <a:pPr lvl="1"/>
            <a:r>
              <a:rPr lang="pt-BR" altLang="pt-BR"/>
              <a:t>&lt;p&gt;Segundo parágrafo&lt;/p&gt; </a:t>
            </a:r>
          </a:p>
        </p:txBody>
      </p:sp>
      <p:sp>
        <p:nvSpPr>
          <p:cNvPr id="6451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EE50EF5C-9B55-4FF5-9174-AB8211B60B9C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18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Conteúdo 2"/>
          <p:cNvSpPr>
            <a:spLocks noGrp="1"/>
          </p:cNvSpPr>
          <p:nvPr>
            <p:ph idx="1"/>
          </p:nvPr>
        </p:nvSpPr>
        <p:spPr>
          <a:xfrm>
            <a:off x="0" y="692150"/>
            <a:ext cx="9144000" cy="43513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pt-BR" altLang="pt-BR" sz="2000"/>
              <a:t>&lt;!DOCTYPE html&gt;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z="2000"/>
              <a:t>&lt;html&gt;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z="2000"/>
              <a:t>	&lt;head&gt;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z="2000"/>
              <a:t>		&lt;meta charset="UTF-8"&gt;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z="2000"/>
              <a:t>		&lt;meta lang="pt-br"/&gt;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z="2000"/>
              <a:t>		&lt;title&gt;Exemplo quatro&lt;/title&gt;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z="2000"/>
              <a:t>	&lt;/head&gt;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z="2000"/>
              <a:t>		&lt;body&gt;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z="2000"/>
              <a:t>		&lt;p&gt;Este é um paragrafo &lt;/p&gt;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z="2000"/>
              <a:t>		&lt;p&gt;Este é um paragrafo &lt;/p&gt;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z="2000"/>
              <a:t>		&lt;p&gt;Este é um paragrafo &lt;/p&gt;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z="2000"/>
              <a:t>		&lt;p&gt;OS  elementos dos paragrafos são dfinidos pela tag p. &lt;/p&gt;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z="2000"/>
              <a:t>		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z="2000"/>
              <a:t>		&lt;/body&gt;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z="2000"/>
              <a:t>&lt;/html&gt;</a:t>
            </a:r>
          </a:p>
        </p:txBody>
      </p:sp>
      <p:sp>
        <p:nvSpPr>
          <p:cNvPr id="65539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E8661A15-F3BF-4F8B-9850-F5A49FB66D3B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19</a:t>
            </a:fld>
            <a:endParaRPr lang="en-GB" altLang="pt-BR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>
          <a:xfrm>
            <a:off x="827088" y="293688"/>
            <a:ext cx="7848600" cy="1144587"/>
          </a:xfrm>
        </p:spPr>
        <p:txBody>
          <a:bodyPr/>
          <a:lstStyle/>
          <a:p>
            <a:r>
              <a:rPr lang="pt-BR" altLang="pt-BR"/>
              <a:t>Conteúdo Programático da Aula</a:t>
            </a:r>
          </a:p>
        </p:txBody>
      </p:sp>
      <p:sp>
        <p:nvSpPr>
          <p:cNvPr id="48131" name="Espaço Reservado para Conteúdo 2"/>
          <p:cNvSpPr>
            <a:spLocks noGrp="1"/>
          </p:cNvSpPr>
          <p:nvPr>
            <p:ph idx="1"/>
          </p:nvPr>
        </p:nvSpPr>
        <p:spPr>
          <a:xfrm>
            <a:off x="827088" y="1827213"/>
            <a:ext cx="7848600" cy="4351337"/>
          </a:xfrm>
        </p:spPr>
        <p:txBody>
          <a:bodyPr/>
          <a:lstStyle/>
          <a:p>
            <a:r>
              <a:rPr lang="pt-BR" altLang="pt-BR"/>
              <a:t>Iniciando o Desenvolvimento:</a:t>
            </a:r>
          </a:p>
          <a:p>
            <a:pPr lvl="1"/>
            <a:r>
              <a:rPr lang="pt-BR" altLang="pt-BR"/>
              <a:t>O papel de cada linguagem: HTML, CSS, JavaScript e PHP; </a:t>
            </a:r>
          </a:p>
          <a:p>
            <a:pPr lvl="1"/>
            <a:r>
              <a:rPr lang="pt-BR" altLang="pt-BR"/>
              <a:t>HTML5: Tags de formatação e estruturação; </a:t>
            </a:r>
          </a:p>
          <a:p>
            <a:pPr lvl="1"/>
            <a:r>
              <a:rPr lang="pt-BR" altLang="pt-BR"/>
              <a:t>CSS: Inline, em arquivos, e externos, seletores, </a:t>
            </a:r>
          </a:p>
          <a:p>
            <a:pPr lvl="1"/>
            <a:r>
              <a:rPr lang="pt-BR" altLang="pt-BR"/>
              <a:t>Exemplos prática, criando páginas Web; </a:t>
            </a:r>
          </a:p>
        </p:txBody>
      </p:sp>
      <p:sp>
        <p:nvSpPr>
          <p:cNvPr id="4813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8FF682D-AE90-42A3-BDAF-CA31E705186C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Alinhamento dos Parágrafos</a:t>
            </a:r>
          </a:p>
        </p:txBody>
      </p:sp>
      <p:sp>
        <p:nvSpPr>
          <p:cNvPr id="66563" name="Espaço Reservado para Conteúdo 2"/>
          <p:cNvSpPr>
            <a:spLocks noGrp="1"/>
          </p:cNvSpPr>
          <p:nvPr>
            <p:ph idx="1"/>
          </p:nvPr>
        </p:nvSpPr>
        <p:spPr>
          <a:xfrm>
            <a:off x="684213" y="1827213"/>
            <a:ext cx="7991475" cy="4351337"/>
          </a:xfrm>
        </p:spPr>
        <p:txBody>
          <a:bodyPr/>
          <a:lstStyle/>
          <a:p>
            <a:r>
              <a:rPr lang="pt-BR" altLang="pt-BR"/>
              <a:t>Alinhamento dos parágrafos:</a:t>
            </a:r>
          </a:p>
          <a:p>
            <a:endParaRPr lang="pt-BR" altLang="pt-BR"/>
          </a:p>
          <a:p>
            <a:r>
              <a:rPr lang="pt-BR" altLang="pt-BR"/>
              <a:t>Exemplos:</a:t>
            </a:r>
          </a:p>
          <a:p>
            <a:pPr lvl="1"/>
            <a:r>
              <a:rPr lang="pt-BR" altLang="pt-BR"/>
              <a:t>&lt;p align="center"&gt;.Centralizado.&lt;/p&gt;</a:t>
            </a:r>
          </a:p>
          <a:p>
            <a:pPr lvl="1"/>
            <a:r>
              <a:rPr lang="pt-BR" altLang="pt-BR"/>
              <a:t>&lt;p align="right"&gt;A Direita&lt;/p&gt;</a:t>
            </a:r>
          </a:p>
          <a:p>
            <a:pPr lvl="1"/>
            <a:r>
              <a:rPr lang="pt-BR" altLang="pt-BR"/>
              <a:t>&lt;p align="left“&gt;A Esquerda&lt;/p&gt;</a:t>
            </a:r>
          </a:p>
          <a:p>
            <a:pPr lvl="1"/>
            <a:endParaRPr lang="pt-BR" altLang="pt-BR"/>
          </a:p>
        </p:txBody>
      </p:sp>
      <p:sp>
        <p:nvSpPr>
          <p:cNvPr id="6656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DC868DA-80D8-442C-9E94-8924446B3E84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20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Quebra de Linha</a:t>
            </a:r>
          </a:p>
        </p:txBody>
      </p:sp>
      <p:sp>
        <p:nvSpPr>
          <p:cNvPr id="67587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1827213"/>
            <a:ext cx="7920038" cy="4351337"/>
          </a:xfrm>
        </p:spPr>
        <p:txBody>
          <a:bodyPr/>
          <a:lstStyle/>
          <a:p>
            <a:pPr algn="just"/>
            <a:r>
              <a:rPr lang="pt-BR" altLang="pt-BR"/>
              <a:t>Para criar uma nova linha em um documento HTML sem utilizar parágrafo, pode ser utilizado o elemento </a:t>
            </a:r>
            <a:r>
              <a:rPr lang="pt-BR" altLang="pt-BR" b="1"/>
              <a:t>&lt;br&gt;</a:t>
            </a:r>
            <a:r>
              <a:rPr lang="pt-BR" altLang="pt-BR"/>
              <a:t>. O &lt;br&gt; é uma tag vazia que não possui fechamento. </a:t>
            </a:r>
          </a:p>
          <a:p>
            <a:endParaRPr lang="pt-BR" altLang="pt-BR"/>
          </a:p>
          <a:p>
            <a:r>
              <a:rPr lang="pt-BR" altLang="pt-BR"/>
              <a:t>Exemplo: </a:t>
            </a:r>
          </a:p>
          <a:p>
            <a:pPr lvl="1"/>
            <a:r>
              <a:rPr lang="pt-BR" altLang="pt-BR"/>
              <a:t>&lt;br&gt; quebra de linha.</a:t>
            </a:r>
          </a:p>
        </p:txBody>
      </p:sp>
      <p:sp>
        <p:nvSpPr>
          <p:cNvPr id="6758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D2ADEFB-7B49-4AA8-A7FC-9F5D964EEF3E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686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861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3EFCE9D5-743F-4EBD-BD27-A0E3EF1EFF7F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33563"/>
            <a:ext cx="8458200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Linhas</a:t>
            </a:r>
          </a:p>
        </p:txBody>
      </p:sp>
      <p:sp>
        <p:nvSpPr>
          <p:cNvPr id="69635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827213"/>
            <a:ext cx="8351838" cy="4351337"/>
          </a:xfrm>
        </p:spPr>
        <p:txBody>
          <a:bodyPr/>
          <a:lstStyle/>
          <a:p>
            <a:pPr algn="just"/>
            <a:r>
              <a:rPr lang="pt-BR" altLang="pt-BR"/>
              <a:t>Para desenhar uma linha em uma página HTML, utiliza-se o elemento </a:t>
            </a:r>
            <a:r>
              <a:rPr lang="pt-BR" altLang="pt-BR" b="1"/>
              <a:t>&lt;hr&gt;</a:t>
            </a:r>
            <a:r>
              <a:rPr lang="pt-BR" altLang="pt-BR"/>
              <a:t>. As linhas podem ser bastante úteis para separar visualmente as seções do documento.</a:t>
            </a:r>
          </a:p>
          <a:p>
            <a:endParaRPr lang="pt-BR" altLang="pt-BR"/>
          </a:p>
          <a:p>
            <a:r>
              <a:rPr lang="pt-BR" altLang="pt-BR" i="1"/>
              <a:t>A tag &lt;hr&gt; é uma tag vazia.</a:t>
            </a:r>
            <a:endParaRPr lang="pt-BR" altLang="pt-BR"/>
          </a:p>
          <a:p>
            <a:endParaRPr lang="pt-BR" altLang="pt-BR"/>
          </a:p>
          <a:p>
            <a:r>
              <a:rPr lang="pt-BR" altLang="pt-BR"/>
              <a:t>Exemplo:</a:t>
            </a:r>
          </a:p>
          <a:p>
            <a:pPr lvl="1"/>
            <a:r>
              <a:rPr lang="pt-BR" altLang="pt-BR"/>
              <a:t>&lt;p&gt;Primeira seção&lt;/p&gt; </a:t>
            </a:r>
          </a:p>
          <a:p>
            <a:pPr lvl="1"/>
            <a:r>
              <a:rPr lang="pt-BR" altLang="pt-BR"/>
              <a:t>&lt;hr&gt; </a:t>
            </a:r>
          </a:p>
          <a:p>
            <a:pPr lvl="1"/>
            <a:r>
              <a:rPr lang="pt-BR" altLang="pt-BR"/>
              <a:t>&lt;p&gt;Segunda seção&lt;/p&gt;</a:t>
            </a:r>
          </a:p>
        </p:txBody>
      </p:sp>
      <p:sp>
        <p:nvSpPr>
          <p:cNvPr id="6963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DD3E8659-77F3-4A6C-A7C3-AF4FC1BF843F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23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69637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8" y="3500438"/>
            <a:ext cx="43148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706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066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B4A1C881-D37C-4C55-9762-11E7E39313CE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24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706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1685925"/>
            <a:ext cx="8448675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Formatação de Texto</a:t>
            </a:r>
          </a:p>
        </p:txBody>
      </p:sp>
      <p:sp>
        <p:nvSpPr>
          <p:cNvPr id="7168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557338"/>
            <a:ext cx="8496300" cy="4621212"/>
          </a:xfrm>
        </p:spPr>
        <p:txBody>
          <a:bodyPr/>
          <a:lstStyle/>
          <a:p>
            <a:pPr algn="just"/>
            <a:r>
              <a:rPr lang="pt-BR" altLang="pt-BR"/>
              <a:t>O HTML possui diversos elementos para a formatação de textos, como negrito, itálico, sublinhando, sobrescrito, entre outros.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Textos negrito, itálico e sublinhado apenas para mudança visual na página devem ser feitos utilizando CSS, já que não possuem uma semântica de destaque ou ênfase.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Exemplos:</a:t>
            </a:r>
          </a:p>
          <a:p>
            <a:pPr lvl="1" algn="just"/>
            <a:r>
              <a:rPr lang="pt-BR" altLang="pt-BR"/>
              <a:t>&lt;b&gt; Negrito &lt;/b&gt;</a:t>
            </a:r>
          </a:p>
          <a:p>
            <a:pPr lvl="1" algn="just"/>
            <a:r>
              <a:rPr lang="pt-BR" altLang="pt-BR"/>
              <a:t>&lt;i&gt; Sublinhado &lt;/i&gt;</a:t>
            </a:r>
          </a:p>
          <a:p>
            <a:pPr lvl="1" algn="just"/>
            <a:r>
              <a:rPr lang="pt-BR" altLang="pt-BR"/>
              <a:t>&lt;u&gt; sublinhado &lt;/u&gt;</a:t>
            </a:r>
          </a:p>
          <a:p>
            <a:pPr lvl="1"/>
            <a:r>
              <a:rPr lang="pt-BR" altLang="pt-BR"/>
              <a:t>&lt;big&gt; grande &lt;/big&gt;</a:t>
            </a:r>
          </a:p>
          <a:p>
            <a:pPr lvl="1"/>
            <a:r>
              <a:rPr lang="pt-BR" altLang="pt-BR"/>
              <a:t>&lt;small&gt; pequeno &lt;/small&gt;</a:t>
            </a:r>
          </a:p>
          <a:p>
            <a:pPr lvl="1"/>
            <a:r>
              <a:rPr lang="pt-BR" altLang="pt-BR"/>
              <a:t>&lt;blink&gt; piscar &lt;/blink&gt; Somente no Firefox</a:t>
            </a:r>
          </a:p>
          <a:p>
            <a:pPr lvl="1" algn="just"/>
            <a:endParaRPr lang="pt-BR" altLang="pt-BR"/>
          </a:p>
          <a:p>
            <a:pPr lvl="1" algn="just"/>
            <a:endParaRPr lang="pt-BR" altLang="pt-BR"/>
          </a:p>
        </p:txBody>
      </p:sp>
      <p:sp>
        <p:nvSpPr>
          <p:cNvPr id="7168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A4B64D39-21ED-4DC4-88EE-1887BA94529E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25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Formatação de Texto</a:t>
            </a:r>
          </a:p>
        </p:txBody>
      </p:sp>
      <p:sp>
        <p:nvSpPr>
          <p:cNvPr id="72707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827213"/>
            <a:ext cx="8064500" cy="4351337"/>
          </a:xfrm>
        </p:spPr>
        <p:txBody>
          <a:bodyPr/>
          <a:lstStyle/>
          <a:p>
            <a:pPr algn="just"/>
            <a:r>
              <a:rPr lang="pt-BR" altLang="pt-BR"/>
              <a:t>Deve-se dar preferência para elementos que possuem um significado, como o </a:t>
            </a:r>
            <a:r>
              <a:rPr lang="pt-BR" altLang="pt-BR" b="1"/>
              <a:t>&lt;strong&gt; </a:t>
            </a:r>
            <a:r>
              <a:rPr lang="pt-BR" altLang="pt-BR"/>
              <a:t>que dá destaque, o </a:t>
            </a:r>
            <a:r>
              <a:rPr lang="pt-BR" altLang="pt-BR" b="1"/>
              <a:t>&lt;em&gt; </a:t>
            </a:r>
            <a:r>
              <a:rPr lang="pt-BR" altLang="pt-BR"/>
              <a:t>para dar ênfase, e o </a:t>
            </a:r>
            <a:r>
              <a:rPr lang="pt-BR" altLang="pt-BR" b="1"/>
              <a:t>&lt;code&gt; </a:t>
            </a:r>
            <a:r>
              <a:rPr lang="pt-BR" altLang="pt-BR"/>
              <a:t>para marcar trechos de código. </a:t>
            </a:r>
          </a:p>
        </p:txBody>
      </p:sp>
      <p:sp>
        <p:nvSpPr>
          <p:cNvPr id="7270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F4A54152-2787-4DFB-A6F1-0124BB931A22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Formatação de Textos</a:t>
            </a:r>
          </a:p>
        </p:txBody>
      </p:sp>
      <p:sp>
        <p:nvSpPr>
          <p:cNvPr id="73731" name="Espaço Reservado para Conteúdo 2"/>
          <p:cNvSpPr>
            <a:spLocks noGrp="1"/>
          </p:cNvSpPr>
          <p:nvPr>
            <p:ph idx="1"/>
          </p:nvPr>
        </p:nvSpPr>
        <p:spPr>
          <a:xfrm>
            <a:off x="34925" y="1827213"/>
            <a:ext cx="9109075" cy="4351337"/>
          </a:xfrm>
        </p:spPr>
        <p:txBody>
          <a:bodyPr/>
          <a:lstStyle/>
          <a:p>
            <a:r>
              <a:rPr lang="pt-BR" altLang="pt-BR"/>
              <a:t>Exemplos:</a:t>
            </a:r>
          </a:p>
          <a:p>
            <a:pPr lvl="1"/>
            <a:r>
              <a:rPr lang="pt-BR" altLang="pt-BR"/>
              <a:t>&lt;p&gt;Parágrafo com &lt;strong&gt;palavra&lt;/strong&gt; destacada.&lt;/p&gt; </a:t>
            </a:r>
          </a:p>
          <a:p>
            <a:pPr lvl="1" algn="just"/>
            <a:r>
              <a:rPr lang="pt-BR" altLang="pt-BR"/>
              <a:t>&lt;p&gt;Parágrafo com &lt;em&gt;palavra&lt;/em&gt; com ênfase.&lt;/p&gt; </a:t>
            </a:r>
          </a:p>
          <a:p>
            <a:pPr lvl="1" algn="just"/>
            <a:r>
              <a:rPr lang="pt-BR" altLang="pt-BR"/>
              <a:t>&lt;p&gt;Parágrafo com &lt;code&gt;trecho de código&lt;/code&gt;.&lt;/p&gt; </a:t>
            </a:r>
          </a:p>
          <a:p>
            <a:pPr lvl="1" algn="just"/>
            <a:r>
              <a:rPr lang="pt-BR" altLang="pt-BR"/>
              <a:t>&lt;p&gt;Parágrafo com &lt;del&gt;palavra&lt;/del&gt; palavra riscada.&lt;/p&gt; </a:t>
            </a:r>
          </a:p>
          <a:p>
            <a:pPr lvl="1" algn="just"/>
            <a:r>
              <a:rPr lang="pt-BR" altLang="pt-BR"/>
              <a:t>&lt;p&gt;Parágrafo com &lt;ins&gt;palavra&lt;/ins&gt; inserida.&lt;/p&gt; </a:t>
            </a:r>
          </a:p>
          <a:p>
            <a:pPr lvl="1" algn="just"/>
            <a:r>
              <a:rPr lang="pt-BR" altLang="pt-BR"/>
              <a:t>&lt;p&gt;Parágrafo com &lt;sub&gt;palavra&lt;/sub&gt; subscrita.&lt;/p&gt; </a:t>
            </a:r>
          </a:p>
          <a:p>
            <a:pPr lvl="1" algn="just"/>
            <a:r>
              <a:rPr lang="pt-BR" altLang="pt-BR"/>
              <a:t>&lt;p&gt;Parágrafo com &lt;sup&gt;palavra&lt;/sup&gt; sobrescrita.&lt;/p&gt; </a:t>
            </a:r>
          </a:p>
        </p:txBody>
      </p:sp>
      <p:sp>
        <p:nvSpPr>
          <p:cNvPr id="7373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32FD1B80-2033-4DDA-9D2C-B5B2CBF82D03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27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74755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4A9F0E09-91EF-455D-B2BF-0E6F48F878CB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28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74756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430338"/>
            <a:ext cx="4608513" cy="514985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pic>
        <p:nvPicPr>
          <p:cNvPr id="75779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293688"/>
            <a:ext cx="8964612" cy="5727700"/>
          </a:xfrm>
        </p:spPr>
      </p:pic>
      <p:sp>
        <p:nvSpPr>
          <p:cNvPr id="7578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A4D7FA45-A071-4975-A3B8-C61C229F9413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29</a:t>
            </a:fld>
            <a:endParaRPr lang="en-GB" altLang="pt-BR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HTML 5</a:t>
            </a:r>
          </a:p>
        </p:txBody>
      </p:sp>
      <p:sp>
        <p:nvSpPr>
          <p:cNvPr id="49155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827213"/>
            <a:ext cx="8280400" cy="4351337"/>
          </a:xfrm>
        </p:spPr>
        <p:txBody>
          <a:bodyPr/>
          <a:lstStyle/>
          <a:p>
            <a:pPr algn="just"/>
            <a:r>
              <a:rPr lang="pt-BR" altLang="pt-BR" sz="2800"/>
              <a:t>O HTML5 foi especialmente desenhado para o desenvolvimento de conteúdos ricos sem a necessidade de </a:t>
            </a:r>
            <a:r>
              <a:rPr lang="pt-BR" altLang="pt-BR" sz="2800" i="1"/>
              <a:t>plug-ins </a:t>
            </a:r>
            <a:r>
              <a:rPr lang="pt-BR" altLang="pt-BR" sz="2800"/>
              <a:t>adicionais. A versão atual possui tudo de animações a gráficos, música a vídeos, e também pode ser utilizada para construir aplicações complexas. </a:t>
            </a:r>
          </a:p>
          <a:p>
            <a:pPr algn="just"/>
            <a:r>
              <a:rPr lang="pt-BR" altLang="pt-BR" sz="2800"/>
              <a:t>Além disso, ele é </a:t>
            </a:r>
            <a:r>
              <a:rPr lang="pt-BR" altLang="pt-BR" sz="2800" i="1"/>
              <a:t>cross-platform</a:t>
            </a:r>
            <a:r>
              <a:rPr lang="pt-BR" altLang="pt-BR" sz="2800"/>
              <a:t>, desenhado para funcionar em PCs, tablets, smart-phones e smart-tvs. </a:t>
            </a:r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924F002-83B9-449D-8E57-72B886E0E467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49157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4411663"/>
            <a:ext cx="258762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Imagens</a:t>
            </a:r>
          </a:p>
        </p:txBody>
      </p:sp>
      <p:sp>
        <p:nvSpPr>
          <p:cNvPr id="76803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827213"/>
            <a:ext cx="8207375" cy="4351337"/>
          </a:xfrm>
        </p:spPr>
        <p:txBody>
          <a:bodyPr/>
          <a:lstStyle/>
          <a:p>
            <a:pPr algn="just"/>
            <a:r>
              <a:rPr lang="pt-BR" altLang="pt-BR"/>
              <a:t>A tag HTML para inserir imagens em um documento é </a:t>
            </a:r>
            <a:r>
              <a:rPr lang="pt-BR" altLang="pt-BR" b="1"/>
              <a:t>&lt;img&gt;</a:t>
            </a:r>
            <a:r>
              <a:rPr lang="pt-BR" altLang="pt-BR"/>
              <a:t>, que também é uma tag vazia, e não possui tag de fechamento, apenas atributos. </a:t>
            </a:r>
          </a:p>
          <a:p>
            <a:endParaRPr lang="pt-BR" altLang="pt-BR"/>
          </a:p>
          <a:p>
            <a:pPr algn="just"/>
            <a:r>
              <a:rPr lang="pt-BR" altLang="pt-BR"/>
              <a:t>Para mostrar uma imagem na página, é preciso utilizar o atributo </a:t>
            </a:r>
            <a:r>
              <a:rPr lang="pt-BR" altLang="pt-BR" b="1"/>
              <a:t>src</a:t>
            </a:r>
            <a:r>
              <a:rPr lang="pt-BR" altLang="pt-BR"/>
              <a:t>, que indica a URL da imagem que se deseja exibir. Além disso, também é necessário utilizar o atributo </a:t>
            </a:r>
            <a:r>
              <a:rPr lang="pt-BR" altLang="pt-BR" b="1"/>
              <a:t>alt</a:t>
            </a:r>
            <a:r>
              <a:rPr lang="pt-BR" altLang="pt-BR"/>
              <a:t>, que indica um texto alternativo a ser mostrado no caso da imagem não ser carregada corretamente.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Por padrão, não devem ser utilizados caracteres especiais e nem espaço em branco nos nomes das imagens. </a:t>
            </a:r>
          </a:p>
          <a:p>
            <a:pPr algn="just"/>
            <a:endParaRPr lang="pt-BR" altLang="pt-BR"/>
          </a:p>
        </p:txBody>
      </p:sp>
      <p:sp>
        <p:nvSpPr>
          <p:cNvPr id="7680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156E77FC-DA6E-4887-9854-DF9D039A6D95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30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Imagens</a:t>
            </a:r>
          </a:p>
        </p:txBody>
      </p:sp>
      <p:sp>
        <p:nvSpPr>
          <p:cNvPr id="77827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557338"/>
            <a:ext cx="8064500" cy="4621212"/>
          </a:xfrm>
        </p:spPr>
        <p:txBody>
          <a:bodyPr/>
          <a:lstStyle/>
          <a:p>
            <a:pPr algn="just"/>
            <a:r>
              <a:rPr lang="pt-BR" altLang="pt-BR"/>
              <a:t>Esse código mostrará uma imagem chamada “cachorro.jpg” que esteja na mesma pasta da página HTML.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Exemplo: &lt;img src="cachorro.jpg" alt="Cachorro"&gt; </a:t>
            </a:r>
          </a:p>
          <a:p>
            <a:pPr algn="just"/>
            <a:endParaRPr lang="pt-BR" altLang="pt-BR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E811BCD4-1C3A-4A86-A293-8E2657C45F9F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7782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3219450"/>
            <a:ext cx="3705225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CSS</a:t>
            </a:r>
          </a:p>
        </p:txBody>
      </p:sp>
      <p:sp>
        <p:nvSpPr>
          <p:cNvPr id="78851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700213"/>
            <a:ext cx="8064500" cy="4478337"/>
          </a:xfrm>
        </p:spPr>
        <p:txBody>
          <a:bodyPr/>
          <a:lstStyle/>
          <a:p>
            <a:pPr algn="just"/>
            <a:r>
              <a:rPr lang="pt-BR" altLang="pt-BR"/>
              <a:t>CSS é a sigla de </a:t>
            </a:r>
            <a:r>
              <a:rPr lang="pt-BR" altLang="pt-BR" b="1" i="1"/>
              <a:t>Cascade Style Sheet</a:t>
            </a:r>
            <a:r>
              <a:rPr lang="pt-BR" altLang="pt-BR"/>
              <a:t>, folha de estilos em cascata.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É uma linguagem que aplica formatações de estilo e de layout a documentos HTML.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Em outras palavras, CSS é capaz de definir como os elementos HTML serão exibidos na página. </a:t>
            </a:r>
          </a:p>
          <a:p>
            <a:pPr algn="just"/>
            <a:endParaRPr lang="pt-BR" altLang="pt-BR"/>
          </a:p>
        </p:txBody>
      </p:sp>
      <p:sp>
        <p:nvSpPr>
          <p:cNvPr id="7885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2FDA4106-D0CE-4C9E-9911-25D910E4DA73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78853" name="Picture 4" descr="http://luizricardo.org/wordpress/wp-content/upload-files/2014/03/cs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4379913"/>
            <a:ext cx="2387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Introdução ao CSS</a:t>
            </a:r>
          </a:p>
        </p:txBody>
      </p:sp>
      <p:sp>
        <p:nvSpPr>
          <p:cNvPr id="79875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827213"/>
            <a:ext cx="8064500" cy="4351337"/>
          </a:xfrm>
        </p:spPr>
        <p:txBody>
          <a:bodyPr/>
          <a:lstStyle/>
          <a:p>
            <a:pPr algn="just"/>
            <a:r>
              <a:rPr lang="pt-BR" altLang="pt-BR"/>
              <a:t>Com ele, é possível economizar tempo de codificação de estilos em uma página, pois um mesmo arquivo CSS pode ser referenciado em quantos documentos HTML se quiser.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A atual versão do CSS é o </a:t>
            </a:r>
            <a:r>
              <a:rPr lang="pt-BR" altLang="pt-BR" b="1"/>
              <a:t>CSS3</a:t>
            </a:r>
            <a:r>
              <a:rPr lang="pt-BR" altLang="pt-BR"/>
              <a:t>, que inclui novos estilos e seletores. </a:t>
            </a:r>
          </a:p>
        </p:txBody>
      </p:sp>
      <p:sp>
        <p:nvSpPr>
          <p:cNvPr id="7987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00626C2-C23A-4B4C-BD20-509D47C7BA4A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33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Sintaxe</a:t>
            </a:r>
          </a:p>
        </p:txBody>
      </p:sp>
      <p:sp>
        <p:nvSpPr>
          <p:cNvPr id="80899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827213"/>
            <a:ext cx="8064500" cy="4351337"/>
          </a:xfrm>
        </p:spPr>
        <p:txBody>
          <a:bodyPr/>
          <a:lstStyle/>
          <a:p>
            <a:pPr algn="just"/>
            <a:r>
              <a:rPr lang="pt-BR" altLang="pt-BR"/>
              <a:t>Uma regra CSS possui duas partes principais: um seletor, e uma ou mais declarações. </a:t>
            </a:r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6C87B880-CBDD-4CDF-94BB-19668C901E55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34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8090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030538"/>
            <a:ext cx="8301038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Sintaxe</a:t>
            </a:r>
          </a:p>
        </p:txBody>
      </p:sp>
      <p:sp>
        <p:nvSpPr>
          <p:cNvPr id="8192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827213"/>
            <a:ext cx="8351838" cy="4351337"/>
          </a:xfrm>
        </p:spPr>
        <p:txBody>
          <a:bodyPr/>
          <a:lstStyle/>
          <a:p>
            <a:pPr algn="just"/>
            <a:r>
              <a:rPr lang="pt-BR" altLang="pt-BR"/>
              <a:t>O </a:t>
            </a:r>
            <a:r>
              <a:rPr lang="pt-BR" altLang="pt-BR" b="1"/>
              <a:t>seletor </a:t>
            </a:r>
            <a:r>
              <a:rPr lang="pt-BR" altLang="pt-BR"/>
              <a:t>é normalmente o elemento HTML que se quer estilizar. No exemplo da imagem acima, o elemento que receberá o estilo será o &lt;h1&gt;. Mais à frente, os seletores serão explicados detalhadamente.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Já as declarações, que ficam dentro de chaves </a:t>
            </a:r>
            <a:r>
              <a:rPr lang="pt-BR" altLang="pt-BR" b="1"/>
              <a:t>{ }</a:t>
            </a:r>
            <a:r>
              <a:rPr lang="pt-BR" altLang="pt-BR"/>
              <a:t>, consistem de uma propriedade e um valor. A </a:t>
            </a:r>
            <a:r>
              <a:rPr lang="pt-BR" altLang="pt-BR" b="1"/>
              <a:t>propriedade </a:t>
            </a:r>
            <a:r>
              <a:rPr lang="pt-BR" altLang="pt-BR"/>
              <a:t>é o atributo de estilo que será alterado: </a:t>
            </a:r>
            <a:r>
              <a:rPr lang="pt-BR" altLang="pt-BR" i="1"/>
              <a:t>color </a:t>
            </a:r>
            <a:r>
              <a:rPr lang="pt-BR" altLang="pt-BR"/>
              <a:t>e </a:t>
            </a:r>
            <a:r>
              <a:rPr lang="pt-BR" altLang="pt-BR" i="1"/>
              <a:t>font-size</a:t>
            </a:r>
            <a:r>
              <a:rPr lang="pt-BR" altLang="pt-BR"/>
              <a:t>, no exemplo acima. O </a:t>
            </a:r>
            <a:r>
              <a:rPr lang="pt-BR" altLang="pt-BR" b="1"/>
              <a:t>valor </a:t>
            </a:r>
            <a:r>
              <a:rPr lang="pt-BR" altLang="pt-BR"/>
              <a:t>da propriedade é o que vai alterar, de fato, o elemento: </a:t>
            </a:r>
            <a:r>
              <a:rPr lang="pt-BR" altLang="pt-BR" i="1"/>
              <a:t>blue </a:t>
            </a:r>
            <a:r>
              <a:rPr lang="pt-BR" altLang="pt-BR"/>
              <a:t>e </a:t>
            </a:r>
            <a:r>
              <a:rPr lang="pt-BR" altLang="pt-BR" i="1"/>
              <a:t>12px</a:t>
            </a:r>
            <a:r>
              <a:rPr lang="pt-BR" altLang="pt-BR"/>
              <a:t>. Toda declaração deve ser encerrada com ponto-e-vírgula. </a:t>
            </a:r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D49C920C-F50A-44F9-850E-9CF98641C251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35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Regra CSS</a:t>
            </a:r>
          </a:p>
        </p:txBody>
      </p:sp>
      <p:sp>
        <p:nvSpPr>
          <p:cNvPr id="82947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1827213"/>
            <a:ext cx="7920038" cy="4351337"/>
          </a:xfrm>
        </p:spPr>
        <p:txBody>
          <a:bodyPr/>
          <a:lstStyle/>
          <a:p>
            <a:pPr algn="just"/>
            <a:r>
              <a:rPr lang="pt-BR" altLang="pt-BR"/>
              <a:t>Uma </a:t>
            </a:r>
            <a:r>
              <a:rPr lang="pt-BR" altLang="pt-BR" b="1"/>
              <a:t>regra CSS</a:t>
            </a:r>
            <a:r>
              <a:rPr lang="pt-BR" altLang="pt-BR"/>
              <a:t> possui as instruções que determinam como um elemento será posicionado e como será sua aparência.</a:t>
            </a:r>
          </a:p>
          <a:p>
            <a:r>
              <a:rPr lang="pt-BR" altLang="pt-BR"/>
              <a:t>Uma regra CSS é dividida da seguinte forma:</a:t>
            </a:r>
          </a:p>
          <a:p>
            <a:pPr lvl="1" algn="just"/>
            <a:r>
              <a:rPr lang="pt-BR" altLang="pt-BR" b="1"/>
              <a:t>Seletor</a:t>
            </a:r>
            <a:r>
              <a:rPr lang="pt-BR" altLang="pt-BR"/>
              <a:t> - indica o elemento que será estilizado;</a:t>
            </a:r>
          </a:p>
          <a:p>
            <a:pPr lvl="1" algn="just"/>
            <a:r>
              <a:rPr lang="pt-BR" altLang="pt-BR" b="1"/>
              <a:t>Propriedade</a:t>
            </a:r>
            <a:r>
              <a:rPr lang="pt-BR" altLang="pt-BR"/>
              <a:t> - indica a propriedade do elemento que será estilizada;</a:t>
            </a:r>
          </a:p>
          <a:p>
            <a:pPr lvl="1" algn="just"/>
            <a:r>
              <a:rPr lang="pt-BR" altLang="pt-BR" b="1"/>
              <a:t>Valor</a:t>
            </a:r>
            <a:r>
              <a:rPr lang="pt-BR" altLang="pt-BR"/>
              <a:t> - indica o valor para a propriedade a ser estilizada.</a:t>
            </a:r>
          </a:p>
          <a:p>
            <a:pPr algn="just"/>
            <a:endParaRPr lang="pt-BR" altLang="pt-BR"/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05575727-BC61-4167-9C14-D72F3AA40DD1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Regra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6013" y="1827213"/>
            <a:ext cx="7559675" cy="4351337"/>
          </a:xfrm>
        </p:spPr>
        <p:txBody>
          <a:bodyPr/>
          <a:lstStyle/>
          <a:p>
            <a:pPr algn="just">
              <a:defRPr/>
            </a:pPr>
            <a:r>
              <a:rPr lang="pt-BR" dirty="0"/>
              <a:t>Trata-se, basicamente, da estilização que os elementos HTML vão assumir após aplicação do CSS. Para definir o estilo, os elementos chave são: seletor, propriedade e valor.</a:t>
            </a:r>
          </a:p>
          <a:p>
            <a:pPr marL="0" indent="0">
              <a:buFont typeface="Wingdings" pitchFamily="2" charset="2"/>
              <a:buNone/>
              <a:defRPr/>
            </a:pPr>
            <a:br>
              <a:rPr lang="pt-BR" dirty="0"/>
            </a:br>
            <a:endParaRPr lang="pt-BR" dirty="0"/>
          </a:p>
        </p:txBody>
      </p:sp>
      <p:sp>
        <p:nvSpPr>
          <p:cNvPr id="8397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1A05A9BA-2D2A-4AFC-823D-C10A72B6522D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37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83973" name="Picture 2" descr="O que é CSS - Estrut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141663"/>
            <a:ext cx="7620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CSS</a:t>
            </a:r>
          </a:p>
        </p:txBody>
      </p:sp>
      <p:sp>
        <p:nvSpPr>
          <p:cNvPr id="84995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1827213"/>
            <a:ext cx="7920038" cy="4351337"/>
          </a:xfrm>
        </p:spPr>
        <p:txBody>
          <a:bodyPr/>
          <a:lstStyle/>
          <a:p>
            <a:pPr algn="just"/>
            <a:r>
              <a:rPr lang="pt-BR" altLang="pt-BR"/>
              <a:t>Três maneiras diferentes de inserir CSS a uma página HTML: </a:t>
            </a:r>
          </a:p>
          <a:p>
            <a:pPr lvl="1"/>
            <a:r>
              <a:rPr lang="pt-BR" altLang="pt-BR"/>
              <a:t>Código CSS </a:t>
            </a:r>
            <a:r>
              <a:rPr lang="pt-BR" altLang="pt-BR" i="1"/>
              <a:t>inline </a:t>
            </a:r>
            <a:endParaRPr lang="pt-BR" altLang="pt-BR"/>
          </a:p>
          <a:p>
            <a:pPr lvl="1"/>
            <a:r>
              <a:rPr lang="pt-BR" altLang="pt-BR"/>
              <a:t>Código CSS interno </a:t>
            </a:r>
          </a:p>
          <a:p>
            <a:pPr lvl="1"/>
            <a:r>
              <a:rPr lang="pt-BR" altLang="pt-BR"/>
              <a:t>Arquivo CSS externo </a:t>
            </a:r>
          </a:p>
          <a:p>
            <a:endParaRPr lang="pt-BR" altLang="pt-BR"/>
          </a:p>
        </p:txBody>
      </p:sp>
      <p:sp>
        <p:nvSpPr>
          <p:cNvPr id="8499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68F7A082-D2A9-4034-B2A9-C92F0B882D2C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38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CSS Inline</a:t>
            </a:r>
          </a:p>
        </p:txBody>
      </p:sp>
      <p:sp>
        <p:nvSpPr>
          <p:cNvPr id="86019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827213"/>
            <a:ext cx="8351838" cy="4351337"/>
          </a:xfrm>
        </p:spPr>
        <p:txBody>
          <a:bodyPr/>
          <a:lstStyle/>
          <a:p>
            <a:pPr algn="just"/>
            <a:r>
              <a:rPr lang="pt-BR" altLang="pt-BR"/>
              <a:t>Para aplicar estilos </a:t>
            </a:r>
            <a:r>
              <a:rPr lang="pt-BR" altLang="pt-BR" i="1"/>
              <a:t>inline</a:t>
            </a:r>
            <a:r>
              <a:rPr lang="pt-BR" altLang="pt-BR"/>
              <a:t>, utiliza-se o atributo </a:t>
            </a:r>
            <a:r>
              <a:rPr lang="pt-BR" altLang="pt-BR" i="1"/>
              <a:t>style </a:t>
            </a:r>
            <a:r>
              <a:rPr lang="pt-BR" altLang="pt-BR"/>
              <a:t>no elemento que se pretende estilizar. Esse atributo pode conter qualquer propriedade CSS.</a:t>
            </a:r>
          </a:p>
          <a:p>
            <a:r>
              <a:rPr lang="pt-BR" altLang="pt-BR"/>
              <a:t>Exemplo: </a:t>
            </a:r>
          </a:p>
          <a:p>
            <a:pPr lvl="1" algn="just"/>
            <a:r>
              <a:rPr lang="pt-BR" altLang="pt-BR"/>
              <a:t>&lt;p </a:t>
            </a:r>
            <a:r>
              <a:rPr lang="pt-BR" altLang="pt-BR" b="1"/>
              <a:t>style="color: red; margin: 20px;"</a:t>
            </a:r>
            <a:r>
              <a:rPr lang="pt-BR" altLang="pt-BR"/>
              <a:t>&gt;Parágrafo formatado com CSS.&lt;/p&gt; </a:t>
            </a:r>
          </a:p>
        </p:txBody>
      </p:sp>
      <p:sp>
        <p:nvSpPr>
          <p:cNvPr id="8602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EAE09A08-4254-4EEE-968C-CE2CAF2443EB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39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8602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4238625"/>
            <a:ext cx="5792788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Estrutura Básica</a:t>
            </a:r>
          </a:p>
        </p:txBody>
      </p:sp>
      <p:sp>
        <p:nvSpPr>
          <p:cNvPr id="50179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4666D72F-349A-4F64-B62E-34DF2D5BA489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50180" name="Picture 2" descr="https://midias.unoparead.com.br/upload/colaborar_ead/2013/graduacao/analise_e_desenvolvimento_de_sistemas/merris_mozer/web_25022013/imagens/img0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463675"/>
            <a:ext cx="6372225" cy="5192713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CSS Interno</a:t>
            </a:r>
          </a:p>
        </p:txBody>
      </p:sp>
      <p:sp>
        <p:nvSpPr>
          <p:cNvPr id="8704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827213"/>
            <a:ext cx="8351838" cy="4351337"/>
          </a:xfrm>
        </p:spPr>
        <p:txBody>
          <a:bodyPr/>
          <a:lstStyle/>
          <a:p>
            <a:pPr algn="just"/>
            <a:r>
              <a:rPr lang="pt-BR" altLang="pt-BR"/>
              <a:t>Códigos CSS internos devem ser declarados na seção &lt;head&gt; do arquivo HTML utilizando a tag &lt;style&gt;.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Exemplo:</a:t>
            </a:r>
          </a:p>
        </p:txBody>
      </p:sp>
      <p:sp>
        <p:nvSpPr>
          <p:cNvPr id="8704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9EC0F62-16B0-47CD-AE9C-17E79AE48646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40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87045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209925"/>
            <a:ext cx="511175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47B178F6-5E37-4E68-AEF8-F49F515F57F9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41</a:t>
            </a:fld>
            <a:endParaRPr lang="en-GB" altLang="pt-BR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8067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3375"/>
            <a:ext cx="886142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Comentários</a:t>
            </a:r>
          </a:p>
        </p:txBody>
      </p:sp>
      <p:sp>
        <p:nvSpPr>
          <p:cNvPr id="89091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827213"/>
            <a:ext cx="8569325" cy="4351337"/>
          </a:xfrm>
        </p:spPr>
        <p:txBody>
          <a:bodyPr/>
          <a:lstStyle/>
          <a:p>
            <a:pPr algn="just"/>
            <a:r>
              <a:rPr lang="pt-BR" altLang="pt-BR"/>
              <a:t>Os comentários no CSS são usados para explicar o código, e podem ser úteis ao editar os estilos posteriormente. Os comentários são ignorados pelos navegadores e, no CSS, eles iniciam com </a:t>
            </a:r>
            <a:r>
              <a:rPr lang="pt-BR" altLang="pt-BR" b="1"/>
              <a:t>/* </a:t>
            </a:r>
            <a:r>
              <a:rPr lang="pt-BR" altLang="pt-BR"/>
              <a:t>e encerram com </a:t>
            </a:r>
            <a:r>
              <a:rPr lang="pt-BR" altLang="pt-BR" b="1"/>
              <a:t>*/</a:t>
            </a:r>
            <a:r>
              <a:rPr lang="pt-BR" altLang="pt-BR"/>
              <a:t>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Exemplo:</a:t>
            </a:r>
          </a:p>
          <a:p>
            <a:pPr marL="400050" lvl="1" indent="0">
              <a:buFont typeface="Wingdings" pitchFamily="2" charset="2"/>
              <a:buNone/>
            </a:pPr>
            <a:r>
              <a:rPr lang="pt-BR" altLang="pt-BR"/>
              <a:t>p { </a:t>
            </a:r>
          </a:p>
          <a:p>
            <a:pPr marL="400050" lvl="1" indent="0">
              <a:buFont typeface="Wingdings" pitchFamily="2" charset="2"/>
              <a:buNone/>
            </a:pPr>
            <a:r>
              <a:rPr lang="pt-BR" altLang="pt-BR"/>
              <a:t>color: red; /* Altera a cor da fonte para vermelho */ </a:t>
            </a:r>
          </a:p>
          <a:p>
            <a:pPr marL="400050" lvl="1" indent="0">
              <a:buFont typeface="Wingdings" pitchFamily="2" charset="2"/>
              <a:buNone/>
            </a:pPr>
            <a:r>
              <a:rPr lang="pt-BR" altLang="pt-BR"/>
              <a:t>text-align: center; /*Aplica alinhamento centralizado ao texto */ </a:t>
            </a:r>
          </a:p>
          <a:p>
            <a:pPr marL="400050" lvl="1" indent="0">
              <a:buFont typeface="Wingdings" pitchFamily="2" charset="2"/>
              <a:buNone/>
            </a:pPr>
            <a:r>
              <a:rPr lang="pt-BR" altLang="pt-BR"/>
              <a:t>} </a:t>
            </a:r>
          </a:p>
        </p:txBody>
      </p:sp>
      <p:sp>
        <p:nvSpPr>
          <p:cNvPr id="8909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A6F4228D-E222-4E6F-88C3-BD46937740A4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C1FAF1-D427-4778-B8F3-A80A8EAF5C3B}" type="slidenum">
              <a:rPr lang="en-GB" altLang="pt-BR" smtClean="0"/>
              <a:pPr>
                <a:defRPr/>
              </a:pPr>
              <a:t>43</a:t>
            </a:fld>
            <a:endParaRPr lang="en-GB" altLang="pt-BR"/>
          </a:p>
        </p:txBody>
      </p:sp>
      <p:sp>
        <p:nvSpPr>
          <p:cNvPr id="90115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</p:txBody>
      </p:sp>
      <p:pic>
        <p:nvPicPr>
          <p:cNvPr id="90116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8964613" cy="573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CSS Externo</a:t>
            </a:r>
          </a:p>
        </p:txBody>
      </p:sp>
      <p:sp>
        <p:nvSpPr>
          <p:cNvPr id="91139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827213"/>
            <a:ext cx="8280400" cy="4351337"/>
          </a:xfrm>
        </p:spPr>
        <p:txBody>
          <a:bodyPr/>
          <a:lstStyle/>
          <a:p>
            <a:pPr algn="just"/>
            <a:r>
              <a:rPr lang="pt-BR" altLang="pt-BR"/>
              <a:t>Os arquivos CSS externos são ideais para aplicar estilos a muitas páginas.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Também são a maneira mais correta de se desenvolver sites, pois seguem os </a:t>
            </a:r>
            <a:r>
              <a:rPr lang="pt-BR" altLang="pt-BR" i="1"/>
              <a:t>Web Standards </a:t>
            </a:r>
            <a:r>
              <a:rPr lang="pt-BR" altLang="pt-BR"/>
              <a:t>que recomendam a separação de códigos.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Para utilizar arquivos CSS externos em uma página HTML, o documento HTML deve conter um link para o arquivo de estilos, utilizando a tag </a:t>
            </a:r>
            <a:r>
              <a:rPr lang="pt-BR" altLang="pt-BR" b="1"/>
              <a:t>&lt;link&gt; </a:t>
            </a:r>
            <a:r>
              <a:rPr lang="pt-BR" altLang="pt-BR"/>
              <a:t>na seção &lt;head&gt;. </a:t>
            </a:r>
          </a:p>
        </p:txBody>
      </p:sp>
      <p:sp>
        <p:nvSpPr>
          <p:cNvPr id="9114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40FBF0AA-7C4E-413F-A284-D22C7C55663F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44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92163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438275"/>
            <a:ext cx="8424863" cy="4740275"/>
          </a:xfrm>
        </p:spPr>
        <p:txBody>
          <a:bodyPr/>
          <a:lstStyle/>
          <a:p>
            <a:pPr algn="just"/>
            <a:r>
              <a:rPr lang="pt-BR" altLang="pt-BR"/>
              <a:t>O link faz referência direta ao nome do arquivo porque ambos estão no mesmo diretório. Se eles estiverem em pastas distintas, deve-se informar todo o caminho até o arquivo.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O atributo </a:t>
            </a:r>
            <a:r>
              <a:rPr lang="pt-BR" altLang="pt-BR" b="1" i="1"/>
              <a:t>href </a:t>
            </a:r>
            <a:r>
              <a:rPr lang="pt-BR" altLang="pt-BR"/>
              <a:t>do elemento &lt;link&gt; está apontando para o nome de um arquivo externo chamado “</a:t>
            </a:r>
            <a:r>
              <a:rPr lang="pt-BR" altLang="pt-BR" b="1"/>
              <a:t>estilo.css</a:t>
            </a:r>
            <a:r>
              <a:rPr lang="pt-BR" altLang="pt-BR"/>
              <a:t>”. Esse arquivo pode ser criado no mesmo editor do HTML, e salvo com o tipo “</a:t>
            </a:r>
            <a:r>
              <a:rPr lang="pt-BR" altLang="pt-BR" i="1"/>
              <a:t>Cascade Style Sheet File</a:t>
            </a:r>
            <a:r>
              <a:rPr lang="pt-BR" altLang="pt-BR"/>
              <a:t>”. </a:t>
            </a:r>
          </a:p>
        </p:txBody>
      </p:sp>
      <p:sp>
        <p:nvSpPr>
          <p:cNvPr id="9216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AF52A316-4675-45AB-8DF2-6C6B6B44627A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45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9216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217988"/>
            <a:ext cx="8675688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Estilos.css</a:t>
            </a:r>
          </a:p>
        </p:txBody>
      </p:sp>
      <p:sp>
        <p:nvSpPr>
          <p:cNvPr id="93187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827213"/>
            <a:ext cx="8135938" cy="4351337"/>
          </a:xfrm>
        </p:spPr>
        <p:txBody>
          <a:bodyPr/>
          <a:lstStyle/>
          <a:p>
            <a:r>
              <a:rPr lang="pt-BR" altLang="pt-BR"/>
              <a:t>Exemplo:</a:t>
            </a:r>
          </a:p>
        </p:txBody>
      </p:sp>
      <p:sp>
        <p:nvSpPr>
          <p:cNvPr id="9318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5FCCD680-0008-4AF7-9BA5-52F97C4B3BD1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9318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2349500"/>
            <a:ext cx="75533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4211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A6FBCCD8-0F51-45C0-A007-FC414AD26C67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47</a:t>
            </a:fld>
            <a:endParaRPr lang="en-GB" altLang="pt-BR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942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311150"/>
            <a:ext cx="6205538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3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66700"/>
            <a:ext cx="376555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95235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827213"/>
            <a:ext cx="8064500" cy="4351337"/>
          </a:xfrm>
        </p:spPr>
        <p:txBody>
          <a:bodyPr/>
          <a:lstStyle/>
          <a:p>
            <a:r>
              <a:rPr lang="pt-BR" altLang="pt-BR"/>
              <a:t>Página formatada com arquivo CSS externo</a:t>
            </a:r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C6D05EEE-FE7D-43C1-9003-7619F8EE166B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48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95237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13000"/>
            <a:ext cx="6335712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6259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E9A1A267-CCB9-40CD-980E-35E639BB5F4D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49</a:t>
            </a:fld>
            <a:endParaRPr lang="en-GB" altLang="pt-BR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9626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293688"/>
            <a:ext cx="913765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454525"/>
            <a:ext cx="4346575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Estrutura HTML 5</a:t>
            </a:r>
          </a:p>
        </p:txBody>
      </p:sp>
      <p:pic>
        <p:nvPicPr>
          <p:cNvPr id="51203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038" y="1441450"/>
            <a:ext cx="7926387" cy="5072063"/>
          </a:xfrm>
        </p:spPr>
      </p:pic>
      <p:sp>
        <p:nvSpPr>
          <p:cNvPr id="5120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72DC75C3-689A-4D07-9B47-E5851D0C21D2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5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Seletores CSS</a:t>
            </a:r>
          </a:p>
        </p:txBody>
      </p:sp>
      <p:sp>
        <p:nvSpPr>
          <p:cNvPr id="97283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827213"/>
            <a:ext cx="8064500" cy="4351337"/>
          </a:xfrm>
        </p:spPr>
        <p:txBody>
          <a:bodyPr/>
          <a:lstStyle/>
          <a:p>
            <a:pPr algn="just"/>
            <a:r>
              <a:rPr lang="pt-BR" altLang="pt-BR"/>
              <a:t>Os seletores do CSS são usados para encontrar (ou selecionar) elementos HTML baseado no seu </a:t>
            </a:r>
            <a:r>
              <a:rPr lang="pt-BR" altLang="pt-BR" i="1"/>
              <a:t>id</a:t>
            </a:r>
            <a:r>
              <a:rPr lang="pt-BR" altLang="pt-BR"/>
              <a:t>, classes, tipos, atributos, valores de atributos e muito mais.</a:t>
            </a:r>
          </a:p>
          <a:p>
            <a:pPr algn="just"/>
            <a:r>
              <a:rPr lang="pt-BR" altLang="pt-BR"/>
              <a:t>Tipos:</a:t>
            </a:r>
          </a:p>
          <a:p>
            <a:pPr lvl="1" algn="just"/>
            <a:r>
              <a:rPr lang="pt-BR" altLang="pt-BR"/>
              <a:t>Seletor de elemento;</a:t>
            </a:r>
          </a:p>
          <a:p>
            <a:pPr lvl="1" algn="just"/>
            <a:r>
              <a:rPr lang="pt-BR" altLang="pt-BR"/>
              <a:t>Seletor id;</a:t>
            </a:r>
          </a:p>
          <a:p>
            <a:pPr lvl="1" algn="just"/>
            <a:r>
              <a:rPr lang="pt-BR" altLang="pt-BR"/>
              <a:t>Seletor class;</a:t>
            </a:r>
          </a:p>
          <a:p>
            <a:pPr lvl="1" algn="just"/>
            <a:r>
              <a:rPr lang="pt-BR" altLang="pt-BR"/>
              <a:t>Seletores agrupados.</a:t>
            </a:r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74F27BEF-D8DD-48F7-917D-C73FD5928167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50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Seletor de elemento</a:t>
            </a:r>
          </a:p>
        </p:txBody>
      </p:sp>
      <p:sp>
        <p:nvSpPr>
          <p:cNvPr id="98307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827213"/>
            <a:ext cx="8135938" cy="4351337"/>
          </a:xfrm>
        </p:spPr>
        <p:txBody>
          <a:bodyPr/>
          <a:lstStyle/>
          <a:p>
            <a:pPr algn="just"/>
            <a:r>
              <a:rPr lang="pt-BR" altLang="pt-BR"/>
              <a:t>O seletor de elemento seleciona os elementos baseado no seus nomes. Pode-se selecionar todos os elementos &lt;p&gt; de uma página, por exemplo, e aplicar a cor vermelha. </a:t>
            </a:r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09C30252-8F6F-4C56-8F0A-E6664E3A0B10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51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9830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294063"/>
            <a:ext cx="6119812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Seletor Id</a:t>
            </a:r>
          </a:p>
        </p:txBody>
      </p:sp>
      <p:sp>
        <p:nvSpPr>
          <p:cNvPr id="99331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827213"/>
            <a:ext cx="8207375" cy="4351337"/>
          </a:xfrm>
        </p:spPr>
        <p:txBody>
          <a:bodyPr/>
          <a:lstStyle/>
          <a:p>
            <a:pPr algn="just"/>
            <a:r>
              <a:rPr lang="pt-BR" altLang="pt-BR"/>
              <a:t>O seletor Id utiliza o atributo id de uma tag HTML para encontrar o elemento específico. Um Id deve ser único dentro de uma página, então o seletor Id é usado quando se quer selecionar somente um elemento. </a:t>
            </a:r>
          </a:p>
          <a:p>
            <a:pPr algn="just"/>
            <a:r>
              <a:rPr lang="pt-BR" altLang="pt-BR"/>
              <a:t>Nomes de </a:t>
            </a:r>
            <a:r>
              <a:rPr lang="pt-BR" altLang="pt-BR" b="1"/>
              <a:t>Ids </a:t>
            </a:r>
            <a:r>
              <a:rPr lang="pt-BR" altLang="pt-BR"/>
              <a:t>não devem ser iniciados com um número. </a:t>
            </a:r>
          </a:p>
          <a:p>
            <a:pPr algn="just"/>
            <a:r>
              <a:rPr lang="pt-BR" altLang="pt-BR"/>
              <a:t>Para encontrar um elemento com um Id específico, utiliza-se uma hashtag (</a:t>
            </a:r>
            <a:r>
              <a:rPr lang="pt-BR" altLang="pt-BR" b="1"/>
              <a:t>#</a:t>
            </a:r>
            <a:r>
              <a:rPr lang="pt-BR" altLang="pt-BR"/>
              <a:t>), seguida pelo Id do elemento. O exemplo abaixo aplica um estilo ao elemento com id=”p1”. </a:t>
            </a:r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DFE0B5E0-1994-40D8-86C5-761C32C506FA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52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99333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437063"/>
            <a:ext cx="5102225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ítulo 1"/>
          <p:cNvSpPr>
            <a:spLocks noGrp="1"/>
          </p:cNvSpPr>
          <p:nvPr>
            <p:ph type="title"/>
          </p:nvPr>
        </p:nvSpPr>
        <p:spPr>
          <a:xfrm>
            <a:off x="1547813" y="-61913"/>
            <a:ext cx="7305675" cy="1144588"/>
          </a:xfrm>
        </p:spPr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100355" name="Espaço Reservado para Conteúdo 2"/>
          <p:cNvSpPr>
            <a:spLocks noGrp="1"/>
          </p:cNvSpPr>
          <p:nvPr>
            <p:ph idx="1"/>
          </p:nvPr>
        </p:nvSpPr>
        <p:spPr>
          <a:xfrm>
            <a:off x="-107950" y="1066800"/>
            <a:ext cx="8351838" cy="4478338"/>
          </a:xfrm>
        </p:spPr>
        <p:txBody>
          <a:bodyPr/>
          <a:lstStyle/>
          <a:p>
            <a:r>
              <a:rPr lang="pt-BR" altLang="pt-BR"/>
              <a:t>Parágrafo formatado com seletor id </a:t>
            </a:r>
          </a:p>
        </p:txBody>
      </p:sp>
      <p:sp>
        <p:nvSpPr>
          <p:cNvPr id="10035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69FD7EA4-6AA7-4ADD-94B4-07143C58A367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53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00357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101379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700213"/>
            <a:ext cx="8351838" cy="4478337"/>
          </a:xfrm>
        </p:spPr>
        <p:txBody>
          <a:bodyPr/>
          <a:lstStyle/>
          <a:p>
            <a:r>
              <a:rPr lang="pt-BR" altLang="pt-BR"/>
              <a:t>Parágrafo formatado com seletor id </a:t>
            </a:r>
          </a:p>
        </p:txBody>
      </p:sp>
      <p:sp>
        <p:nvSpPr>
          <p:cNvPr id="10138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D46A1AE7-14E9-4231-82BB-8AF65D3B6A61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54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0138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160588"/>
            <a:ext cx="8510588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Seletor Class</a:t>
            </a:r>
          </a:p>
        </p:txBody>
      </p:sp>
      <p:sp>
        <p:nvSpPr>
          <p:cNvPr id="102403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827213"/>
            <a:ext cx="8207375" cy="4351337"/>
          </a:xfrm>
        </p:spPr>
        <p:txBody>
          <a:bodyPr/>
          <a:lstStyle/>
          <a:p>
            <a:pPr algn="just"/>
            <a:r>
              <a:rPr lang="pt-BR" altLang="pt-BR"/>
              <a:t>O seletor class encontra elementos com uma classe específica. Ele utiliza o atributo </a:t>
            </a:r>
            <a:r>
              <a:rPr lang="pt-BR" altLang="pt-BR" i="1"/>
              <a:t>class </a:t>
            </a:r>
            <a:r>
              <a:rPr lang="pt-BR" altLang="pt-BR"/>
              <a:t>do HTML. </a:t>
            </a:r>
          </a:p>
          <a:p>
            <a:pPr algn="just"/>
            <a:r>
              <a:rPr lang="pt-BR" altLang="pt-BR"/>
              <a:t>Para encontrar elementos com uma classe específica, utiliza-se um ponto (</a:t>
            </a:r>
            <a:r>
              <a:rPr lang="pt-BR" altLang="pt-BR" b="1"/>
              <a:t>.</a:t>
            </a:r>
            <a:r>
              <a:rPr lang="pt-BR" altLang="pt-BR"/>
              <a:t>), seguido pelo nome da classe. </a:t>
            </a:r>
          </a:p>
          <a:p>
            <a:pPr algn="just"/>
            <a:r>
              <a:rPr lang="pt-BR" altLang="pt-BR"/>
              <a:t>No exemplo abaixo, todos os elementos com a classe “center” terão alinhamento centralizado. </a:t>
            </a:r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7774E3A9-CF65-4A8B-8ED5-D944EB0DED3E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55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0240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02088"/>
            <a:ext cx="7231062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103427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827213"/>
            <a:ext cx="8207375" cy="4351337"/>
          </a:xfrm>
        </p:spPr>
        <p:txBody>
          <a:bodyPr/>
          <a:lstStyle/>
          <a:p>
            <a:r>
              <a:rPr lang="pt-BR" altLang="pt-BR"/>
              <a:t>Parágrafo formatado com seletor class </a:t>
            </a:r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5789314F-01BB-4E94-8B23-F4176AEB50BE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56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0342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2133600"/>
            <a:ext cx="84709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Seletores agrupados</a:t>
            </a:r>
          </a:p>
        </p:txBody>
      </p:sp>
      <p:sp>
        <p:nvSpPr>
          <p:cNvPr id="104451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773238"/>
            <a:ext cx="8280400" cy="4405312"/>
          </a:xfrm>
        </p:spPr>
        <p:txBody>
          <a:bodyPr/>
          <a:lstStyle/>
          <a:p>
            <a:pPr algn="just"/>
            <a:r>
              <a:rPr lang="pt-BR" altLang="pt-BR"/>
              <a:t>Há elementos que possuem o mesmo estilo e para minimizar o tamanho do código CSS, é possível agrupar os seletores. </a:t>
            </a:r>
          </a:p>
          <a:p>
            <a:pPr algn="just"/>
            <a:r>
              <a:rPr lang="pt-BR" altLang="pt-BR"/>
              <a:t>Para isso, basta separar cada um deles com uma vírgula (</a:t>
            </a:r>
            <a:r>
              <a:rPr lang="pt-BR" altLang="pt-BR" b="1"/>
              <a:t>,</a:t>
            </a:r>
            <a:r>
              <a:rPr lang="pt-BR" altLang="pt-BR"/>
              <a:t>). No exemplo abaixo, os elementos &lt;h1&gt;, &lt;h2&gt; e &lt;p&gt; terão o mesmo estilo. </a:t>
            </a:r>
          </a:p>
          <a:p>
            <a:pPr algn="just"/>
            <a:r>
              <a:rPr lang="pt-BR" altLang="pt-BR"/>
              <a:t>Nesse exemplo, todos os elementos &lt;h1&gt;, &lt;h2&gt; e &lt;p&gt; da página teriam um alinhamento centralizado e a cor da fonte vermelha </a:t>
            </a:r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42F10EDC-C1E2-42D0-9BF7-EEEA426F1FE1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57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04453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298950"/>
            <a:ext cx="6645275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105475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04E172AC-52B7-44A0-971A-B66797B90118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58</a:t>
            </a:fld>
            <a:endParaRPr lang="en-GB" altLang="pt-BR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10547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293688"/>
            <a:ext cx="91979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583113"/>
            <a:ext cx="5756275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Unidades de Medida CSS</a:t>
            </a:r>
          </a:p>
        </p:txBody>
      </p:sp>
      <p:sp>
        <p:nvSpPr>
          <p:cNvPr id="106499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827213"/>
            <a:ext cx="8424863" cy="4351337"/>
          </a:xfrm>
        </p:spPr>
        <p:txBody>
          <a:bodyPr/>
          <a:lstStyle/>
          <a:p>
            <a:pPr algn="just"/>
            <a:r>
              <a:rPr lang="pt-BR" altLang="pt-BR"/>
              <a:t>Nas folhas de estilos, algumas propriedades recebem valores que precisam especificar uma unidade de medida. Existem várias unidades de medida em CSS, mas as mais comuns são: </a:t>
            </a:r>
          </a:p>
          <a:p>
            <a:pPr lvl="1"/>
            <a:r>
              <a:rPr lang="pt-BR" altLang="pt-BR" b="1"/>
              <a:t>% -</a:t>
            </a:r>
            <a:r>
              <a:rPr lang="pt-BR" altLang="pt-BR"/>
              <a:t> percentual em relação ao elemento pai. </a:t>
            </a:r>
          </a:p>
          <a:p>
            <a:pPr lvl="1" algn="just"/>
            <a:r>
              <a:rPr lang="pt-BR" altLang="pt-BR" b="1"/>
              <a:t>em </a:t>
            </a:r>
            <a:r>
              <a:rPr lang="pt-BR" altLang="pt-BR"/>
              <a:t>- 1 em é igual ao tamanho da fonte atual, 2em é o dobro do tamanho, e assim por diante. É bastante utilizado em textos. </a:t>
            </a:r>
          </a:p>
          <a:p>
            <a:pPr lvl="1" algn="just"/>
            <a:r>
              <a:rPr lang="pt-BR" altLang="pt-BR" b="1"/>
              <a:t>pt </a:t>
            </a:r>
            <a:r>
              <a:rPr lang="pt-BR" altLang="pt-BR"/>
              <a:t>- pontos, semelhantes aos tamanhos utilizados no software Word. </a:t>
            </a:r>
          </a:p>
          <a:p>
            <a:pPr lvl="1" algn="just"/>
            <a:r>
              <a:rPr lang="pt-BR" altLang="pt-BR" b="1"/>
              <a:t>px </a:t>
            </a:r>
            <a:r>
              <a:rPr lang="pt-BR" altLang="pt-BR"/>
              <a:t>- pixels, é o tamanho de um pixel na tela do computador. </a:t>
            </a:r>
          </a:p>
          <a:p>
            <a:pPr lvl="1"/>
            <a:endParaRPr lang="pt-BR" altLang="pt-BR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498C9D70-5C92-44E1-B6E4-58CDAA244EBB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59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Editores de HTML</a:t>
            </a:r>
          </a:p>
        </p:txBody>
      </p:sp>
      <p:sp>
        <p:nvSpPr>
          <p:cNvPr id="52227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1827213"/>
            <a:ext cx="7920038" cy="4351337"/>
          </a:xfrm>
        </p:spPr>
        <p:txBody>
          <a:bodyPr/>
          <a:lstStyle/>
          <a:p>
            <a:r>
              <a:rPr lang="pt-BR" altLang="pt-BR"/>
              <a:t>Há diversos softwares que podem ser utilizados para a edição de documentos do tipo HTML.</a:t>
            </a:r>
          </a:p>
          <a:p>
            <a:r>
              <a:rPr lang="pt-BR" altLang="pt-BR"/>
              <a:t>Exemplos:</a:t>
            </a:r>
          </a:p>
          <a:p>
            <a:pPr lvl="1"/>
            <a:r>
              <a:rPr lang="it-IT" altLang="pt-BR" b="1"/>
              <a:t>Aptana Studio - </a:t>
            </a:r>
            <a:r>
              <a:rPr lang="pt-BR" altLang="pt-BR"/>
              <a:t>http://aptana.com/ </a:t>
            </a:r>
            <a:r>
              <a:rPr lang="it-IT" altLang="pt-BR" b="1"/>
              <a:t>;</a:t>
            </a:r>
          </a:p>
          <a:p>
            <a:pPr lvl="1"/>
            <a:r>
              <a:rPr lang="it-IT" altLang="pt-BR" b="1"/>
              <a:t>Notepad++ - </a:t>
            </a:r>
            <a:r>
              <a:rPr lang="pt-BR" altLang="pt-BR">
                <a:hlinkClick r:id="rId2"/>
              </a:rPr>
              <a:t>http://notepad-plus-plus.org/</a:t>
            </a:r>
            <a:r>
              <a:rPr lang="pt-BR" altLang="pt-BR"/>
              <a:t>.</a:t>
            </a:r>
          </a:p>
          <a:p>
            <a:pPr lvl="1"/>
            <a:r>
              <a:rPr lang="pt-BR" altLang="pt-BR" b="1"/>
              <a:t>Bloco de Notas</a:t>
            </a:r>
          </a:p>
          <a:p>
            <a:pPr lvl="1"/>
            <a:r>
              <a:rPr lang="pt-BR" altLang="pt-BR" b="1"/>
              <a:t>Dreamweaver </a:t>
            </a:r>
          </a:p>
        </p:txBody>
      </p:sp>
      <p:sp>
        <p:nvSpPr>
          <p:cNvPr id="5222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0D8A47D-312F-4A38-8ACB-0C15017DDEA3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52229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4191000"/>
            <a:ext cx="321468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ítulo 1"/>
          <p:cNvSpPr>
            <a:spLocks noGrp="1"/>
          </p:cNvSpPr>
          <p:nvPr>
            <p:ph type="title"/>
          </p:nvPr>
        </p:nvSpPr>
        <p:spPr>
          <a:xfrm>
            <a:off x="1547813" y="-184150"/>
            <a:ext cx="7305675" cy="1144588"/>
          </a:xfrm>
        </p:spPr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10752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4438"/>
            <a:ext cx="8424863" cy="4351337"/>
          </a:xfrm>
        </p:spPr>
        <p:txBody>
          <a:bodyPr/>
          <a:lstStyle/>
          <a:p>
            <a:pPr algn="just"/>
            <a:r>
              <a:rPr lang="pt-BR" altLang="pt-BR"/>
              <a:t>Parágrafos com tamanho da fonte em diferentes unidades.</a:t>
            </a:r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CFFD337D-30EB-4AE7-854A-EE865CA452F0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60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07525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1844675"/>
            <a:ext cx="932973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108547" name="Espaço Reservado para Conteúdo 2"/>
          <p:cNvSpPr>
            <a:spLocks noGrp="1"/>
          </p:cNvSpPr>
          <p:nvPr>
            <p:ph idx="1"/>
          </p:nvPr>
        </p:nvSpPr>
        <p:spPr>
          <a:xfrm>
            <a:off x="827088" y="1700213"/>
            <a:ext cx="7848600" cy="4478337"/>
          </a:xfrm>
        </p:spPr>
        <p:txBody>
          <a:bodyPr/>
          <a:lstStyle/>
          <a:p>
            <a:r>
              <a:rPr lang="pt-BR" altLang="pt-BR"/>
              <a:t>Resultado do código anterior.</a:t>
            </a:r>
          </a:p>
          <a:p>
            <a:endParaRPr lang="pt-BR" altLang="pt-BR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70329D3-2E07-4226-94F1-7C8142CD2FBB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61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0854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2224088"/>
            <a:ext cx="4319588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3" y="1827213"/>
            <a:ext cx="7991475" cy="4351337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pt-BR" dirty="0"/>
              <a:t>Criar o exemplo anterior e salvar com o nome unidades.html e criar arquivo chamado estilo1.css.</a:t>
            </a:r>
          </a:p>
          <a:p>
            <a:pPr marL="857250" lvl="1" indent="-457200" algn="just">
              <a:buFont typeface="+mj-lt"/>
              <a:buAutoNum type="alphaLcParenR"/>
              <a:defRPr/>
            </a:pPr>
            <a:r>
              <a:rPr lang="pt-BR" dirty="0"/>
              <a:t>Título Exemplo Unidades de Medida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dirty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DB2EC175-FEAD-4C59-8B06-4718E1744166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62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09573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3582988"/>
            <a:ext cx="2592387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7EFAFE-69E7-4473-8DA3-5D3C950E1744}" type="slidenum">
              <a:rPr lang="en-GB" altLang="pt-BR" smtClean="0"/>
              <a:pPr>
                <a:defRPr/>
              </a:pPr>
              <a:t>63</a:t>
            </a:fld>
            <a:endParaRPr lang="en-GB" altLang="pt-BR"/>
          </a:p>
        </p:txBody>
      </p:sp>
      <p:pic>
        <p:nvPicPr>
          <p:cNvPr id="11059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91440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995738"/>
            <a:ext cx="40957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Cores</a:t>
            </a:r>
          </a:p>
        </p:txBody>
      </p:sp>
      <p:sp>
        <p:nvSpPr>
          <p:cNvPr id="111619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28775"/>
            <a:ext cx="8351838" cy="4549775"/>
          </a:xfrm>
        </p:spPr>
        <p:txBody>
          <a:bodyPr/>
          <a:lstStyle/>
          <a:p>
            <a:pPr algn="just"/>
            <a:r>
              <a:rPr lang="pt-BR" altLang="pt-BR"/>
              <a:t>Existem algumas cores que podem ser referenciadas diretamente pelo seu nome, como </a:t>
            </a:r>
            <a:r>
              <a:rPr lang="pt-BR" altLang="pt-BR" b="1"/>
              <a:t>blue</a:t>
            </a:r>
            <a:r>
              <a:rPr lang="pt-BR" altLang="pt-BR"/>
              <a:t>, </a:t>
            </a:r>
            <a:r>
              <a:rPr lang="pt-BR" altLang="pt-BR" b="1"/>
              <a:t>red</a:t>
            </a:r>
            <a:r>
              <a:rPr lang="pt-BR" altLang="pt-BR"/>
              <a:t>, </a:t>
            </a:r>
            <a:r>
              <a:rPr lang="pt-BR" altLang="pt-BR" b="1"/>
              <a:t>black</a:t>
            </a:r>
            <a:r>
              <a:rPr lang="pt-BR" altLang="pt-BR"/>
              <a:t>, </a:t>
            </a:r>
            <a:r>
              <a:rPr lang="pt-BR" altLang="pt-BR" b="1"/>
              <a:t>green</a:t>
            </a:r>
            <a:r>
              <a:rPr lang="pt-BR" altLang="pt-BR"/>
              <a:t>, </a:t>
            </a:r>
            <a:r>
              <a:rPr lang="pt-BR" altLang="pt-BR" b="1"/>
              <a:t>yellow, silver, brown.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As cores CSS são definidas utilizando uma notação hexadecimal que combina os valores de vermelho, verde e azul (</a:t>
            </a:r>
            <a:r>
              <a:rPr lang="pt-BR" altLang="pt-BR" i="1"/>
              <a:t>RGB</a:t>
            </a:r>
            <a:r>
              <a:rPr lang="pt-BR" altLang="pt-BR"/>
              <a:t>). O menor valor que pode ser dado a uma cor é 0 (00 em hexadecimal). E o maior valor é 255 (FF em hexadecimal).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Os valores hexadecimais são escritos com três pares de dígitos, iniciando com uma </a:t>
            </a:r>
            <a:r>
              <a:rPr lang="pt-BR" altLang="pt-BR" i="1"/>
              <a:t>hashtag </a:t>
            </a:r>
            <a:r>
              <a:rPr lang="pt-BR" altLang="pt-BR"/>
              <a:t>(</a:t>
            </a:r>
            <a:r>
              <a:rPr lang="pt-BR" altLang="pt-BR" b="1"/>
              <a:t>#</a:t>
            </a:r>
            <a:r>
              <a:rPr lang="pt-BR" altLang="pt-BR"/>
              <a:t>).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É interessante utilizar sempre um código hexadecimal, pois ele permite a criação de 16 milhões de cores diferentes no CSS. </a:t>
            </a:r>
          </a:p>
        </p:txBody>
      </p:sp>
      <p:sp>
        <p:nvSpPr>
          <p:cNvPr id="11162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A7E8EF36-A0E9-43E7-9B12-742218FB6903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64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pic>
        <p:nvPicPr>
          <p:cNvPr id="112643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989138"/>
            <a:ext cx="8829675" cy="3384550"/>
          </a:xfrm>
        </p:spPr>
      </p:pic>
      <p:sp>
        <p:nvSpPr>
          <p:cNvPr id="11264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A9AB237D-824F-4A70-8DF6-85AE2FCD55C3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65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113667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827213"/>
            <a:ext cx="8135938" cy="4351337"/>
          </a:xfrm>
        </p:spPr>
        <p:txBody>
          <a:bodyPr/>
          <a:lstStyle/>
          <a:p>
            <a:pPr algn="just"/>
            <a:r>
              <a:rPr lang="pt-BR" altLang="pt-BR"/>
              <a:t>Para definir uma cor de fonte utilizando código hexadecimal em um elemento HTML, basta adicionar o valor na propriedade color, como mostra o exemplo abaixo. </a:t>
            </a:r>
          </a:p>
          <a:p>
            <a:pPr algn="just"/>
            <a:endParaRPr lang="pt-BR" altLang="pt-BR"/>
          </a:p>
          <a:p>
            <a:pPr marL="400050" lvl="1" indent="0">
              <a:buFont typeface="Wingdings" pitchFamily="2" charset="2"/>
              <a:buNone/>
            </a:pPr>
            <a:r>
              <a:rPr lang="pt-BR" altLang="pt-BR" i="1"/>
              <a:t>h1 { </a:t>
            </a:r>
          </a:p>
          <a:p>
            <a:pPr marL="400050" lvl="1" indent="0">
              <a:buFont typeface="Wingdings" pitchFamily="2" charset="2"/>
              <a:buNone/>
            </a:pPr>
            <a:r>
              <a:rPr lang="pt-BR" altLang="pt-BR" i="1"/>
              <a:t>color: #12ABEF; </a:t>
            </a:r>
          </a:p>
          <a:p>
            <a:pPr marL="400050" lvl="1" indent="0">
              <a:buFont typeface="Wingdings" pitchFamily="2" charset="2"/>
              <a:buNone/>
            </a:pPr>
            <a:r>
              <a:rPr lang="pt-BR" altLang="pt-BR" i="1"/>
              <a:t>} </a:t>
            </a:r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CE670398-ACEA-4159-96F7-958A8B4D1547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66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1366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554538"/>
            <a:ext cx="424815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27F54-3E8A-425F-A6B0-8A8CC47BB9D7}" type="slidenum">
              <a:rPr lang="en-GB" altLang="pt-BR" smtClean="0"/>
              <a:pPr>
                <a:defRPr/>
              </a:pPr>
              <a:t>67</a:t>
            </a:fld>
            <a:endParaRPr lang="en-GB" altLang="pt-BR"/>
          </a:p>
        </p:txBody>
      </p:sp>
      <p:pic>
        <p:nvPicPr>
          <p:cNvPr id="11469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688"/>
            <a:ext cx="914400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694113"/>
            <a:ext cx="4473575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Estilos CSS</a:t>
            </a:r>
          </a:p>
        </p:txBody>
      </p:sp>
      <p:sp>
        <p:nvSpPr>
          <p:cNvPr id="115715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827213"/>
            <a:ext cx="8135938" cy="4351337"/>
          </a:xfrm>
        </p:spPr>
        <p:txBody>
          <a:bodyPr/>
          <a:lstStyle/>
          <a:p>
            <a:pPr algn="just"/>
            <a:r>
              <a:rPr lang="pt-BR" altLang="pt-BR"/>
              <a:t>Existem diversas propriedades para formatação dos elementos: cores, tamanhos de fontes, alinhamento e decoração de textos, cores e imagens de fundo.</a:t>
            </a:r>
          </a:p>
        </p:txBody>
      </p:sp>
      <p:sp>
        <p:nvSpPr>
          <p:cNvPr id="11571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CF6D1FE1-E44E-42DA-9DAA-3AE446A57ADC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68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Fontes</a:t>
            </a:r>
          </a:p>
        </p:txBody>
      </p:sp>
      <p:sp>
        <p:nvSpPr>
          <p:cNvPr id="116739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827213"/>
            <a:ext cx="8569325" cy="4351337"/>
          </a:xfrm>
        </p:spPr>
        <p:txBody>
          <a:bodyPr/>
          <a:lstStyle/>
          <a:p>
            <a:pPr algn="just"/>
            <a:r>
              <a:rPr lang="pt-BR" altLang="pt-BR"/>
              <a:t>O CSS permite definir muitos estilos para fontes, como a família (tipo), o tamanho, a cor, o estilo, e outros.</a:t>
            </a:r>
          </a:p>
        </p:txBody>
      </p:sp>
      <p:sp>
        <p:nvSpPr>
          <p:cNvPr id="11674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49DB9EB3-50D0-4028-BC64-EF4DB1DE4309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69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1674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38" y="2852738"/>
            <a:ext cx="24003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Notepad++</a:t>
            </a:r>
          </a:p>
        </p:txBody>
      </p:sp>
      <p:sp>
        <p:nvSpPr>
          <p:cNvPr id="53251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E5B6B691-E13B-4EEA-AE71-E28C5EDA9526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7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53252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88" y="1700213"/>
            <a:ext cx="9102725" cy="3983037"/>
          </a:xfr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Famílias de fonte </a:t>
            </a:r>
          </a:p>
        </p:txBody>
      </p:sp>
      <p:sp>
        <p:nvSpPr>
          <p:cNvPr id="117763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827213"/>
            <a:ext cx="8424863" cy="4351337"/>
          </a:xfrm>
        </p:spPr>
        <p:txBody>
          <a:bodyPr/>
          <a:lstStyle/>
          <a:p>
            <a:pPr algn="just"/>
            <a:r>
              <a:rPr lang="pt-BR" altLang="pt-BR"/>
              <a:t>A família de uma fonte pode ser especificada utilizando a propriedade </a:t>
            </a:r>
            <a:r>
              <a:rPr lang="pt-BR" altLang="pt-BR" b="1"/>
              <a:t>font-family</a:t>
            </a:r>
            <a:r>
              <a:rPr lang="pt-BR" altLang="pt-BR"/>
              <a:t>. Essa propriedade pode conter diversos nomes de fontes, num sistema de priorização. Se o navegador não suportar a primeira fonte, ele tentará usar a segunda e assim por diante.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O ideal é sempre começar especificando a fonte que se quer utilizar e terminar com uma família genérica, para fazer com que o navegador utilize uma fonte similar da mesma família se as outras não estiverem disponíveis. Os nomes das fontes devem ser separados por vírgulas (</a:t>
            </a:r>
            <a:r>
              <a:rPr lang="pt-BR" altLang="pt-BR" b="1"/>
              <a:t>,</a:t>
            </a:r>
            <a:r>
              <a:rPr lang="pt-BR" altLang="pt-BR"/>
              <a:t>).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Se o nome da fonte contém mais de uma palavra, ele deve ser escrito entre aspas, como </a:t>
            </a:r>
            <a:r>
              <a:rPr lang="pt-BR" altLang="pt-BR" b="1"/>
              <a:t>"Times New Roman" </a:t>
            </a:r>
            <a:r>
              <a:rPr lang="pt-BR" altLang="pt-BR"/>
              <a:t> </a:t>
            </a:r>
          </a:p>
        </p:txBody>
      </p:sp>
      <p:sp>
        <p:nvSpPr>
          <p:cNvPr id="11776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EBA7A8FD-543F-4F35-A551-27D46FDAA353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70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118787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28775"/>
            <a:ext cx="8351838" cy="4549775"/>
          </a:xfrm>
        </p:spPr>
        <p:txBody>
          <a:bodyPr/>
          <a:lstStyle/>
          <a:p>
            <a:r>
              <a:rPr lang="pt-BR" altLang="pt-BR"/>
              <a:t>Arquivo css</a:t>
            </a:r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pPr algn="r"/>
            <a:r>
              <a:rPr lang="pt-BR" altLang="pt-BR"/>
              <a:t>Parágrafo formatado </a:t>
            </a:r>
            <a:br>
              <a:rPr lang="pt-BR" altLang="pt-BR"/>
            </a:br>
            <a:r>
              <a:rPr lang="pt-BR" altLang="pt-BR"/>
              <a:t>com font-family </a:t>
            </a:r>
          </a:p>
        </p:txBody>
      </p:sp>
      <p:sp>
        <p:nvSpPr>
          <p:cNvPr id="11878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7785DFD2-C7C6-42EE-BC7B-496ECD7EACF4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71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18789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16113"/>
            <a:ext cx="835183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0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359150"/>
            <a:ext cx="4365625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1198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12A6D-EB14-4BA8-A868-B1BFD81DA531}" type="slidenum">
              <a:rPr lang="en-GB" altLang="pt-BR" smtClean="0"/>
              <a:pPr>
                <a:defRPr/>
              </a:pPr>
              <a:t>72</a:t>
            </a:fld>
            <a:endParaRPr lang="en-GB" altLang="pt-BR"/>
          </a:p>
        </p:txBody>
      </p:sp>
      <p:pic>
        <p:nvPicPr>
          <p:cNvPr id="119813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315913"/>
            <a:ext cx="9159875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4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4591050"/>
            <a:ext cx="8551863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i="1"/>
              <a:t>Estilos de fonte </a:t>
            </a:r>
            <a:endParaRPr lang="pt-BR" altLang="pt-BR"/>
          </a:p>
        </p:txBody>
      </p:sp>
      <p:sp>
        <p:nvSpPr>
          <p:cNvPr id="120835" name="Espaço Reservado para Conteúdo 2"/>
          <p:cNvSpPr>
            <a:spLocks noGrp="1"/>
          </p:cNvSpPr>
          <p:nvPr>
            <p:ph idx="1"/>
          </p:nvPr>
        </p:nvSpPr>
        <p:spPr>
          <a:xfrm>
            <a:off x="684213" y="1827213"/>
            <a:ext cx="7991475" cy="4351337"/>
          </a:xfrm>
        </p:spPr>
        <p:txBody>
          <a:bodyPr/>
          <a:lstStyle/>
          <a:p>
            <a:pPr algn="just"/>
            <a:r>
              <a:rPr lang="pt-BR" altLang="pt-BR"/>
              <a:t>A propriedade </a:t>
            </a:r>
            <a:r>
              <a:rPr lang="pt-BR" altLang="pt-BR" b="1"/>
              <a:t>font-style </a:t>
            </a:r>
            <a:r>
              <a:rPr lang="pt-BR" altLang="pt-BR"/>
              <a:t>é amplamente utilizada para especificar um texto itálico, mas ela contém três valores possíveis: </a:t>
            </a:r>
            <a:r>
              <a:rPr lang="pt-BR" altLang="pt-BR" b="1"/>
              <a:t>normal</a:t>
            </a:r>
            <a:r>
              <a:rPr lang="pt-BR" altLang="pt-BR"/>
              <a:t>, </a:t>
            </a:r>
            <a:r>
              <a:rPr lang="pt-BR" altLang="pt-BR" b="1"/>
              <a:t>italic </a:t>
            </a:r>
            <a:r>
              <a:rPr lang="pt-BR" altLang="pt-BR"/>
              <a:t>e </a:t>
            </a:r>
            <a:r>
              <a:rPr lang="pt-BR" altLang="pt-BR" b="1"/>
              <a:t>oblique.</a:t>
            </a:r>
          </a:p>
          <a:p>
            <a:pPr algn="just"/>
            <a:endParaRPr lang="pt-BR" altLang="pt-BR" b="1"/>
          </a:p>
          <a:p>
            <a:pPr algn="just"/>
            <a:r>
              <a:rPr lang="pt-BR" altLang="pt-BR"/>
              <a:t>Exemplo arquivo .css</a:t>
            </a:r>
          </a:p>
        </p:txBody>
      </p:sp>
      <p:sp>
        <p:nvSpPr>
          <p:cNvPr id="12083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E0E54956-E026-44BA-8F85-8147578DA113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73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20837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3324225"/>
            <a:ext cx="48958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	</a:t>
            </a:r>
          </a:p>
        </p:txBody>
      </p:sp>
      <p:sp>
        <p:nvSpPr>
          <p:cNvPr id="121859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1438275"/>
            <a:ext cx="7920038" cy="4740275"/>
          </a:xfrm>
        </p:spPr>
        <p:txBody>
          <a:bodyPr/>
          <a:lstStyle/>
          <a:p>
            <a:r>
              <a:rPr lang="pt-BR" altLang="pt-BR"/>
              <a:t>Parágrafos formatados com font-style </a:t>
            </a:r>
          </a:p>
        </p:txBody>
      </p:sp>
      <p:sp>
        <p:nvSpPr>
          <p:cNvPr id="12186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4D2592A-60CA-4DAE-BA08-215BC4D352FC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74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2186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863725"/>
            <a:ext cx="4314825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009476-718E-43CF-A0B5-25DB649F867F}" type="slidenum">
              <a:rPr lang="en-GB" altLang="pt-BR" smtClean="0"/>
              <a:pPr>
                <a:defRPr/>
              </a:pPr>
              <a:t>75</a:t>
            </a:fld>
            <a:endParaRPr lang="en-GB" altLang="pt-BR"/>
          </a:p>
        </p:txBody>
      </p:sp>
      <p:pic>
        <p:nvPicPr>
          <p:cNvPr id="12288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688"/>
            <a:ext cx="9136063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646488"/>
            <a:ext cx="4176713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Tamanhos de fonte </a:t>
            </a:r>
          </a:p>
        </p:txBody>
      </p:sp>
      <p:sp>
        <p:nvSpPr>
          <p:cNvPr id="123907" name="Espaço Reservado para Conteúdo 2"/>
          <p:cNvSpPr>
            <a:spLocks noGrp="1"/>
          </p:cNvSpPr>
          <p:nvPr>
            <p:ph idx="1"/>
          </p:nvPr>
        </p:nvSpPr>
        <p:spPr>
          <a:xfrm>
            <a:off x="673100" y="1844675"/>
            <a:ext cx="7993063" cy="4440238"/>
          </a:xfrm>
        </p:spPr>
        <p:txBody>
          <a:bodyPr/>
          <a:lstStyle/>
          <a:p>
            <a:pPr algn="just"/>
            <a:r>
              <a:rPr lang="pt-BR" altLang="pt-BR"/>
              <a:t>A propriedade </a:t>
            </a:r>
            <a:r>
              <a:rPr lang="pt-BR" altLang="pt-BR" b="1"/>
              <a:t>font-size </a:t>
            </a:r>
            <a:r>
              <a:rPr lang="pt-BR" altLang="pt-BR"/>
              <a:t>especifica o tamanho do texto. Geralmente, o tamanho da fonte é definido utilizando a unidade de medida </a:t>
            </a:r>
            <a:r>
              <a:rPr lang="pt-BR" altLang="pt-BR" i="1"/>
              <a:t>pt</a:t>
            </a:r>
            <a:r>
              <a:rPr lang="pt-BR" altLang="pt-BR"/>
              <a:t>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Exemplo:</a:t>
            </a:r>
          </a:p>
        </p:txBody>
      </p:sp>
      <p:sp>
        <p:nvSpPr>
          <p:cNvPr id="12390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3037DE45-26BB-4892-AF17-6E92504677FE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76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2390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3429000"/>
            <a:ext cx="81788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Cor Texto</a:t>
            </a:r>
          </a:p>
        </p:txBody>
      </p:sp>
      <p:sp>
        <p:nvSpPr>
          <p:cNvPr id="124931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1827213"/>
            <a:ext cx="7920038" cy="4351337"/>
          </a:xfrm>
        </p:spPr>
        <p:txBody>
          <a:bodyPr/>
          <a:lstStyle/>
          <a:p>
            <a:pPr algn="just"/>
            <a:r>
              <a:rPr lang="pt-BR" altLang="pt-BR"/>
              <a:t>A propriedade </a:t>
            </a:r>
            <a:r>
              <a:rPr lang="pt-BR" altLang="pt-BR" b="1"/>
              <a:t>color </a:t>
            </a:r>
            <a:r>
              <a:rPr lang="pt-BR" altLang="pt-BR"/>
              <a:t>é utilizada para especificar a cor do texto. A cor padrão de todos os textos da página pode ser definida no seletor </a:t>
            </a:r>
            <a:r>
              <a:rPr lang="pt-BR" altLang="pt-BR" i="1"/>
              <a:t>body</a:t>
            </a:r>
            <a:r>
              <a:rPr lang="pt-BR" altLang="pt-BR"/>
              <a:t>, por exemplo. </a:t>
            </a:r>
          </a:p>
        </p:txBody>
      </p:sp>
      <p:sp>
        <p:nvSpPr>
          <p:cNvPr id="12493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B4A8B575-2592-4E35-933E-BFF1EC1AB726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77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24933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052763"/>
            <a:ext cx="6265863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1259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E55A2-63AB-462C-9025-5988F0A2DDC8}" type="slidenum">
              <a:rPr lang="en-GB" altLang="pt-BR" smtClean="0"/>
              <a:pPr>
                <a:defRPr/>
              </a:pPr>
              <a:t>78</a:t>
            </a:fld>
            <a:endParaRPr lang="en-GB" altLang="pt-BR"/>
          </a:p>
        </p:txBody>
      </p:sp>
      <p:pic>
        <p:nvPicPr>
          <p:cNvPr id="125957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213"/>
            <a:ext cx="91440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8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592513"/>
            <a:ext cx="57404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Alinhamento de texto</a:t>
            </a:r>
          </a:p>
        </p:txBody>
      </p:sp>
      <p:sp>
        <p:nvSpPr>
          <p:cNvPr id="126979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1827213"/>
            <a:ext cx="7920038" cy="4351337"/>
          </a:xfrm>
        </p:spPr>
        <p:txBody>
          <a:bodyPr/>
          <a:lstStyle/>
          <a:p>
            <a:pPr algn="just"/>
            <a:r>
              <a:rPr lang="pt-BR" altLang="pt-BR"/>
              <a:t>A propriedade </a:t>
            </a:r>
            <a:r>
              <a:rPr lang="pt-BR" altLang="pt-BR" b="1"/>
              <a:t>text-align </a:t>
            </a:r>
            <a:r>
              <a:rPr lang="pt-BR" altLang="pt-BR"/>
              <a:t>é utilizada para especificar o alinhamento horizontal de um texto. Os textos podem ser centralizados, alinhados à esquerda ou à direita, ou justificados. </a:t>
            </a:r>
          </a:p>
        </p:txBody>
      </p:sp>
      <p:sp>
        <p:nvSpPr>
          <p:cNvPr id="12698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2CF6212D-D127-4B57-BCD2-2738FCCA3229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79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2698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911475"/>
            <a:ext cx="5105400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Salvar HTML</a:t>
            </a:r>
          </a:p>
        </p:txBody>
      </p:sp>
      <p:sp>
        <p:nvSpPr>
          <p:cNvPr id="54275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557338"/>
            <a:ext cx="8496300" cy="4621212"/>
          </a:xfrm>
        </p:spPr>
        <p:txBody>
          <a:bodyPr/>
          <a:lstStyle/>
          <a:p>
            <a:pPr algn="just"/>
            <a:r>
              <a:rPr lang="pt-BR" altLang="pt-BR"/>
              <a:t>Para salvar abra o Notepad++ e salve os arquivos com a extensão .html</a:t>
            </a:r>
          </a:p>
        </p:txBody>
      </p:sp>
      <p:sp>
        <p:nvSpPr>
          <p:cNvPr id="5427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74DF9C86-1D38-473B-8866-059982EC0664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8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54277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12963"/>
            <a:ext cx="629443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1280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5A59C0-DAB7-4A01-9DB6-C92E1A071DD0}" type="slidenum">
              <a:rPr lang="en-GB" altLang="pt-BR" smtClean="0"/>
              <a:pPr>
                <a:defRPr/>
              </a:pPr>
              <a:t>80</a:t>
            </a:fld>
            <a:endParaRPr lang="en-GB" altLang="pt-BR"/>
          </a:p>
        </p:txBody>
      </p:sp>
      <p:pic>
        <p:nvPicPr>
          <p:cNvPr id="128005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917575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6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3687763"/>
            <a:ext cx="3319462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1290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487E9-6755-4365-84E9-B10498E8C570}" type="slidenum">
              <a:rPr lang="en-GB" altLang="pt-BR" smtClean="0"/>
              <a:pPr>
                <a:defRPr/>
              </a:pPr>
              <a:t>81</a:t>
            </a:fld>
            <a:endParaRPr lang="en-GB" altLang="pt-BR"/>
          </a:p>
        </p:txBody>
      </p:sp>
      <p:pic>
        <p:nvPicPr>
          <p:cNvPr id="12902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688"/>
            <a:ext cx="91440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0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3117850"/>
            <a:ext cx="3281362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Decoração de texto </a:t>
            </a:r>
          </a:p>
        </p:txBody>
      </p:sp>
      <p:sp>
        <p:nvSpPr>
          <p:cNvPr id="130051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827213"/>
            <a:ext cx="8351838" cy="4351337"/>
          </a:xfrm>
        </p:spPr>
        <p:txBody>
          <a:bodyPr/>
          <a:lstStyle/>
          <a:p>
            <a:pPr algn="just"/>
            <a:r>
              <a:rPr lang="pt-BR" altLang="pt-BR"/>
              <a:t>A propriedade </a:t>
            </a:r>
            <a:r>
              <a:rPr lang="pt-BR" altLang="pt-BR" b="1"/>
              <a:t>text-decoration </a:t>
            </a:r>
            <a:r>
              <a:rPr lang="pt-BR" altLang="pt-BR"/>
              <a:t>é utilizada para adicionar ou remover decorações de um texto. Ela é amplamente utilizada para remover o sublinhado de links. Mas também é útil caso queira se inserir decoração em outros elementos.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Exemplo:</a:t>
            </a:r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840FD747-C9A4-4D12-BAC0-A4912ACE4CFA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82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30053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3860800"/>
            <a:ext cx="9088437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131075" name="Espaço Reservado para Conteúdo 2"/>
          <p:cNvSpPr>
            <a:spLocks noGrp="1"/>
          </p:cNvSpPr>
          <p:nvPr>
            <p:ph idx="1"/>
          </p:nvPr>
        </p:nvSpPr>
        <p:spPr>
          <a:xfrm>
            <a:off x="684213" y="1628775"/>
            <a:ext cx="7991475" cy="4549775"/>
          </a:xfrm>
        </p:spPr>
        <p:txBody>
          <a:bodyPr/>
          <a:lstStyle/>
          <a:p>
            <a:r>
              <a:rPr lang="pt-BR" altLang="pt-BR"/>
              <a:t>Elementos formatados com text-decoration </a:t>
            </a:r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C4B051CE-53B1-4697-B0F1-C0F0ADAEA6B8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83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31077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2092325"/>
            <a:ext cx="5802312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132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D480B-4379-4FB5-B854-066FAFF14A75}" type="slidenum">
              <a:rPr lang="en-GB" altLang="pt-BR" smtClean="0"/>
              <a:pPr>
                <a:defRPr/>
              </a:pPr>
              <a:t>84</a:t>
            </a:fld>
            <a:endParaRPr lang="en-GB" altLang="pt-BR"/>
          </a:p>
        </p:txBody>
      </p:sp>
      <p:pic>
        <p:nvPicPr>
          <p:cNvPr id="13210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293688"/>
            <a:ext cx="9155113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2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89475"/>
            <a:ext cx="9144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Transformação de texto</a:t>
            </a:r>
          </a:p>
        </p:txBody>
      </p:sp>
      <p:sp>
        <p:nvSpPr>
          <p:cNvPr id="133123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827213"/>
            <a:ext cx="8064500" cy="4351337"/>
          </a:xfrm>
        </p:spPr>
        <p:txBody>
          <a:bodyPr/>
          <a:lstStyle/>
          <a:p>
            <a:pPr algn="just"/>
            <a:r>
              <a:rPr lang="pt-BR" altLang="pt-BR"/>
              <a:t>A propriedade </a:t>
            </a:r>
            <a:r>
              <a:rPr lang="pt-BR" altLang="pt-BR" b="1"/>
              <a:t>text-transform </a:t>
            </a:r>
            <a:r>
              <a:rPr lang="pt-BR" altLang="pt-BR"/>
              <a:t>é usada para especificar letras maiúsculas e minúsculas em um texto.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Ela pode ser utilizada para transformar tudo em letras maiúsculas, ou tornar maiúscula apenas a primeira letra de cada palavra, por exemplo </a:t>
            </a:r>
          </a:p>
        </p:txBody>
      </p:sp>
      <p:sp>
        <p:nvSpPr>
          <p:cNvPr id="13312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01D04BFE-1B89-4805-AFE4-974996F41951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85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3312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3830638"/>
            <a:ext cx="67691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134147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700213"/>
            <a:ext cx="8207375" cy="4478337"/>
          </a:xfrm>
        </p:spPr>
        <p:txBody>
          <a:bodyPr/>
          <a:lstStyle/>
          <a:p>
            <a:r>
              <a:rPr lang="pt-BR" altLang="pt-BR"/>
              <a:t>Parágrafos formatados com text-transform</a:t>
            </a:r>
            <a:r>
              <a:rPr lang="pt-BR" altLang="pt-BR" b="1"/>
              <a:t> </a:t>
            </a:r>
            <a:endParaRPr lang="pt-BR" altLang="pt-BR"/>
          </a:p>
        </p:txBody>
      </p:sp>
      <p:sp>
        <p:nvSpPr>
          <p:cNvPr id="13414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7B320F29-9DEC-46DE-9F8D-93D029554F55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86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3414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71713"/>
            <a:ext cx="6796087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135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B2597B-31DF-4139-84D7-F73E7F3FE65D}" type="slidenum">
              <a:rPr lang="en-GB" altLang="pt-BR" smtClean="0"/>
              <a:pPr>
                <a:defRPr/>
              </a:pPr>
              <a:t>87</a:t>
            </a:fld>
            <a:endParaRPr lang="en-GB" altLang="pt-BR"/>
          </a:p>
        </p:txBody>
      </p:sp>
      <p:pic>
        <p:nvPicPr>
          <p:cNvPr id="135173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688"/>
            <a:ext cx="91440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4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256088"/>
            <a:ext cx="5360988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i="1"/>
              <a:t>Identação de texto</a:t>
            </a:r>
            <a:endParaRPr lang="pt-BR" altLang="pt-BR"/>
          </a:p>
        </p:txBody>
      </p:sp>
      <p:sp>
        <p:nvSpPr>
          <p:cNvPr id="136195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1827213"/>
            <a:ext cx="7920038" cy="4351337"/>
          </a:xfrm>
        </p:spPr>
        <p:txBody>
          <a:bodyPr/>
          <a:lstStyle/>
          <a:p>
            <a:pPr algn="just"/>
            <a:r>
              <a:rPr lang="pt-BR" altLang="pt-BR"/>
              <a:t>A propriedade </a:t>
            </a:r>
            <a:r>
              <a:rPr lang="pt-BR" altLang="pt-BR" b="1"/>
              <a:t>text-indent </a:t>
            </a:r>
            <a:r>
              <a:rPr lang="pt-BR" altLang="pt-BR"/>
              <a:t>é utilizada para especificar a identação da primeira linha de um texto. </a:t>
            </a:r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3E20E5DF-5006-438F-8121-123ECED250FD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88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36197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033713"/>
            <a:ext cx="7319963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137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43E29-2E8F-42FA-8CA9-8AC29D735FD1}" type="slidenum">
              <a:rPr lang="en-GB" altLang="pt-BR" smtClean="0"/>
              <a:pPr>
                <a:defRPr/>
              </a:pPr>
              <a:t>89</a:t>
            </a:fld>
            <a:endParaRPr lang="en-GB" altLang="pt-BR"/>
          </a:p>
        </p:txBody>
      </p:sp>
      <p:pic>
        <p:nvPicPr>
          <p:cNvPr id="13722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525"/>
            <a:ext cx="91440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22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570288"/>
            <a:ext cx="5319712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Identação</a:t>
            </a:r>
          </a:p>
        </p:txBody>
      </p:sp>
      <p:sp>
        <p:nvSpPr>
          <p:cNvPr id="55299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827213"/>
            <a:ext cx="8064500" cy="4351337"/>
          </a:xfrm>
        </p:spPr>
        <p:txBody>
          <a:bodyPr/>
          <a:lstStyle/>
          <a:p>
            <a:pPr algn="just"/>
            <a:r>
              <a:rPr lang="pt-BR" altLang="pt-BR"/>
              <a:t>É muito importante manter o espaçamento conforme mostrado no trecho de código acima. Esse espaçamento chama-se identação, que é uma boa prática de desenvolvimento, pois facilita a leitura do código, representando a hierarquia dos elementos no arquivo.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Para adicionar esse recuo de linha, utiliza-se a tecla Tab. </a:t>
            </a:r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F9D3278A-C871-45B1-90BB-F1E2A135D6EE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9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Fundo (background) </a:t>
            </a:r>
          </a:p>
        </p:txBody>
      </p:sp>
      <p:sp>
        <p:nvSpPr>
          <p:cNvPr id="138243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827213"/>
            <a:ext cx="8135938" cy="4351337"/>
          </a:xfrm>
        </p:spPr>
        <p:txBody>
          <a:bodyPr/>
          <a:lstStyle/>
          <a:p>
            <a:pPr algn="just"/>
            <a:r>
              <a:rPr lang="pt-BR" altLang="pt-BR"/>
              <a:t>As propriedades de fundo são utilizadas para definir efeitos no plano de fundo de um elemento. Para estilizar o plano de fundo, o CSS possui as seguintes propriedades: </a:t>
            </a:r>
          </a:p>
          <a:p>
            <a:pPr lvl="1"/>
            <a:r>
              <a:rPr lang="pt-BR" altLang="pt-BR"/>
              <a:t>background-color </a:t>
            </a:r>
          </a:p>
          <a:p>
            <a:pPr lvl="1"/>
            <a:r>
              <a:rPr lang="pt-BR" altLang="pt-BR"/>
              <a:t>background-image </a:t>
            </a:r>
          </a:p>
          <a:p>
            <a:pPr lvl="1"/>
            <a:r>
              <a:rPr lang="pt-BR" altLang="pt-BR"/>
              <a:t>background-repeat </a:t>
            </a:r>
          </a:p>
          <a:p>
            <a:pPr lvl="1"/>
            <a:r>
              <a:rPr lang="pt-BR" altLang="pt-BR"/>
              <a:t>background-attachment </a:t>
            </a:r>
          </a:p>
          <a:p>
            <a:pPr lvl="1"/>
            <a:r>
              <a:rPr lang="pt-BR" altLang="pt-BR"/>
              <a:t>background-position </a:t>
            </a:r>
          </a:p>
          <a:p>
            <a:endParaRPr lang="pt-BR" altLang="pt-BR"/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FC336E8C-941A-4B1F-863C-E452448F5461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90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i="1"/>
              <a:t>Cor de fundo</a:t>
            </a:r>
            <a:endParaRPr lang="pt-BR" altLang="pt-BR"/>
          </a:p>
        </p:txBody>
      </p:sp>
      <p:sp>
        <p:nvSpPr>
          <p:cNvPr id="139267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1827213"/>
            <a:ext cx="7920038" cy="4351337"/>
          </a:xfrm>
        </p:spPr>
        <p:txBody>
          <a:bodyPr/>
          <a:lstStyle/>
          <a:p>
            <a:pPr algn="just"/>
            <a:r>
              <a:rPr lang="pt-BR" altLang="pt-BR"/>
              <a:t>A propriedade </a:t>
            </a:r>
            <a:r>
              <a:rPr lang="pt-BR" altLang="pt-BR" b="1"/>
              <a:t>background-color </a:t>
            </a:r>
            <a:r>
              <a:rPr lang="pt-BR" altLang="pt-BR"/>
              <a:t>especifica a cor de fundo de um elemento. A cor de fundo de toda a página, por exemplo, pode ser definida no seletor body. Mas qualquer elemento pode ter sua cor de fundo alterada utilizando essa mesma propriedade. </a:t>
            </a:r>
          </a:p>
          <a:p>
            <a:pPr algn="just"/>
            <a:endParaRPr lang="pt-BR" altLang="pt-BR"/>
          </a:p>
          <a:p>
            <a:pPr algn="just"/>
            <a:endParaRPr lang="pt-BR" altLang="pt-BR"/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B62D4E02-E301-430B-BAA2-6F9F83026FA3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91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3926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429000"/>
            <a:ext cx="681196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140291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827213"/>
            <a:ext cx="8207375" cy="4351337"/>
          </a:xfrm>
        </p:spPr>
        <p:txBody>
          <a:bodyPr/>
          <a:lstStyle/>
          <a:p>
            <a:r>
              <a:rPr lang="pt-BR" altLang="pt-BR"/>
              <a:t>Elementos formatados com background-color </a:t>
            </a:r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2F6231AE-1A06-4E2A-96F9-379513BC1A98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92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40293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2332038"/>
            <a:ext cx="4786313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Imagem de fundo </a:t>
            </a:r>
          </a:p>
        </p:txBody>
      </p:sp>
      <p:sp>
        <p:nvSpPr>
          <p:cNvPr id="141315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827213"/>
            <a:ext cx="8064500" cy="4351337"/>
          </a:xfrm>
        </p:spPr>
        <p:txBody>
          <a:bodyPr/>
          <a:lstStyle/>
          <a:p>
            <a:pPr algn="just"/>
            <a:r>
              <a:rPr lang="pt-BR" altLang="pt-BR"/>
              <a:t>A propriedade </a:t>
            </a:r>
            <a:r>
              <a:rPr lang="pt-BR" altLang="pt-BR" b="1"/>
              <a:t>background-image </a:t>
            </a:r>
            <a:r>
              <a:rPr lang="pt-BR" altLang="pt-BR"/>
              <a:t>especifica uma imagem para ser usada como plano de fundo de um elemento. Por padrão, a imagem é repetida até cobrir todo o elemento. </a:t>
            </a:r>
          </a:p>
          <a:p>
            <a:pPr algn="just"/>
            <a:endParaRPr lang="pt-BR" altLang="pt-BR"/>
          </a:p>
          <a:p>
            <a:pPr algn="just"/>
            <a:endParaRPr lang="pt-BR" altLang="pt-BR"/>
          </a:p>
          <a:p>
            <a:pPr algn="just"/>
            <a:endParaRPr lang="pt-BR" altLang="pt-BR"/>
          </a:p>
          <a:p>
            <a:pPr algn="just"/>
            <a:endParaRPr lang="pt-BR" altLang="pt-BR"/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O nome da imagem </a:t>
            </a:r>
            <a:r>
              <a:rPr lang="pt-BR" altLang="pt-BR" b="1"/>
              <a:t>paper.gif </a:t>
            </a:r>
            <a:r>
              <a:rPr lang="pt-BR" altLang="pt-BR"/>
              <a:t>faz referência a um arquivo que deve estar na mesma pasta do arquivo CSS. Mas também é possível inserir imagens hospedadas na Internet, através da sua URL. </a:t>
            </a:r>
          </a:p>
        </p:txBody>
      </p:sp>
      <p:sp>
        <p:nvSpPr>
          <p:cNvPr id="14131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55E84933-02F9-45D3-80A7-3003E5E225D1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93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41317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905125"/>
            <a:ext cx="74231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142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Página formatada com background-image </a:t>
            </a:r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4C651DF8-9971-492B-BC32-EDDA88955261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94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4234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708275"/>
            <a:ext cx="588803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90609-E2FA-4C6C-87B4-EF686AF939EC}" type="slidenum">
              <a:rPr lang="en-GB" altLang="pt-BR" smtClean="0"/>
              <a:pPr>
                <a:defRPr/>
              </a:pPr>
              <a:t>95</a:t>
            </a:fld>
            <a:endParaRPr lang="en-GB" altLang="pt-BR"/>
          </a:p>
        </p:txBody>
      </p:sp>
      <p:pic>
        <p:nvPicPr>
          <p:cNvPr id="14336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725"/>
            <a:ext cx="91440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5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527550"/>
            <a:ext cx="791368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ítulo 1"/>
          <p:cNvSpPr>
            <a:spLocks noGrp="1"/>
          </p:cNvSpPr>
          <p:nvPr>
            <p:ph type="title"/>
          </p:nvPr>
        </p:nvSpPr>
        <p:spPr>
          <a:xfrm>
            <a:off x="0" y="293688"/>
            <a:ext cx="8675688" cy="1144587"/>
          </a:xfrm>
        </p:spPr>
        <p:txBody>
          <a:bodyPr/>
          <a:lstStyle/>
          <a:p>
            <a:r>
              <a:rPr lang="pt-BR" altLang="pt-BR" i="1"/>
              <a:t>Imagem de fundo – repetição horizontal e vertical </a:t>
            </a:r>
            <a:endParaRPr lang="pt-BR" altLang="pt-BR"/>
          </a:p>
        </p:txBody>
      </p:sp>
      <p:sp>
        <p:nvSpPr>
          <p:cNvPr id="144387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827213"/>
            <a:ext cx="8207375" cy="4351337"/>
          </a:xfrm>
        </p:spPr>
        <p:txBody>
          <a:bodyPr/>
          <a:lstStyle/>
          <a:p>
            <a:pPr algn="just"/>
            <a:r>
              <a:rPr lang="pt-BR" altLang="pt-BR"/>
              <a:t>Por padrão, a propriedade </a:t>
            </a:r>
            <a:r>
              <a:rPr lang="pt-BR" altLang="pt-BR" b="1"/>
              <a:t>background-image </a:t>
            </a:r>
            <a:r>
              <a:rPr lang="pt-BR" altLang="pt-BR"/>
              <a:t>repete uma imagem tanto horizontal como verticalmente.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Algumas imagens, porém, deveriam ser repetidas somente horizontal ou verticalmente, ou nunca deveriam repetir, senão ficariam com uma aparência ruim.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Para definir o estilo de repetição de imagem de fundo utiliza-se a propriedade </a:t>
            </a:r>
            <a:r>
              <a:rPr lang="pt-BR" altLang="pt-BR" b="1"/>
              <a:t>background-repeat</a:t>
            </a:r>
            <a:r>
              <a:rPr lang="pt-BR" altLang="pt-BR"/>
              <a:t>. </a:t>
            </a:r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39F3A782-6E1C-46F7-A99E-0EB2417FE0DC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96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145411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8B3E55B3-F9C9-4831-9D33-8E0D6FAD8CD4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97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145412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875" y="1628775"/>
            <a:ext cx="8407400" cy="3786188"/>
          </a:xfr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16921-B1D3-4343-9A42-AF8CBA8C1AD6}" type="slidenum">
              <a:rPr lang="en-GB" altLang="pt-BR" smtClean="0"/>
              <a:pPr>
                <a:defRPr/>
              </a:pPr>
              <a:t>98</a:t>
            </a:fld>
            <a:endParaRPr lang="en-GB" altLang="pt-BR"/>
          </a:p>
        </p:txBody>
      </p:sp>
      <p:pic>
        <p:nvPicPr>
          <p:cNvPr id="14643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88" y="1630363"/>
            <a:ext cx="9161463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3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-30163"/>
            <a:ext cx="6829425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Dúvidas</a:t>
            </a:r>
          </a:p>
        </p:txBody>
      </p:sp>
      <p:sp>
        <p:nvSpPr>
          <p:cNvPr id="147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CF1C9505-BA70-46C6-A932-5927A691CDD8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99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5" name="Picture 7" descr="http://3.bp.blogspot.com/_cplM-_5BRwc/ShcmAIs5bFI/AAAAAAAAAAw/JGDw5jHEoUs/s320/interroga%C3%A7%C3%A3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88115">
            <a:off x="3496239" y="2205962"/>
            <a:ext cx="2647950" cy="2695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trutura padrã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trutura padrão">
      <a:majorFont>
        <a:latin typeface="Verdana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strutura padrã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trutura padrão">
      <a:majorFont>
        <a:latin typeface="Verdana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Estrutura padrã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trutura padrão">
      <a:majorFont>
        <a:latin typeface="Verdana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</TotalTime>
  <Words>3759</Words>
  <Application>Microsoft Office PowerPoint</Application>
  <PresentationFormat>Apresentação na tela (4:3)</PresentationFormat>
  <Paragraphs>469</Paragraphs>
  <Slides>100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100</vt:i4>
      </vt:variant>
    </vt:vector>
  </HeadingPairs>
  <TitlesOfParts>
    <vt:vector size="107" baseType="lpstr">
      <vt:lpstr>Arial</vt:lpstr>
      <vt:lpstr>Times New Roman</vt:lpstr>
      <vt:lpstr>Verdana</vt:lpstr>
      <vt:lpstr>Wingdings</vt:lpstr>
      <vt:lpstr>Estrutura padrão</vt:lpstr>
      <vt:lpstr>1_Estrutura padrão</vt:lpstr>
      <vt:lpstr>2_Estrutura padrão</vt:lpstr>
      <vt:lpstr>Apresentação do PowerPoint</vt:lpstr>
      <vt:lpstr>Conteúdo Programático da Aula</vt:lpstr>
      <vt:lpstr>HTML 5</vt:lpstr>
      <vt:lpstr>Estrutura Básica</vt:lpstr>
      <vt:lpstr>Estrutura HTML 5</vt:lpstr>
      <vt:lpstr>Editores de HTML</vt:lpstr>
      <vt:lpstr>Notepad++</vt:lpstr>
      <vt:lpstr>Salvar HTML</vt:lpstr>
      <vt:lpstr>Identação</vt:lpstr>
      <vt:lpstr>Tags Estruturais</vt:lpstr>
      <vt:lpstr>DOCTYPE</vt:lpstr>
      <vt:lpstr>DOCTYPE</vt:lpstr>
      <vt:lpstr>Seção HEAD</vt:lpstr>
      <vt:lpstr>Seção BODY</vt:lpstr>
      <vt:lpstr>Apresentação do PowerPoint</vt:lpstr>
      <vt:lpstr>Tags</vt:lpstr>
      <vt:lpstr>Títulos</vt:lpstr>
      <vt:lpstr>Parágrafos</vt:lpstr>
      <vt:lpstr>Apresentação do PowerPoint</vt:lpstr>
      <vt:lpstr>Alinhamento dos Parágrafos</vt:lpstr>
      <vt:lpstr>Quebra de Linha</vt:lpstr>
      <vt:lpstr>Exemplo</vt:lpstr>
      <vt:lpstr>Linhas</vt:lpstr>
      <vt:lpstr>Exemplo</vt:lpstr>
      <vt:lpstr>Formatação de Texto</vt:lpstr>
      <vt:lpstr>Formatação de Texto</vt:lpstr>
      <vt:lpstr>Formatação de Textos</vt:lpstr>
      <vt:lpstr>Exemplo</vt:lpstr>
      <vt:lpstr>Apresentação do PowerPoint</vt:lpstr>
      <vt:lpstr>Imagens</vt:lpstr>
      <vt:lpstr>Imagens</vt:lpstr>
      <vt:lpstr>CSS</vt:lpstr>
      <vt:lpstr>Introdução ao CSS</vt:lpstr>
      <vt:lpstr>Sintaxe</vt:lpstr>
      <vt:lpstr>Sintaxe</vt:lpstr>
      <vt:lpstr>Regra CSS</vt:lpstr>
      <vt:lpstr>Regra Css</vt:lpstr>
      <vt:lpstr>Tipos de CSS</vt:lpstr>
      <vt:lpstr>CSS Inline</vt:lpstr>
      <vt:lpstr>CSS Interno</vt:lpstr>
      <vt:lpstr>Apresentação do PowerPoint</vt:lpstr>
      <vt:lpstr>Comentários</vt:lpstr>
      <vt:lpstr>Apresentação do PowerPoint</vt:lpstr>
      <vt:lpstr>CSS Externo</vt:lpstr>
      <vt:lpstr>Exemplo</vt:lpstr>
      <vt:lpstr>Estilos.css</vt:lpstr>
      <vt:lpstr>Apresentação do PowerPoint</vt:lpstr>
      <vt:lpstr>Exemplo</vt:lpstr>
      <vt:lpstr>Apresentação do PowerPoint</vt:lpstr>
      <vt:lpstr>Seletores CSS</vt:lpstr>
      <vt:lpstr>Seletor de elemento</vt:lpstr>
      <vt:lpstr>Seletor Id</vt:lpstr>
      <vt:lpstr>Exemplo</vt:lpstr>
      <vt:lpstr>Exemplo</vt:lpstr>
      <vt:lpstr>Seletor Class</vt:lpstr>
      <vt:lpstr>Exemplo</vt:lpstr>
      <vt:lpstr>Seletores agrupados</vt:lpstr>
      <vt:lpstr>Apresentação do PowerPoint</vt:lpstr>
      <vt:lpstr>Unidades de Medida CSS</vt:lpstr>
      <vt:lpstr>Exemplo</vt:lpstr>
      <vt:lpstr>Exemplo</vt:lpstr>
      <vt:lpstr>Atividade</vt:lpstr>
      <vt:lpstr>Apresentação do PowerPoint</vt:lpstr>
      <vt:lpstr>Cores</vt:lpstr>
      <vt:lpstr>Exemplo</vt:lpstr>
      <vt:lpstr>Exemplo</vt:lpstr>
      <vt:lpstr>Apresentação do PowerPoint</vt:lpstr>
      <vt:lpstr>Estilos CSS</vt:lpstr>
      <vt:lpstr>Fontes</vt:lpstr>
      <vt:lpstr>Famílias de fonte </vt:lpstr>
      <vt:lpstr>Exemplo</vt:lpstr>
      <vt:lpstr>Apresentação do PowerPoint</vt:lpstr>
      <vt:lpstr>Estilos de fonte </vt:lpstr>
      <vt:lpstr>Exemplo  </vt:lpstr>
      <vt:lpstr>Apresentação do PowerPoint</vt:lpstr>
      <vt:lpstr>Tamanhos de fonte </vt:lpstr>
      <vt:lpstr>Cor Texto</vt:lpstr>
      <vt:lpstr>Apresentação do PowerPoint</vt:lpstr>
      <vt:lpstr>Alinhamento de texto</vt:lpstr>
      <vt:lpstr>Apresentação do PowerPoint</vt:lpstr>
      <vt:lpstr>Apresentação do PowerPoint</vt:lpstr>
      <vt:lpstr>Decoração de texto </vt:lpstr>
      <vt:lpstr>Exemplo</vt:lpstr>
      <vt:lpstr>Apresentação do PowerPoint</vt:lpstr>
      <vt:lpstr>Transformação de texto</vt:lpstr>
      <vt:lpstr>Exemplo</vt:lpstr>
      <vt:lpstr>Apresentação do PowerPoint</vt:lpstr>
      <vt:lpstr>Identação de texto</vt:lpstr>
      <vt:lpstr>Apresentação do PowerPoint</vt:lpstr>
      <vt:lpstr>Fundo (background) </vt:lpstr>
      <vt:lpstr>Cor de fundo</vt:lpstr>
      <vt:lpstr>Exemplo</vt:lpstr>
      <vt:lpstr>Imagem de fundo </vt:lpstr>
      <vt:lpstr>Exemplo</vt:lpstr>
      <vt:lpstr>Apresentação do PowerPoint</vt:lpstr>
      <vt:lpstr>Imagem de fundo – repetição horizontal e vertical </vt:lpstr>
      <vt:lpstr>Exemplo</vt:lpstr>
      <vt:lpstr>Apresentação do PowerPoint</vt:lpstr>
      <vt:lpstr>Dúvidas</vt:lpstr>
      <vt:lpstr>Referência Bibliográfica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</dc:title>
  <dc:subject>Informática</dc:subject>
  <dc:creator>Alexandra Eliamara Marques</dc:creator>
  <cp:lastModifiedBy>Usuário</cp:lastModifiedBy>
  <cp:revision>761</cp:revision>
  <dcterms:modified xsi:type="dcterms:W3CDTF">2020-11-09T19:09:47Z</dcterms:modified>
  <cp:category>Informática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r">
    <vt:lpwstr>Andreza</vt:lpwstr>
  </property>
</Properties>
</file>