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592" r:id="rId3"/>
    <p:sldId id="618" r:id="rId4"/>
    <p:sldId id="524" r:id="rId5"/>
    <p:sldId id="617" r:id="rId6"/>
    <p:sldId id="595" r:id="rId7"/>
    <p:sldId id="650" r:id="rId8"/>
    <p:sldId id="646" r:id="rId9"/>
    <p:sldId id="653" r:id="rId10"/>
    <p:sldId id="654" r:id="rId11"/>
    <p:sldId id="655" r:id="rId12"/>
    <p:sldId id="651" r:id="rId13"/>
    <p:sldId id="652" r:id="rId14"/>
    <p:sldId id="614" r:id="rId15"/>
    <p:sldId id="598" r:id="rId16"/>
    <p:sldId id="610" r:id="rId17"/>
    <p:sldId id="611" r:id="rId18"/>
    <p:sldId id="612" r:id="rId19"/>
    <p:sldId id="619" r:id="rId20"/>
    <p:sldId id="625" r:id="rId21"/>
    <p:sldId id="620" r:id="rId22"/>
    <p:sldId id="647" r:id="rId23"/>
    <p:sldId id="648" r:id="rId24"/>
    <p:sldId id="649" r:id="rId25"/>
    <p:sldId id="643" r:id="rId26"/>
    <p:sldId id="621" r:id="rId27"/>
    <p:sldId id="623" r:id="rId28"/>
    <p:sldId id="622" r:id="rId29"/>
    <p:sldId id="624" r:id="rId30"/>
    <p:sldId id="644" r:id="rId31"/>
    <p:sldId id="645" r:id="rId32"/>
    <p:sldId id="628" r:id="rId33"/>
    <p:sldId id="629" r:id="rId34"/>
    <p:sldId id="631" r:id="rId35"/>
    <p:sldId id="630" r:id="rId36"/>
    <p:sldId id="632" r:id="rId37"/>
    <p:sldId id="633" r:id="rId38"/>
    <p:sldId id="634" r:id="rId39"/>
    <p:sldId id="635" r:id="rId40"/>
    <p:sldId id="636" r:id="rId41"/>
    <p:sldId id="637" r:id="rId42"/>
    <p:sldId id="638" r:id="rId43"/>
    <p:sldId id="639" r:id="rId44"/>
    <p:sldId id="640" r:id="rId45"/>
    <p:sldId id="641" r:id="rId46"/>
    <p:sldId id="642" r:id="rId47"/>
    <p:sldId id="627" r:id="rId48"/>
    <p:sldId id="508" r:id="rId49"/>
    <p:sldId id="552" r:id="rId50"/>
  </p:sldIdLst>
  <p:sldSz cx="9144000" cy="6858000" type="screen4x3"/>
  <p:notesSz cx="6865938" cy="999807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211E"/>
    <a:srgbClr val="F62AF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0" autoAdjust="0"/>
    <p:restoredTop sz="92031" autoAdjust="0"/>
  </p:normalViewPr>
  <p:slideViewPr>
    <p:cSldViewPr>
      <p:cViewPr varScale="1">
        <p:scale>
          <a:sx n="67" d="100"/>
          <a:sy n="67" d="100"/>
        </p:scale>
        <p:origin x="78" y="24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90"/>
      </p:cViewPr>
      <p:guideLst>
        <p:guide orient="horz" pos="295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2848" tIns="46424" rIns="92848" bIns="46424" rtlCol="0"/>
          <a:lstStyle>
            <a:lvl1pPr algn="l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latin typeface="Arial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4975" cy="500063"/>
          </a:xfrm>
          <a:prstGeom prst="rect">
            <a:avLst/>
          </a:prstGeom>
        </p:spPr>
        <p:txBody>
          <a:bodyPr vert="horz" lIns="92848" tIns="46424" rIns="92848" bIns="46424" rtlCol="0"/>
          <a:lstStyle>
            <a:lvl1pPr algn="r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latin typeface="Arial" charset="0"/>
                <a:cs typeface="Arial Unicode MS" pitchFamily="34" charset="-128"/>
              </a:defRPr>
            </a:lvl1pPr>
          </a:lstStyle>
          <a:p>
            <a:pPr>
              <a:defRPr/>
            </a:pPr>
            <a:fld id="{B8C74F08-8B29-4B96-A0CA-98424DAD5156}" type="datetimeFigureOut">
              <a:rPr lang="pt-BR"/>
              <a:pPr>
                <a:defRPr/>
              </a:pPr>
              <a:t>09/11/2020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6425"/>
            <a:ext cx="2974975" cy="500063"/>
          </a:xfrm>
          <a:prstGeom prst="rect">
            <a:avLst/>
          </a:prstGeom>
        </p:spPr>
        <p:txBody>
          <a:bodyPr vert="horz" lIns="92848" tIns="46424" rIns="92848" bIns="46424" rtlCol="0" anchor="b"/>
          <a:lstStyle>
            <a:lvl1pPr algn="l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latin typeface="Arial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9375" y="9496425"/>
            <a:ext cx="2974975" cy="500063"/>
          </a:xfrm>
          <a:prstGeom prst="rect">
            <a:avLst/>
          </a:prstGeom>
        </p:spPr>
        <p:txBody>
          <a:bodyPr vert="horz" wrap="square" lIns="92848" tIns="46424" rIns="92848" bIns="464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A49BB62-D488-40AB-A216-E5F9E57F41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84041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/>
          <p:cNvSpPr>
            <a:spLocks noChangeArrowheads="1"/>
          </p:cNvSpPr>
          <p:nvPr/>
        </p:nvSpPr>
        <p:spPr bwMode="auto">
          <a:xfrm>
            <a:off x="0" y="0"/>
            <a:ext cx="6865938" cy="9998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lIns="92848" tIns="46424" rIns="92848" bIns="46424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/>
          </a:p>
        </p:txBody>
      </p:sp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0" y="0"/>
            <a:ext cx="6865938" cy="9998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lIns="92848" tIns="46424" rIns="92848" bIns="46424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/>
          </a:p>
        </p:txBody>
      </p:sp>
      <p:sp>
        <p:nvSpPr>
          <p:cNvPr id="15364" name="AutoShape 3"/>
          <p:cNvSpPr>
            <a:spLocks noChangeArrowheads="1"/>
          </p:cNvSpPr>
          <p:nvPr/>
        </p:nvSpPr>
        <p:spPr bwMode="auto">
          <a:xfrm>
            <a:off x="0" y="0"/>
            <a:ext cx="6865938" cy="9998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lIns="92848" tIns="46424" rIns="92848" bIns="46424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/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0" y="0"/>
            <a:ext cx="6865938" cy="9998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lIns="92848" tIns="46424" rIns="92848" bIns="46424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/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0" y="0"/>
            <a:ext cx="6865938" cy="9998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lIns="92848" tIns="46424" rIns="92848" bIns="46424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7038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386" tIns="47521" rIns="91386" bIns="47521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35048" algn="l"/>
                <a:tab pos="1470096" algn="l"/>
                <a:tab pos="2205144" algn="l"/>
                <a:tab pos="2940192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3889375" y="0"/>
            <a:ext cx="2967038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386" tIns="47521" rIns="91386" bIns="4752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35048" algn="l"/>
                <a:tab pos="1470096" algn="l"/>
                <a:tab pos="2205144" algn="l"/>
                <a:tab pos="2940192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9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450" y="750888"/>
            <a:ext cx="4992688" cy="37449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687388" y="4749800"/>
            <a:ext cx="5483225" cy="4487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386" tIns="47521" rIns="91386" bIns="47521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494838"/>
            <a:ext cx="2967038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386" tIns="47521" rIns="91386" bIns="47521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35048" algn="l"/>
                <a:tab pos="1470096" algn="l"/>
                <a:tab pos="2205144" algn="l"/>
                <a:tab pos="2940192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3889375" y="9494838"/>
            <a:ext cx="2967038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386" tIns="47521" rIns="91386" bIns="475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35048" algn="l"/>
                <a:tab pos="1470096" algn="l"/>
                <a:tab pos="2205144" algn="l"/>
                <a:tab pos="2940192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9AE96F-FBCA-414D-91BB-BB6430CF8E0D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934638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6046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47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19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591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163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FAED9F9-4DB6-4E3D-9E30-9DEF27752621}" type="slidenum">
              <a:rPr lang="en-GB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GB" altLang="pt-BR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992188" y="750888"/>
            <a:ext cx="4883150" cy="3748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848" tIns="46424" rIns="92848" bIns="46424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/>
          </p:nvPr>
        </p:nvSpPr>
        <p:spPr>
          <a:xfrm>
            <a:off x="687388" y="4749800"/>
            <a:ext cx="5484812" cy="4491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692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6046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47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19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591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163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851B61C-E7AE-4339-ACA5-1CA09C2CE3F1}" type="slidenum">
              <a:rPr lang="en-GB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48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40468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13998-FAB8-4A38-B651-F89C18812A12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8475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16605-08AA-4066-8583-49B32A4DEAA8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41687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0063" y="293688"/>
            <a:ext cx="1825625" cy="58848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293688"/>
            <a:ext cx="5327650" cy="58848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AC0C8-8430-4C79-B2CD-00AA3139C636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195272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1370013" y="1827213"/>
            <a:ext cx="3576637" cy="4351337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99050" y="1827213"/>
            <a:ext cx="3576638" cy="435133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CE03-3979-4D7F-B5A4-498D90233945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16428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17B8B-FAAA-4EF4-B36C-32490FCF92C4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44647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08541-8AE6-4A00-86CC-60880B496CA3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21590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93D2A-E3E6-43E0-9ADF-4CBD2374203E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06136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6637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99050" y="1827213"/>
            <a:ext cx="3576638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C7537-DCFE-4550-BE9F-D7F2370AAE54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15858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5C74E-A4C6-4054-BFF6-3EC89E6E9685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21891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03E74-810B-4AEB-8898-394AF12FF96C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60880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D1CDC-3E98-4C09-B0C2-4026E8E90AED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64815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5D3B7-5733-4BF9-A794-BD62C11C1592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28293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BE53B-0A48-4312-983C-4C26803E0987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54821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título de texto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0567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em estrutura de tópicos</a:t>
            </a:r>
          </a:p>
          <a:p>
            <a:pPr lvl="1"/>
            <a:r>
              <a:rPr lang="en-GB" altLang="pt-BR"/>
              <a:t>Segundo Nível da Estrutura de Tópicos</a:t>
            </a:r>
          </a:p>
          <a:p>
            <a:pPr lvl="2"/>
            <a:r>
              <a:rPr lang="en-GB" altLang="pt-BR"/>
              <a:t>Terceiro Nível da Estrutura de Tópicos</a:t>
            </a:r>
          </a:p>
          <a:p>
            <a:pPr lvl="3"/>
            <a:r>
              <a:rPr lang="en-GB" altLang="pt-BR"/>
              <a:t>Quarto Nível da Estrutura de Tópicos</a:t>
            </a:r>
          </a:p>
          <a:p>
            <a:pPr lvl="4"/>
            <a:r>
              <a:rPr lang="en-GB" altLang="pt-BR"/>
              <a:t>Quinto Nível da Estrutura de Tópicos</a:t>
            </a:r>
          </a:p>
          <a:p>
            <a:pPr lvl="4"/>
            <a:r>
              <a:rPr lang="en-GB" altLang="pt-BR"/>
              <a:t>Sexto Nível da Estrutura de Tópicos</a:t>
            </a:r>
          </a:p>
          <a:p>
            <a:pPr lvl="4"/>
            <a:r>
              <a:rPr lang="en-GB" altLang="pt-BR"/>
              <a:t>Sétimo Nível da Estrutura de Tópicos</a:t>
            </a:r>
          </a:p>
          <a:p>
            <a:pPr lvl="4"/>
            <a:r>
              <a:rPr lang="en-GB" altLang="pt-BR"/>
              <a:t>Oitavo Nível da Estrutura de Tópicos</a:t>
            </a:r>
          </a:p>
          <a:p>
            <a:pPr lvl="4"/>
            <a:r>
              <a:rPr lang="en-GB" altLang="pt-BR"/>
              <a:t>Nono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84913"/>
            <a:ext cx="212566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 sz="12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042CACC-F6C4-4790-AB8C-BD42961E635C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1403350" y="1557338"/>
            <a:ext cx="7272338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69" r:id="rId1"/>
    <p:sldLayoutId id="2147485470" r:id="rId2"/>
    <p:sldLayoutId id="2147485471" r:id="rId3"/>
    <p:sldLayoutId id="2147485472" r:id="rId4"/>
    <p:sldLayoutId id="2147485473" r:id="rId5"/>
    <p:sldLayoutId id="2147485474" r:id="rId6"/>
    <p:sldLayoutId id="2147485475" r:id="rId7"/>
    <p:sldLayoutId id="2147485476" r:id="rId8"/>
    <p:sldLayoutId id="2147485477" r:id="rId9"/>
    <p:sldLayoutId id="2147485478" r:id="rId10"/>
    <p:sldLayoutId id="2147485479" r:id="rId11"/>
    <p:sldLayoutId id="2147485480" r:id="rId12"/>
    <p:sldLayoutId id="2147485481" r:id="rId13"/>
  </p:sldLayoutIdLst>
  <p:hf hdr="0" ftr="0" dt="0"/>
  <p:txStyles>
    <p:titleStyle>
      <a:lvl1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2pPr>
      <a:lvl3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3pPr>
      <a:lvl4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4pPr>
      <a:lvl5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5pPr>
      <a:lvl6pPr marL="4572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6pPr>
      <a:lvl7pPr marL="9144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7pPr>
      <a:lvl8pPr marL="13716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8pPr>
      <a:lvl9pPr marL="18288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34963" indent="-334963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prenderphp.com.br/" TargetMode="External"/><Relationship Id="rId2" Type="http://schemas.openxmlformats.org/officeDocument/2006/relationships/hyperlink" Target="http://www.php.net/manual/pt_BR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elke.com.b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14675" y="5732463"/>
            <a:ext cx="34575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>
                <a:latin typeface="Verdana" panose="020B0604030504040204" pitchFamily="34" charset="0"/>
              </a:rPr>
              <a:t>Andreza Barcaro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>
                <a:latin typeface="Verdana" panose="020B0604030504040204" pitchFamily="34" charset="0"/>
              </a:rPr>
              <a:t>andrezabarcaro@gmail.com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>
                <a:latin typeface="Verdana" panose="020B0604030504040204" pitchFamily="34" charset="0"/>
              </a:rPr>
              <a:t>2020</a:t>
            </a:r>
          </a:p>
        </p:txBody>
      </p:sp>
      <p:sp>
        <p:nvSpPr>
          <p:cNvPr id="17412" name="Espaço Reservado para Número de Slide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AE8D4B7B-3327-4755-BAED-1F700196E52A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sp>
        <p:nvSpPr>
          <p:cNvPr id="2054" name="CaixaDeTexto 5"/>
          <p:cNvSpPr txBox="1">
            <a:spLocks noChangeArrowheads="1"/>
          </p:cNvSpPr>
          <p:nvPr/>
        </p:nvSpPr>
        <p:spPr bwMode="auto">
          <a:xfrm>
            <a:off x="1979613" y="4149725"/>
            <a:ext cx="56165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pt-BR" sz="3200" b="1">
                <a:solidFill>
                  <a:schemeClr val="tx1"/>
                </a:solidFill>
                <a:latin typeface="+mj-lt"/>
                <a:cs typeface="+mn-cs"/>
              </a:rPr>
              <a:t>Desenvolvimento </a:t>
            </a:r>
            <a:r>
              <a:rPr lang="pt-BR" sz="3200" b="1" dirty="0">
                <a:solidFill>
                  <a:schemeClr val="tx1"/>
                </a:solidFill>
                <a:latin typeface="+mj-lt"/>
                <a:cs typeface="+mn-cs"/>
              </a:rPr>
              <a:t>de Sistemas Web - PHP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708275"/>
            <a:ext cx="13335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das </a:t>
            </a:r>
            <a:r>
              <a:rPr lang="pt-BR" dirty="0" err="1"/>
              <a:t>tags</a:t>
            </a:r>
            <a:r>
              <a:rPr lang="pt-BR" dirty="0"/>
              <a:t> acima: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827213"/>
            <a:ext cx="8820472" cy="4351337"/>
          </a:xfrm>
        </p:spPr>
        <p:txBody>
          <a:bodyPr/>
          <a:lstStyle/>
          <a:p>
            <a:pPr marL="0" indent="0" algn="just">
              <a:buNone/>
            </a:pPr>
            <a:r>
              <a:rPr lang="pt-BR" b="1" dirty="0"/>
              <a:t>&lt;!DOCTYPE </a:t>
            </a:r>
            <a:r>
              <a:rPr lang="pt-BR" b="1" dirty="0" err="1"/>
              <a:t>html</a:t>
            </a:r>
            <a:r>
              <a:rPr lang="pt-BR" b="1" dirty="0"/>
              <a:t>&gt;</a:t>
            </a:r>
            <a:r>
              <a:rPr lang="pt-BR" dirty="0"/>
              <a:t>, o mesmo é  uma declaração que auxilia o navegador a mostrar a página corretamente, determinando o tipo de documento e sua versão.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&lt;</a:t>
            </a:r>
            <a:r>
              <a:rPr lang="pt-BR" b="1" dirty="0" err="1"/>
              <a:t>html</a:t>
            </a:r>
            <a:r>
              <a:rPr lang="pt-BR" b="1" dirty="0"/>
              <a:t> </a:t>
            </a:r>
            <a:r>
              <a:rPr lang="pt-BR" b="1" dirty="0" err="1"/>
              <a:t>lang</a:t>
            </a:r>
            <a:r>
              <a:rPr lang="pt-BR" b="1" dirty="0"/>
              <a:t>="</a:t>
            </a:r>
            <a:r>
              <a:rPr lang="pt-BR" b="1" dirty="0" err="1"/>
              <a:t>pt-br</a:t>
            </a:r>
            <a:r>
              <a:rPr lang="pt-BR" b="1" dirty="0"/>
              <a:t>"&gt; </a:t>
            </a:r>
            <a:r>
              <a:rPr lang="pt-BR" dirty="0"/>
              <a:t>, a mesma dá início à página web e define o idioma utilizado no texto do documento web.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&lt;</a:t>
            </a:r>
            <a:r>
              <a:rPr lang="pt-BR" b="1" dirty="0" err="1"/>
              <a:t>head</a:t>
            </a:r>
            <a:r>
              <a:rPr lang="pt-BR" b="1" dirty="0"/>
              <a:t>&gt;cabeçalho &lt;/</a:t>
            </a:r>
            <a:r>
              <a:rPr lang="pt-BR" b="1" dirty="0" err="1"/>
              <a:t>head</a:t>
            </a:r>
            <a:r>
              <a:rPr lang="pt-BR" b="1" dirty="0"/>
              <a:t>&gt;</a:t>
            </a:r>
          </a:p>
          <a:p>
            <a:pPr marL="0" indent="0">
              <a:buNone/>
            </a:pPr>
            <a:r>
              <a:rPr lang="pt-BR" dirty="0"/>
              <a:t>define ao navegador o espaço do cabeçalho da página. 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&lt;</a:t>
            </a:r>
            <a:r>
              <a:rPr lang="pt-BR" b="1" dirty="0" err="1"/>
              <a:t>title</a:t>
            </a:r>
            <a:r>
              <a:rPr lang="pt-BR" b="1" dirty="0"/>
              <a:t>&gt;</a:t>
            </a:r>
            <a:r>
              <a:rPr lang="pt-BR" dirty="0"/>
              <a:t> Título da barra do navegador</a:t>
            </a:r>
            <a:r>
              <a:rPr lang="pt-BR" b="1" dirty="0"/>
              <a:t>&lt;/</a:t>
            </a:r>
            <a:r>
              <a:rPr lang="pt-BR" b="1" dirty="0" err="1"/>
              <a:t>title</a:t>
            </a:r>
            <a:r>
              <a:rPr lang="pt-BR" b="1" dirty="0"/>
              <a:t>&gt;</a:t>
            </a:r>
            <a:r>
              <a:rPr lang="pt-BR" dirty="0"/>
              <a:t>apresenta</a:t>
            </a:r>
            <a:r>
              <a:rPr lang="pt-BR" b="1" dirty="0"/>
              <a:t> </a:t>
            </a:r>
            <a:r>
              <a:rPr lang="pt-BR" dirty="0"/>
              <a:t>o título da página </a:t>
            </a:r>
            <a:r>
              <a:rPr lang="pt-BR" b="1" dirty="0"/>
              <a:t>&lt;</a:t>
            </a:r>
            <a:r>
              <a:rPr lang="pt-BR" b="1" dirty="0" err="1"/>
              <a:t>title</a:t>
            </a:r>
            <a:r>
              <a:rPr lang="pt-BR" b="1" dirty="0"/>
              <a:t>&gt;,</a:t>
            </a:r>
            <a:r>
              <a:rPr lang="pt-BR" dirty="0"/>
              <a:t> o mesmo será exibido na barra título do navegador, apresentando o assunto tema do site. O mesmo possui fechamento.</a:t>
            </a:r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1208541-8AE6-4A00-86CC-60880B496CA3}" type="slidenum">
              <a:rPr lang="en-GB" altLang="pt-BR" smtClean="0"/>
              <a:pPr>
                <a:defRPr/>
              </a:pPr>
              <a:t>10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57815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das </a:t>
            </a:r>
            <a:r>
              <a:rPr lang="pt-BR" dirty="0" err="1"/>
              <a:t>tags</a:t>
            </a:r>
            <a:r>
              <a:rPr lang="pt-BR" dirty="0"/>
              <a:t> acima: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827213"/>
            <a:ext cx="8820472" cy="4351337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&lt;meta </a:t>
            </a:r>
            <a:r>
              <a:rPr lang="pt-BR" b="1" dirty="0" err="1"/>
              <a:t>charset</a:t>
            </a:r>
            <a:r>
              <a:rPr lang="pt-BR" b="1" dirty="0"/>
              <a:t>="UTF-8"&gt;</a:t>
            </a:r>
            <a:r>
              <a:rPr lang="pt-BR" dirty="0"/>
              <a:t> , o </a:t>
            </a:r>
            <a:r>
              <a:rPr lang="pt-BR" b="1" dirty="0"/>
              <a:t>UTF-8 habilita o uso dos caracteres universais padrão do Unicode, sendo também compatível com o ASCII (tabela com acentos e uso de ç).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&lt;</a:t>
            </a:r>
            <a:r>
              <a:rPr lang="pt-BR" b="1" dirty="0" err="1"/>
              <a:t>body</a:t>
            </a:r>
            <a:r>
              <a:rPr lang="pt-BR" dirty="0"/>
              <a:t>&gt;Corpo</a:t>
            </a:r>
            <a:r>
              <a:rPr lang="pt-BR" b="1" dirty="0"/>
              <a:t> &lt;/</a:t>
            </a:r>
            <a:r>
              <a:rPr lang="pt-BR" b="1" dirty="0" err="1"/>
              <a:t>body</a:t>
            </a:r>
            <a:r>
              <a:rPr lang="pt-BR" dirty="0"/>
              <a:t>&gt;. define o início do corpo do documento Web, corresponde a todo o conteúdo visível da página (corpo), ou seja, os demais elementos que compõem a página como os parágrafos, links, listas, imagens, tabelas, </a:t>
            </a:r>
            <a:r>
              <a:rPr lang="pt-BR" dirty="0" err="1"/>
              <a:t>etc</a:t>
            </a:r>
            <a:r>
              <a:rPr lang="pt-BR" dirty="0"/>
              <a:t> devem ficar dentro da seção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1208541-8AE6-4A00-86CC-60880B496CA3}" type="slidenum">
              <a:rPr lang="en-GB" altLang="pt-BR" smtClean="0"/>
              <a:pPr>
                <a:defRPr/>
              </a:pPr>
              <a:t>11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09166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PHP</a:t>
            </a:r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3E97B0BD-3565-491C-ADB1-92C32E0F330D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sp>
        <p:nvSpPr>
          <p:cNvPr id="23556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484313"/>
            <a:ext cx="8207375" cy="4694237"/>
          </a:xfrm>
        </p:spPr>
        <p:txBody>
          <a:bodyPr/>
          <a:lstStyle/>
          <a:p>
            <a:pPr algn="just"/>
            <a:r>
              <a:rPr lang="pt-BR" altLang="pt-BR"/>
              <a:t>O PHP foi criado em 1995 por Rasmus Lerdorf com o nome de </a:t>
            </a:r>
            <a:r>
              <a:rPr lang="pt-BR" altLang="pt-BR" i="1"/>
              <a:t>Personal Home Page Tools </a:t>
            </a:r>
            <a:r>
              <a:rPr lang="pt-BR" altLang="pt-BR"/>
              <a:t>(Ferramentas Para Página Pessoal), para auxiliar no desenvolvimento de páginas simples.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PHP é código aberto. A versão atual do PHP é 7.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PHP é uma linguagem de programação que permite criar </a:t>
            </a:r>
            <a:r>
              <a:rPr lang="pt-BR" altLang="pt-BR" i="1"/>
              <a:t>sites web </a:t>
            </a:r>
            <a:r>
              <a:rPr lang="pt-BR" altLang="pt-BR"/>
              <a:t>dinâmicos. </a:t>
            </a:r>
          </a:p>
          <a:p>
            <a:endParaRPr lang="pt-BR" altLang="pt-BR"/>
          </a:p>
          <a:p>
            <a:r>
              <a:rPr lang="pt-BR" altLang="pt-BR"/>
              <a:t>Exemplo: Loja virtual</a:t>
            </a:r>
          </a:p>
        </p:txBody>
      </p:sp>
      <p:pic>
        <p:nvPicPr>
          <p:cNvPr id="23557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4652963"/>
            <a:ext cx="2447925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31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Vantagens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827213"/>
            <a:ext cx="8135938" cy="4351337"/>
          </a:xfrm>
        </p:spPr>
        <p:txBody>
          <a:bodyPr/>
          <a:lstStyle/>
          <a:p>
            <a:r>
              <a:rPr lang="pt-BR" altLang="pt-BR"/>
              <a:t>Fácil de Aprender a usar;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Alto Desempenho: O PHP é capaz de suportar grandes quantidades de dados. Com isso, a linguagem consegue executar muitas funções e consumir muitos recursos ao mesmo tempo. E sem comprometer o desempenho e a velocidade do servidor em que está hospedado. </a:t>
            </a:r>
          </a:p>
          <a:p>
            <a:r>
              <a:rPr lang="pt-BR" altLang="pt-BR"/>
              <a:t>É código aberto e multiplataforma;</a:t>
            </a:r>
          </a:p>
          <a:p>
            <a:endParaRPr lang="pt-BR" altLang="pt-BR"/>
          </a:p>
          <a:p>
            <a:pPr algn="just"/>
            <a:r>
              <a:rPr lang="pt-BR" altLang="pt-BR"/>
              <a:t>Compatibilidade com principais bancos de dados: </a:t>
            </a:r>
            <a:r>
              <a:rPr lang="it-IT" altLang="pt-BR"/>
              <a:t>MySQL, SQLite, Firebird, Interbase e Oracle.</a:t>
            </a:r>
          </a:p>
          <a:p>
            <a:pPr algn="just"/>
            <a:endParaRPr lang="pt-BR" altLang="pt-BR"/>
          </a:p>
          <a:p>
            <a:r>
              <a:rPr lang="pt-BR" altLang="pt-BR"/>
              <a:t>Desenvolvimento de sites dinâmicos e sistemas para web;</a:t>
            </a:r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C22E3D1A-C06E-4F33-A259-CCB67E27FC00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13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9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Exemplos Sistemas em PHP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1827213"/>
            <a:ext cx="7920038" cy="4351337"/>
          </a:xfrm>
        </p:spPr>
        <p:txBody>
          <a:bodyPr/>
          <a:lstStyle/>
          <a:p>
            <a:r>
              <a:rPr lang="pt-BR" altLang="pt-BR"/>
              <a:t>Loja virtual;</a:t>
            </a:r>
          </a:p>
          <a:p>
            <a:r>
              <a:rPr lang="pt-BR" altLang="pt-BR"/>
              <a:t>Sistema de Help Desk;</a:t>
            </a:r>
          </a:p>
          <a:p>
            <a:r>
              <a:rPr lang="pt-BR" altLang="pt-BR"/>
              <a:t>Área do cliente;</a:t>
            </a:r>
          </a:p>
          <a:p>
            <a:r>
              <a:rPr lang="pt-BR" altLang="pt-BR"/>
              <a:t>Cadastro de currículos;</a:t>
            </a:r>
          </a:p>
          <a:p>
            <a:r>
              <a:rPr lang="pt-BR" altLang="pt-BR"/>
              <a:t>Gerenciador de Projetos;</a:t>
            </a:r>
          </a:p>
          <a:p>
            <a:r>
              <a:rPr lang="pt-BR" altLang="pt-BR"/>
              <a:t>Sistema de Notícias online;</a:t>
            </a:r>
          </a:p>
          <a:p>
            <a:r>
              <a:rPr lang="pt-BR" altLang="pt-BR"/>
              <a:t>Álbum on-line de fotos;</a:t>
            </a:r>
          </a:p>
          <a:p>
            <a:r>
              <a:rPr lang="pt-BR" altLang="pt-BR"/>
              <a:t>Blof;</a:t>
            </a:r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3BA3A4B7-5871-4E01-AD16-41A32572269F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14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Sintaxe Básica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>
          <a:xfrm>
            <a:off x="684213" y="1827213"/>
            <a:ext cx="7991475" cy="4351337"/>
          </a:xfrm>
        </p:spPr>
        <p:txBody>
          <a:bodyPr/>
          <a:lstStyle/>
          <a:p>
            <a:r>
              <a:rPr lang="pt-BR" altLang="pt-BR" b="1"/>
              <a:t>A sintaxe básica do PHP:</a:t>
            </a:r>
          </a:p>
          <a:p>
            <a:pPr marL="457200" lvl="1" indent="0">
              <a:buFont typeface="Wingdings" pitchFamily="2" charset="2"/>
              <a:buNone/>
            </a:pPr>
            <a:r>
              <a:rPr lang="pt-BR" altLang="pt-BR" b="1" i="1"/>
              <a:t>&lt;?php</a:t>
            </a:r>
          </a:p>
          <a:p>
            <a:pPr marL="457200" lvl="1" indent="0">
              <a:buFont typeface="Wingdings" pitchFamily="2" charset="2"/>
              <a:buNone/>
            </a:pPr>
            <a:r>
              <a:rPr lang="pt-BR" altLang="pt-BR" b="1" i="1"/>
              <a:t>  // código;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pt-BR" altLang="pt-BR" b="1" i="1"/>
              <a:t>  //código;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pt-BR" altLang="pt-BR" b="1" i="1"/>
              <a:t>?&gt;</a:t>
            </a:r>
            <a:endParaRPr lang="pt-BR" altLang="pt-BR" i="1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0985E667-4DD3-4204-81D4-E19931BBC237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15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Extensão dos arquivos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>
          <a:xfrm>
            <a:off x="827088" y="1827213"/>
            <a:ext cx="7848600" cy="4351337"/>
          </a:xfrm>
        </p:spPr>
        <p:txBody>
          <a:bodyPr/>
          <a:lstStyle/>
          <a:p>
            <a:r>
              <a:rPr lang="pt-BR" altLang="pt-BR"/>
              <a:t>São listadas as extensões dos arquivos:</a:t>
            </a:r>
          </a:p>
          <a:p>
            <a:endParaRPr lang="pt-BR" altLang="pt-BR"/>
          </a:p>
          <a:p>
            <a:pPr lvl="1"/>
            <a:r>
              <a:rPr lang="pt-BR" altLang="pt-BR"/>
              <a:t>Arquivo que contém um programa em linguagem php - .php;</a:t>
            </a:r>
          </a:p>
          <a:p>
            <a:endParaRPr lang="pt-BR" altLang="pt-BR"/>
          </a:p>
          <a:p>
            <a:pPr lvl="1"/>
            <a:r>
              <a:rPr lang="pt-BR" altLang="pt-BR"/>
              <a:t>Arquivo que contém uma classe php - .class.php;</a:t>
            </a:r>
          </a:p>
          <a:p>
            <a:pPr lvl="1"/>
            <a:endParaRPr lang="pt-BR" altLang="pt-BR"/>
          </a:p>
          <a:p>
            <a:pPr lvl="1"/>
            <a:r>
              <a:rPr lang="pt-BR" altLang="pt-BR"/>
              <a:t>Arquivo que contém constantes e configurações – inc.php</a:t>
            </a:r>
          </a:p>
          <a:p>
            <a:pPr lvl="1"/>
            <a:endParaRPr lang="pt-BR" altLang="pt-BR"/>
          </a:p>
          <a:p>
            <a:endParaRPr lang="pt-BR" altLang="pt-BR"/>
          </a:p>
          <a:p>
            <a:endParaRPr lang="pt-BR" altLang="pt-BR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2FDDBE0D-F37B-4A9E-84B7-052641937298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Comentários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Comentar uma única linha use \\ ou #</a:t>
            </a:r>
          </a:p>
          <a:p>
            <a:endParaRPr lang="pt-BR" altLang="pt-BR"/>
          </a:p>
          <a:p>
            <a:r>
              <a:rPr lang="pt-BR" altLang="pt-BR"/>
              <a:t>Comentar muitas linhas use /*    */</a:t>
            </a:r>
          </a:p>
          <a:p>
            <a:endParaRPr lang="pt-BR" altLang="pt-BR"/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D53B1F04-18AA-419F-86D1-983C3EBAEE30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17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Comando de saída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1827213"/>
            <a:ext cx="7704138" cy="4351337"/>
          </a:xfrm>
        </p:spPr>
        <p:txBody>
          <a:bodyPr/>
          <a:lstStyle/>
          <a:p>
            <a:r>
              <a:rPr lang="pt-BR" altLang="pt-BR"/>
              <a:t>Print é uma função que imprime um texto na tela. </a:t>
            </a:r>
          </a:p>
          <a:p>
            <a:endParaRPr lang="pt-BR" altLang="pt-BR"/>
          </a:p>
          <a:p>
            <a:r>
              <a:rPr lang="pt-BR" altLang="pt-BR"/>
              <a:t>Exemplo:</a:t>
            </a:r>
          </a:p>
          <a:p>
            <a:pPr lvl="1"/>
            <a:r>
              <a:rPr lang="pt-BR" altLang="pt-BR" i="1"/>
              <a:t>print(‘Ola mundo’);</a:t>
            </a:r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49775DD6-4F7F-4F04-A063-F44D8A01202D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18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716338"/>
            <a:ext cx="37242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>
          <a:xfrm>
            <a:off x="1692275" y="0"/>
            <a:ext cx="7305675" cy="1144588"/>
          </a:xfrm>
        </p:spPr>
        <p:txBody>
          <a:bodyPr/>
          <a:lstStyle/>
          <a:p>
            <a:r>
              <a:rPr lang="pt-BR" altLang="pt-BR"/>
              <a:t>HTML X PHP</a:t>
            </a:r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>
          <a:xfrm>
            <a:off x="471488" y="1262063"/>
            <a:ext cx="8207375" cy="4351337"/>
          </a:xfrm>
        </p:spPr>
        <p:txBody>
          <a:bodyPr/>
          <a:lstStyle/>
          <a:p>
            <a:pPr algn="just"/>
            <a:r>
              <a:rPr lang="pt-BR" altLang="pt-BR"/>
              <a:t>HTML é uma abreviação que significa Hyper Text Markup Language. O hipertexto é um método especial pelo qual podemos navegar pela Web clicando nos hiperlinks que abrem na próxima página. 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O PHP é uma fonte aberta, uma poderosa linguagem de script do lado do servidor usada para criar sites dinâmicos, aplicativos da Web e sites estáticos. PHP pode ser embutida dentro do </a:t>
            </a:r>
            <a:r>
              <a:rPr lang="pt-BR" altLang="pt-BR" b="1"/>
              <a:t>HTML</a:t>
            </a:r>
            <a:r>
              <a:rPr lang="pt-BR" altLang="pt-BR"/>
              <a:t>.</a:t>
            </a:r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7EDF3E0-225C-46D2-84E3-EEE52A047EBA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19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31749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402138"/>
            <a:ext cx="446405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Objetivos da disciplina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916113"/>
            <a:ext cx="8169275" cy="4368800"/>
          </a:xfrm>
        </p:spPr>
        <p:txBody>
          <a:bodyPr/>
          <a:lstStyle/>
          <a:p>
            <a:r>
              <a:rPr lang="pt-BR" altLang="pt-BR"/>
              <a:t>Desenvolver sistemas para plataforma Web utilizando linguagem PHP 	</a:t>
            </a:r>
          </a:p>
          <a:p>
            <a:pPr algn="just"/>
            <a:r>
              <a:rPr lang="pt-BR" altLang="pt-BR"/>
              <a:t>Utilizar templates HTML ou similar</a:t>
            </a:r>
          </a:p>
          <a:p>
            <a:pPr algn="just"/>
            <a:r>
              <a:rPr lang="pt-BR" altLang="pt-BR"/>
              <a:t>Criar sistemas reutilizáveis, de fácil manutenção e seguros</a:t>
            </a:r>
          </a:p>
          <a:p>
            <a:pPr algn="just"/>
            <a:r>
              <a:rPr lang="pt-BR" altLang="pt-BR"/>
              <a:t>Publicar sites na internet</a:t>
            </a:r>
          </a:p>
          <a:p>
            <a:pPr algn="just"/>
            <a:r>
              <a:rPr lang="pt-BR" altLang="pt-BR"/>
              <a:t>Conhecer e utilizar frameworks para linguagem PHP ou similar</a:t>
            </a:r>
          </a:p>
          <a:p>
            <a:pPr algn="just"/>
            <a:r>
              <a:rPr lang="pt-BR" altLang="pt-BR"/>
              <a:t>Utilizar ferramenta de versionamento.	</a:t>
            </a:r>
          </a:p>
          <a:p>
            <a:pPr algn="just"/>
            <a:endParaRPr lang="pt-BR" altLang="pt-BR"/>
          </a:p>
          <a:p>
            <a:endParaRPr lang="pt-BR" altLang="pt-BR"/>
          </a:p>
          <a:p>
            <a:endParaRPr lang="pt-BR" altLang="pt-BR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EBDE531A-68E5-44B2-8242-AAFCDC6C7994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HTML</a:t>
            </a:r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827213"/>
            <a:ext cx="8207375" cy="4351337"/>
          </a:xfrm>
        </p:spPr>
        <p:txBody>
          <a:bodyPr/>
          <a:lstStyle/>
          <a:p>
            <a:pPr algn="just"/>
            <a:r>
              <a:rPr lang="pt-BR" altLang="pt-BR"/>
              <a:t>O HTML é uma das linguagens que envolvem o desenvolvimento de um site ou aplicativo, diferente do que muita gente acha, HTML não é uma linguagem de programação assim como o PHP, mas sim uma linguagem de marcação.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A linguagem surgiu logo que a internet começou a se popularizar, por volta dos anos 90 pois havia a necessidade de padronizar uma linguagem para marcação dos sites, o Mosaic foi o primeiro navegador a utilizar o padrão que logo depois fora adotados por todos os demais até os dias de hoje.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O padrão atual é HTML 5.</a:t>
            </a:r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A5302F6D-8B39-4E71-9329-E1ADA193D6A6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20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Outras Linguagens de Desenvolvimento Web</a:t>
            </a:r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827213"/>
            <a:ext cx="8135938" cy="4351337"/>
          </a:xfrm>
        </p:spPr>
        <p:txBody>
          <a:bodyPr/>
          <a:lstStyle/>
          <a:p>
            <a:r>
              <a:rPr lang="pt-BR" altLang="pt-BR"/>
              <a:t>JavaScript – é uma linguagem de programação interpretada</a:t>
            </a:r>
          </a:p>
          <a:p>
            <a:r>
              <a:rPr lang="pt-BR" altLang="pt-BR"/>
              <a:t>Java – Linguagem de programação mais sofisticada</a:t>
            </a:r>
          </a:p>
          <a:p>
            <a:pPr algn="just"/>
            <a:r>
              <a:rPr lang="pt-BR" altLang="pt-BR"/>
              <a:t>Python – Linguagem fácil e popular de desenvolvimento web;</a:t>
            </a:r>
          </a:p>
          <a:p>
            <a:pPr algn="just"/>
            <a:r>
              <a:rPr lang="pt-BR" altLang="pt-BR"/>
              <a:t>C# - Linguagem usada mais para desenvolvimento de jogos;</a:t>
            </a:r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65BA767E-2789-479E-9A3C-4C902E5FDA66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3379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064000"/>
            <a:ext cx="5256212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8673" y="908720"/>
            <a:ext cx="7305675" cy="1144587"/>
          </a:xfrm>
        </p:spPr>
        <p:txBody>
          <a:bodyPr/>
          <a:lstStyle/>
          <a:p>
            <a:r>
              <a:rPr lang="pt-BR" dirty="0"/>
              <a:t>Padrões Web</a:t>
            </a:r>
            <a:br>
              <a:rPr lang="pt-BR" b="0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252" y="1628800"/>
            <a:ext cx="9143999" cy="4351337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Padrões Web, ou melhor Web Standards, são padrões, padronizações das páginas web, recomendações da W3C (World </a:t>
            </a:r>
            <a:r>
              <a:rPr lang="pt-BR" dirty="0" err="1"/>
              <a:t>Wide</a:t>
            </a:r>
            <a:r>
              <a:rPr lang="pt-BR" dirty="0"/>
              <a:t> Web Consortium) para orientar no desenvolvimento com uso de boas práticas, visando a criação de um site acessível para todos.</a:t>
            </a:r>
          </a:p>
          <a:p>
            <a:pPr marL="0" indent="0" algn="just">
              <a:buNone/>
            </a:pPr>
            <a:br>
              <a:rPr lang="pt-BR" dirty="0"/>
            </a:br>
            <a:r>
              <a:rPr lang="pt-BR" dirty="0"/>
              <a:t>W3C é a sigla do World </a:t>
            </a:r>
            <a:r>
              <a:rPr lang="pt-BR" dirty="0" err="1"/>
              <a:t>Wide</a:t>
            </a:r>
            <a:r>
              <a:rPr lang="pt-BR" dirty="0"/>
              <a:t> Web Consortium, ou o Consórcio WWW. O W3C é uma comunidade internacional que desenvolve padrões com o objetivo de garantir o crescimento da Web.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1208541-8AE6-4A00-86CC-60880B496CA3}" type="slidenum">
              <a:rPr lang="en-GB" altLang="pt-BR" smtClean="0"/>
              <a:pPr>
                <a:defRPr/>
              </a:pPr>
              <a:t>22</a:t>
            </a:fld>
            <a:endParaRPr lang="en-GB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188" y="4279966"/>
            <a:ext cx="32861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31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8673" y="908720"/>
            <a:ext cx="7305675" cy="1144587"/>
          </a:xfrm>
        </p:spPr>
        <p:txBody>
          <a:bodyPr/>
          <a:lstStyle/>
          <a:p>
            <a:r>
              <a:rPr lang="pt-BR" dirty="0"/>
              <a:t>Padrões Web</a:t>
            </a:r>
            <a:br>
              <a:rPr lang="pt-BR" b="0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252" y="1628800"/>
            <a:ext cx="9143999" cy="4351337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O padrão web especifica três áreas importantes:</a:t>
            </a: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Código HTML válido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Código semanticamente correto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Separação de conteúdo (HTML), apresentação (CSS) e interatividade (JS)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1208541-8AE6-4A00-86CC-60880B496CA3}" type="slidenum">
              <a:rPr lang="en-GB" altLang="pt-BR" smtClean="0"/>
              <a:pPr>
                <a:defRPr/>
              </a:pPr>
              <a:t>23</a:t>
            </a:fld>
            <a:endParaRPr lang="en-GB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188" y="4279966"/>
            <a:ext cx="32861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72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8673" y="908720"/>
            <a:ext cx="7305675" cy="1144587"/>
          </a:xfrm>
        </p:spPr>
        <p:txBody>
          <a:bodyPr/>
          <a:lstStyle/>
          <a:p>
            <a:r>
              <a:rPr lang="pt-BR" dirty="0"/>
              <a:t>Padrões Web</a:t>
            </a:r>
            <a:br>
              <a:rPr lang="pt-BR" b="0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1208541-8AE6-4A00-86CC-60880B496CA3}" type="slidenum">
              <a:rPr lang="en-GB" altLang="pt-BR" smtClean="0"/>
              <a:pPr>
                <a:defRPr/>
              </a:pPr>
              <a:t>24</a:t>
            </a:fld>
            <a:endParaRPr lang="en-GB" alt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" y="1162636"/>
            <a:ext cx="9073008" cy="555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4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>
          <a:xfrm>
            <a:off x="179388" y="293688"/>
            <a:ext cx="8496300" cy="1144587"/>
          </a:xfrm>
        </p:spPr>
        <p:txBody>
          <a:bodyPr/>
          <a:lstStyle/>
          <a:p>
            <a:r>
              <a:rPr lang="pt-BR" altLang="pt-BR"/>
              <a:t>O que e o desenvolvimento web?</a:t>
            </a:r>
          </a:p>
        </p:txBody>
      </p:sp>
      <p:sp>
        <p:nvSpPr>
          <p:cNvPr id="34819" name="Espaço Reservado para Conteúdo 2"/>
          <p:cNvSpPr>
            <a:spLocks noGrp="1"/>
          </p:cNvSpPr>
          <p:nvPr>
            <p:ph idx="1"/>
          </p:nvPr>
        </p:nvSpPr>
        <p:spPr>
          <a:xfrm>
            <a:off x="0" y="2060575"/>
            <a:ext cx="9144000" cy="4117975"/>
          </a:xfrm>
        </p:spPr>
        <p:txBody>
          <a:bodyPr/>
          <a:lstStyle/>
          <a:p>
            <a:r>
              <a:rPr lang="pt-BR" altLang="pt-BR" b="1"/>
              <a:t>Desenvolvimento web</a:t>
            </a:r>
            <a:r>
              <a:rPr lang="pt-BR" altLang="pt-BR"/>
              <a:t>. </a:t>
            </a:r>
            <a:r>
              <a:rPr lang="pt-BR" altLang="pt-BR" b="1"/>
              <a:t>Desenvolvimento web</a:t>
            </a:r>
            <a:r>
              <a:rPr lang="pt-BR" altLang="pt-BR"/>
              <a:t> é o termo utilizado para descrever o </a:t>
            </a:r>
            <a:r>
              <a:rPr lang="pt-BR" altLang="pt-BR" b="1"/>
              <a:t>desenvolvimento</a:t>
            </a:r>
            <a:r>
              <a:rPr lang="pt-BR" altLang="pt-BR"/>
              <a:t> de sites, na </a:t>
            </a:r>
            <a:r>
              <a:rPr lang="pt-BR" altLang="pt-BR" b="1"/>
              <a:t>Internet</a:t>
            </a:r>
            <a:r>
              <a:rPr lang="pt-BR" altLang="pt-BR"/>
              <a:t> ou numa intranet. ... </a:t>
            </a:r>
          </a:p>
          <a:p>
            <a:endParaRPr lang="pt-BR" altLang="pt-BR"/>
          </a:p>
          <a:p>
            <a:r>
              <a:rPr lang="pt-BR" altLang="pt-BR"/>
              <a:t>O </a:t>
            </a:r>
            <a:r>
              <a:rPr lang="pt-BR" altLang="pt-BR" b="1"/>
              <a:t>desenvolvimento web</a:t>
            </a:r>
            <a:r>
              <a:rPr lang="pt-BR" altLang="pt-BR"/>
              <a:t> pode variar desde simples páginas estáticas a </a:t>
            </a:r>
            <a:r>
              <a:rPr lang="pt-BR" altLang="pt-BR" b="1"/>
              <a:t>aplicações</a:t>
            </a:r>
            <a:r>
              <a:rPr lang="pt-BR" altLang="pt-BR"/>
              <a:t> ricas, comércios eletrônicos ou redes sociais.</a:t>
            </a:r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C809D01F-DEEE-40F9-B498-477137E2CF52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25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>
          <a:xfrm>
            <a:off x="179388" y="293688"/>
            <a:ext cx="8964612" cy="1144587"/>
          </a:xfrm>
        </p:spPr>
        <p:txBody>
          <a:bodyPr/>
          <a:lstStyle/>
          <a:p>
            <a:r>
              <a:rPr lang="pt-BR" altLang="pt-BR"/>
              <a:t>Estrutura Organizacional da Internet</a:t>
            </a:r>
          </a:p>
        </p:txBody>
      </p:sp>
      <p:pic>
        <p:nvPicPr>
          <p:cNvPr id="35843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412875"/>
            <a:ext cx="7704138" cy="4864100"/>
          </a:xfrm>
        </p:spPr>
      </p:pic>
      <p:sp>
        <p:nvSpPr>
          <p:cNvPr id="3584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9F0DC7C-FE32-40A4-A6C2-37A60B2FBF87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Como funciona um Site</a:t>
            </a:r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827213"/>
            <a:ext cx="8351838" cy="4351337"/>
          </a:xfrm>
        </p:spPr>
        <p:txBody>
          <a:bodyPr/>
          <a:lstStyle/>
          <a:p>
            <a:pPr marL="457200" indent="-457200" algn="just">
              <a:buFont typeface="Verdana" panose="020B0604030504040204" pitchFamily="34" charset="0"/>
              <a:buAutoNum type="arabicPeriod"/>
            </a:pPr>
            <a:r>
              <a:rPr lang="pt-BR" altLang="pt-BR"/>
              <a:t>O visitante digita o endereço de um site também chamado de URL diretamente no navegador de um computador, tablet, celular ou qualquer outro dispositivo de acesso a internet, ou faz uma busca no Google por exemplo e acessa uma URL.</a:t>
            </a:r>
          </a:p>
          <a:p>
            <a:pPr marL="457200" indent="-457200" algn="just">
              <a:buFont typeface="Verdana" panose="020B0604030504040204" pitchFamily="34" charset="0"/>
              <a:buAutoNum type="arabicPeriod"/>
            </a:pPr>
            <a:r>
              <a:rPr lang="pt-BR" altLang="pt-BR"/>
              <a:t>O domínio do site é acionado, domínio é o nome do site + uma extensão, exemplo www.webifacil.com.br o webifacil é o nome e o .com.br é a extensão que usamos.</a:t>
            </a:r>
          </a:p>
          <a:p>
            <a:pPr marL="457200" indent="-457200" algn="just">
              <a:buFont typeface="Verdana" panose="020B0604030504040204" pitchFamily="34" charset="0"/>
              <a:buAutoNum type="arabicPeriod"/>
            </a:pPr>
            <a:r>
              <a:rPr lang="pt-BR" altLang="pt-BR"/>
              <a:t>É na internet que o domínio consegue consultar em listas chamadas de listas de DNS o servidor que se encontra o site solicitado, e assim  visitante é enviado ao servidor de hospedagem correto.</a:t>
            </a:r>
          </a:p>
          <a:p>
            <a:pPr marL="457200" indent="-457200" algn="just">
              <a:buFont typeface="Verdana" panose="020B0604030504040204" pitchFamily="34" charset="0"/>
              <a:buAutoNum type="arabicPeriod"/>
            </a:pPr>
            <a:r>
              <a:rPr lang="pt-BR" altLang="pt-BR"/>
              <a:t>Chegando ao servidor de hospedagem o mesmo faz o reconhecimento de quais arquivos devem exibir para esse acesso.</a:t>
            </a:r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2EC392EE-7D20-4271-96BC-CA3583E2B12A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27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Site</a:t>
            </a:r>
          </a:p>
        </p:txBody>
      </p:sp>
      <p:pic>
        <p:nvPicPr>
          <p:cNvPr id="37891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557338"/>
            <a:ext cx="8424863" cy="4283075"/>
          </a:xfrm>
        </p:spPr>
      </p:pic>
      <p:sp>
        <p:nvSpPr>
          <p:cNvPr id="3789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E355F853-BB97-4876-95CA-1754064B02CE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28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Como funciona um site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827213"/>
            <a:ext cx="8064500" cy="4351337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5"/>
              <a:defRPr/>
            </a:pPr>
            <a:r>
              <a:rPr lang="pt-BR" dirty="0"/>
              <a:t>O site é enfim acionado, os arquivos de programação processam o site conforme o mesmo foi programado, busca os dados necessários do banco de dados (recurso oferecido pelo provedor de hospedagem) processa todos esses dados, se liga aos arquivos </a:t>
            </a:r>
            <a:r>
              <a:rPr lang="pt-BR" dirty="0" err="1"/>
              <a:t>html</a:t>
            </a:r>
            <a:r>
              <a:rPr lang="pt-BR" dirty="0"/>
              <a:t> e </a:t>
            </a:r>
            <a:r>
              <a:rPr lang="pt-BR" dirty="0" err="1"/>
              <a:t>css</a:t>
            </a:r>
            <a:r>
              <a:rPr lang="pt-BR" dirty="0"/>
              <a:t> que são os arquivos que geram toda a parte que o visitante visualiza.</a:t>
            </a:r>
          </a:p>
          <a:p>
            <a:pPr marL="457200" indent="-457200" algn="just">
              <a:buFont typeface="+mj-lt"/>
              <a:buAutoNum type="arabicPeriod" startAt="5"/>
              <a:defRPr/>
            </a:pPr>
            <a:endParaRPr lang="pt-BR" dirty="0"/>
          </a:p>
          <a:p>
            <a:pPr marL="457200" indent="-457200" algn="just">
              <a:buFont typeface="+mj-lt"/>
              <a:buAutoNum type="arabicPeriod" startAt="5"/>
              <a:defRPr/>
            </a:pPr>
            <a:r>
              <a:rPr lang="pt-BR" dirty="0"/>
              <a:t>Finalmente a página é “montada” e fica pronta para ser exibida ao visitante, e assim ela volta para o visitante. </a:t>
            </a:r>
          </a:p>
          <a:p>
            <a:pPr marL="457200" indent="-457200" algn="just">
              <a:buFont typeface="+mj-lt"/>
              <a:buAutoNum type="arabicPeriod" startAt="5"/>
              <a:defRPr/>
            </a:pPr>
            <a:endParaRPr lang="pt-BR" dirty="0"/>
          </a:p>
          <a:p>
            <a:pPr marL="457200" indent="-457200" algn="just">
              <a:buFont typeface="+mj-lt"/>
              <a:buAutoNum type="arabicPeriod" startAt="5"/>
              <a:defRPr/>
            </a:pPr>
            <a:r>
              <a:rPr lang="pt-BR" dirty="0"/>
              <a:t>Cada fase ocorre em milésimos de segundos, e esse processo se repete a cada site acessado.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49A6F4F7-227D-4CDE-BB83-FF864E8EC715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29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Conhecimentos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1484313"/>
            <a:ext cx="7704138" cy="4694237"/>
          </a:xfrm>
        </p:spPr>
        <p:txBody>
          <a:bodyPr/>
          <a:lstStyle/>
          <a:p>
            <a:r>
              <a:rPr lang="pt-BR" altLang="pt-BR"/>
              <a:t>Estrutura organizacional da Internet</a:t>
            </a:r>
          </a:p>
          <a:p>
            <a:r>
              <a:rPr lang="pt-BR" altLang="pt-BR"/>
              <a:t>Protocolos e navegação</a:t>
            </a:r>
          </a:p>
          <a:p>
            <a:r>
              <a:rPr lang="pt-BR" altLang="pt-BR"/>
              <a:t>Linguagem de marcação HTML ou similar</a:t>
            </a:r>
          </a:p>
          <a:p>
            <a:r>
              <a:rPr lang="pt-BR" altLang="pt-BR"/>
              <a:t>Linguagem de estilização CSS ou similar</a:t>
            </a:r>
          </a:p>
          <a:p>
            <a:r>
              <a:rPr lang="pt-BR" altLang="pt-BR"/>
              <a:t>Utilizando templates HTML ou similar</a:t>
            </a:r>
          </a:p>
          <a:p>
            <a:r>
              <a:rPr lang="pt-BR" altLang="pt-BR"/>
              <a:t>Administração de sites: registros de domínios,</a:t>
            </a:r>
          </a:p>
          <a:p>
            <a:r>
              <a:rPr lang="pt-BR" altLang="pt-BR"/>
              <a:t>serviços de hospedagem, publicação</a:t>
            </a:r>
          </a:p>
          <a:p>
            <a:r>
              <a:rPr lang="pt-BR" altLang="pt-BR"/>
              <a:t>Linguagem de programação PHP ou similar</a:t>
            </a:r>
          </a:p>
          <a:p>
            <a:r>
              <a:rPr lang="pt-BR" altLang="pt-BR"/>
              <a:t>Frameworks para linguagem PHP ou similar</a:t>
            </a:r>
          </a:p>
          <a:p>
            <a:r>
              <a:rPr lang="pt-BR" altLang="pt-BR"/>
              <a:t>Banco de dados para sistemas web</a:t>
            </a:r>
          </a:p>
          <a:p>
            <a:r>
              <a:rPr lang="pt-BR" altLang="pt-BR"/>
              <a:t>Controle de acesso em páginas web</a:t>
            </a:r>
          </a:p>
          <a:p>
            <a:r>
              <a:rPr lang="pt-BR" altLang="pt-BR"/>
              <a:t>Aspectos de segurança em sistemas web</a:t>
            </a:r>
          </a:p>
          <a:p>
            <a:r>
              <a:rPr lang="pt-BR" altLang="pt-BR"/>
              <a:t>Padrões de desenvolvimento de sistemas</a:t>
            </a:r>
          </a:p>
          <a:p>
            <a:r>
              <a:rPr lang="pt-BR" altLang="pt-BR"/>
              <a:t>Ferramenta de versionamento</a:t>
            </a: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6586C86C-8087-4ACA-B533-6518AFDF6DBA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 que é um Sistema Web?</a:t>
            </a:r>
            <a:br>
              <a:rPr lang="pt-BR" altLang="pt-BR"/>
            </a:br>
            <a:endParaRPr lang="pt-BR" altLang="pt-BR"/>
          </a:p>
        </p:txBody>
      </p:sp>
      <p:sp>
        <p:nvSpPr>
          <p:cNvPr id="39939" name="Espaço Reservado para Conteúdo 2"/>
          <p:cNvSpPr>
            <a:spLocks noGrp="1"/>
          </p:cNvSpPr>
          <p:nvPr>
            <p:ph idx="1"/>
          </p:nvPr>
        </p:nvSpPr>
        <p:spPr>
          <a:xfrm>
            <a:off x="0" y="1438275"/>
            <a:ext cx="9144000" cy="4740275"/>
          </a:xfrm>
        </p:spPr>
        <p:txBody>
          <a:bodyPr/>
          <a:lstStyle/>
          <a:p>
            <a:pPr algn="just"/>
            <a:r>
              <a:rPr lang="pt-BR" altLang="pt-BR"/>
              <a:t>Sistema Web é um sistema de informática projetado para utilização através de um navegador (Firefox, Chrome, Internet Explorer, Safari, dentre outros), na Internet, sem necessidade de instalar nenhum programa ou software em seus computadores.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Ou seja, quando um usuário ou funcionário da sua empresa acessa o Sistema Web, ele se dá através de um navegador em qualquer computador, de qualquer lugar do planeta, e não aquele modelo tradicional de sistemas que são instalados no computador. Para isso, mantemos servidores dedicados para oferecer, a sua empresa, o melhor desta tecnologia.</a:t>
            </a:r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AA67736F-C8DD-40AE-B0CD-0B767B91E8D4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30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1547813" y="-100013"/>
            <a:ext cx="7305675" cy="1144588"/>
          </a:xfrm>
        </p:spPr>
        <p:txBody>
          <a:bodyPr/>
          <a:lstStyle/>
          <a:p>
            <a:r>
              <a:rPr lang="pt-BR" altLang="pt-BR"/>
              <a:t>Vantagens de um Sistema Web</a:t>
            </a:r>
          </a:p>
        </p:txBody>
      </p:sp>
      <p:pic>
        <p:nvPicPr>
          <p:cNvPr id="40963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68413"/>
            <a:ext cx="9144000" cy="4465637"/>
          </a:xfrm>
        </p:spPr>
      </p:pic>
      <p:sp>
        <p:nvSpPr>
          <p:cNvPr id="4096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CFFA5269-7CF7-40F3-A1FF-3F4497B4CDAA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/>
          <p:cNvSpPr>
            <a:spLocks noGrp="1"/>
          </p:cNvSpPr>
          <p:nvPr>
            <p:ph type="title"/>
          </p:nvPr>
        </p:nvSpPr>
        <p:spPr>
          <a:xfrm>
            <a:off x="0" y="573088"/>
            <a:ext cx="8675688" cy="1144587"/>
          </a:xfrm>
        </p:spPr>
        <p:txBody>
          <a:bodyPr/>
          <a:lstStyle/>
          <a:p>
            <a:r>
              <a:rPr lang="pt-BR" altLang="pt-BR"/>
              <a:t>Como funcionam as aplicações web</a:t>
            </a:r>
            <a:br>
              <a:rPr lang="pt-BR" altLang="pt-BR"/>
            </a:br>
            <a:endParaRPr lang="pt-BR" altLang="pt-BR"/>
          </a:p>
        </p:txBody>
      </p:sp>
      <p:sp>
        <p:nvSpPr>
          <p:cNvPr id="41987" name="Espaço Reservado para Conteúdo 2"/>
          <p:cNvSpPr>
            <a:spLocks noGrp="1"/>
          </p:cNvSpPr>
          <p:nvPr>
            <p:ph idx="1"/>
          </p:nvPr>
        </p:nvSpPr>
        <p:spPr>
          <a:xfrm>
            <a:off x="23813" y="1717675"/>
            <a:ext cx="9037637" cy="4351338"/>
          </a:xfrm>
        </p:spPr>
        <p:txBody>
          <a:bodyPr/>
          <a:lstStyle/>
          <a:p>
            <a:pPr algn="just"/>
            <a:r>
              <a:rPr lang="pt-BR" altLang="pt-BR" b="1"/>
              <a:t>função do servidor web</a:t>
            </a:r>
            <a:r>
              <a:rPr lang="pt-BR" altLang="pt-BR"/>
              <a:t> é receber uma solicitação (requisição) e devolver (resposta) algo para o cliente.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O browser permite ao usuário solicitar um recurso e quando o servidor responde a uma solicitação são encontrados recursos como: páginas HTML, figuras e documento PDF que são exibidas depois para o usuário.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 Geralmente os servidores enviam instruções para o browser escritas em HTML. O HTML diz ao browser como apresentar conteúdo ao usuário web.</a:t>
            </a:r>
          </a:p>
        </p:txBody>
      </p:sp>
      <p:sp>
        <p:nvSpPr>
          <p:cNvPr id="4198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279E664B-34C4-4D72-B580-5C7E57834DF4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do servidor web</a:t>
            </a:r>
          </a:p>
        </p:txBody>
      </p:sp>
      <p:sp>
        <p:nvSpPr>
          <p:cNvPr id="43011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D3D03836-3207-40BE-A7CE-4ED3DD9AE0DE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33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430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001838"/>
            <a:ext cx="59721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do servidor web</a:t>
            </a:r>
          </a:p>
        </p:txBody>
      </p:sp>
      <p:sp>
        <p:nvSpPr>
          <p:cNvPr id="44035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4ADFDA6A-7D30-46B4-94CA-BB316D11C79C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34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44036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765175"/>
            <a:ext cx="247332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50825" y="2697163"/>
            <a:ext cx="8893175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O servidor em si tem alguns recursos, mas por algumas deficiências não consegue processar tudo sozinho como: criações de páginas dinâmicas e o armazenamento de dados em um banco de dados.</a:t>
            </a:r>
          </a:p>
          <a:p>
            <a:pPr algn="just">
              <a:defRPr/>
            </a:pP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  <a:latin typeface="+mn-lt"/>
              </a:rPr>
              <a:t>Páginas Dinâmicas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 – Quando a aplicação roda no servidor, este disponibiliza somente páginas estáticas. Porém, para efetuar essa comunicação é necessário o auxílio de uma outra aplicação de ajuda que é passada através de 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Servlet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Armazenar dados no 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3338" y="1701800"/>
            <a:ext cx="9144001" cy="4351338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Para efetuar essa ação o servidor precisa de uma aplicação de apoio (</a:t>
            </a:r>
            <a:r>
              <a:rPr lang="pt-BR" dirty="0" err="1"/>
              <a:t>Servlet</a:t>
            </a:r>
            <a:r>
              <a:rPr lang="pt-BR" dirty="0"/>
              <a:t>), fazendo com que o servidor envie esses parâmetros para o </a:t>
            </a:r>
            <a:r>
              <a:rPr lang="pt-BR" dirty="0" err="1"/>
              <a:t>Servlet</a:t>
            </a:r>
            <a:r>
              <a:rPr lang="pt-BR" dirty="0"/>
              <a:t>.</a:t>
            </a:r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D5348181-E344-4AB0-9F41-64A27DF6A8DB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35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Solicitação do Usuário Web</a:t>
            </a:r>
            <a:br>
              <a:rPr lang="pt-BR" altLang="pt-BR"/>
            </a:br>
            <a:endParaRPr lang="pt-BR" altLang="pt-BR"/>
          </a:p>
        </p:txBody>
      </p:sp>
      <p:sp>
        <p:nvSpPr>
          <p:cNvPr id="4608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96975"/>
            <a:ext cx="9144000" cy="4351338"/>
          </a:xfrm>
        </p:spPr>
        <p:txBody>
          <a:bodyPr/>
          <a:lstStyle/>
          <a:p>
            <a:r>
              <a:rPr lang="pt-BR" altLang="pt-BR"/>
              <a:t>A função do usuário web é permitir fazer solicitações ao servidor, exibindo o resultado do pedido. O browser é o software que se comunica com o servidor.</a:t>
            </a:r>
          </a:p>
        </p:txBody>
      </p:sp>
      <p:sp>
        <p:nvSpPr>
          <p:cNvPr id="4608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5DD259FC-7233-43F8-B28D-51AB18E8866C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4608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2278063"/>
            <a:ext cx="68199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6034088"/>
            <a:ext cx="470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Protocolo 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773238"/>
            <a:ext cx="8928100" cy="440531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pt-BR" dirty="0"/>
              <a:t>É um protocolo que os clientes e os servidores usam para se comunicar. Essa comunicação é baseada em requisições (</a:t>
            </a:r>
            <a:r>
              <a:rPr lang="pt-BR" dirty="0" err="1"/>
              <a:t>request</a:t>
            </a:r>
            <a:r>
              <a:rPr lang="pt-BR" dirty="0"/>
              <a:t>) e respostas (responses).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pt-BR" dirty="0"/>
              <a:t>Veja abaixo os elementos dessa comunicação:</a:t>
            </a:r>
          </a:p>
          <a:p>
            <a:pPr>
              <a:defRPr/>
            </a:pPr>
            <a:endParaRPr lang="pt-BR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pt-BR" b="1" dirty="0"/>
              <a:t>Conteúdo de uma solicitação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Método HTTP;</a:t>
            </a:r>
          </a:p>
          <a:p>
            <a:pPr>
              <a:defRPr/>
            </a:pPr>
            <a:r>
              <a:rPr lang="pt-BR" dirty="0"/>
              <a:t>Página que será acessada;</a:t>
            </a:r>
          </a:p>
          <a:p>
            <a:pPr>
              <a:defRPr/>
            </a:pPr>
            <a:r>
              <a:rPr lang="pt-BR" dirty="0"/>
              <a:t>Parâmetros do formulário;</a:t>
            </a:r>
          </a:p>
        </p:txBody>
      </p:sp>
      <p:sp>
        <p:nvSpPr>
          <p:cNvPr id="4710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F35DAC7B-A3E5-4217-997D-6BB3A1A12267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37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Protocolo 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773238"/>
            <a:ext cx="8928100" cy="4405312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pt-BR" b="1" dirty="0"/>
              <a:t>Conteúdo de uma resposta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Código de status (informa se a solicitação foi realizada com sucesso ou não);</a:t>
            </a:r>
          </a:p>
          <a:p>
            <a:pPr algn="just">
              <a:defRPr/>
            </a:pPr>
            <a:r>
              <a:rPr lang="pt-BR" dirty="0"/>
              <a:t>Tipo de Conteúdo (HTML, figuras, textos, </a:t>
            </a:r>
            <a:r>
              <a:rPr lang="pt-BR" dirty="0" err="1"/>
              <a:t>etc</a:t>
            </a:r>
            <a:r>
              <a:rPr lang="pt-BR" dirty="0"/>
              <a:t>);</a:t>
            </a:r>
          </a:p>
          <a:p>
            <a:pPr algn="just">
              <a:defRPr/>
            </a:pPr>
            <a:r>
              <a:rPr lang="pt-BR" dirty="0"/>
              <a:t>Conteúdo (HTML real, imagem, </a:t>
            </a:r>
            <a:r>
              <a:rPr lang="pt-BR" dirty="0" err="1"/>
              <a:t>etc</a:t>
            </a:r>
            <a:r>
              <a:rPr lang="pt-BR" dirty="0"/>
              <a:t>);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pt-BR" dirty="0"/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pt-BR" dirty="0"/>
              <a:t>A solicitação HTTP possui outra solicitação conhecida como </a:t>
            </a:r>
            <a:r>
              <a:rPr lang="pt-BR" b="1" dirty="0"/>
              <a:t>URL</a:t>
            </a:r>
            <a:r>
              <a:rPr lang="pt-BR" dirty="0"/>
              <a:t> (Localizador Uniforme de Recursos). A solicitação URL é um recurso que se ativa quando o usuário tenta acessar alguns dos métodos HTTP descritos abaixo.</a:t>
            </a:r>
          </a:p>
        </p:txBody>
      </p:sp>
      <p:sp>
        <p:nvSpPr>
          <p:cNvPr id="4813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783A1469-8382-43B1-B07E-DD0318431AD2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38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Métodos HTTP</a:t>
            </a:r>
            <a:br>
              <a:rPr lang="pt-BR" altLang="pt-BR"/>
            </a:br>
            <a:endParaRPr lang="pt-BR" altLang="pt-BR"/>
          </a:p>
        </p:txBody>
      </p:sp>
      <p:sp>
        <p:nvSpPr>
          <p:cNvPr id="49155" name="Espaço Reservado para Conteúdo 2"/>
          <p:cNvSpPr>
            <a:spLocks noGrp="1"/>
          </p:cNvSpPr>
          <p:nvPr>
            <p:ph idx="1"/>
          </p:nvPr>
        </p:nvSpPr>
        <p:spPr>
          <a:xfrm>
            <a:off x="0" y="1438275"/>
            <a:ext cx="9144000" cy="4740275"/>
          </a:xfrm>
        </p:spPr>
        <p:txBody>
          <a:bodyPr/>
          <a:lstStyle/>
          <a:p>
            <a:pPr algn="just"/>
            <a:r>
              <a:rPr lang="pt-BR" altLang="pt-BR" b="1"/>
              <a:t>GET</a:t>
            </a:r>
            <a:r>
              <a:rPr lang="pt-BR" altLang="pt-BR"/>
              <a:t> - Solicita ao servidor um recurso chamado de solicitação URl. Este é o método padrão, pois é a forma como o browser chama o servidor quando digita-se uma URL para que ele a recupere.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 b="1"/>
              <a:t>POST</a:t>
            </a:r>
            <a:r>
              <a:rPr lang="pt-BR" altLang="pt-BR"/>
              <a:t> - Contém um corpo nos quais seus parâmetros de solicitação já são codificados. O mais frequente uso desse método é na submissão de formulários.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 b="1"/>
              <a:t>HEAD</a:t>
            </a:r>
            <a:r>
              <a:rPr lang="pt-BR" altLang="pt-BR"/>
              <a:t> - Similar ao método GET, o servidor apenas retoma a linha de resposta e os cabeçalhos de resposta.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 b="1"/>
              <a:t>PUT</a:t>
            </a:r>
            <a:r>
              <a:rPr lang="pt-BR" altLang="pt-BR"/>
              <a:t> - Esse método permite o envio de arquivos par ao servidor Web.</a:t>
            </a:r>
          </a:p>
          <a:p>
            <a:endParaRPr lang="pt-BR" altLang="pt-BR"/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BC694280-139D-4E9A-988A-D086DFE4E757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39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827088" y="293688"/>
            <a:ext cx="7848600" cy="1144587"/>
          </a:xfrm>
        </p:spPr>
        <p:txBody>
          <a:bodyPr/>
          <a:lstStyle/>
          <a:p>
            <a:r>
              <a:rPr lang="pt-BR" altLang="pt-BR"/>
              <a:t>Conteúdo Programático da Aula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>
          <a:xfrm>
            <a:off x="827088" y="1827213"/>
            <a:ext cx="7848600" cy="4351337"/>
          </a:xfrm>
        </p:spPr>
        <p:txBody>
          <a:bodyPr/>
          <a:lstStyle/>
          <a:p>
            <a:r>
              <a:rPr lang="pt-BR" altLang="pt-BR"/>
              <a:t>Desenvolvimento de Sistemas Web II</a:t>
            </a:r>
          </a:p>
          <a:p>
            <a:pPr lvl="1"/>
            <a:r>
              <a:rPr lang="pt-BR" altLang="pt-BR"/>
              <a:t>Introdução PHP</a:t>
            </a:r>
          </a:p>
          <a:p>
            <a:pPr lvl="1"/>
            <a:r>
              <a:rPr lang="pt-BR" altLang="pt-BR"/>
              <a:t>Sintaxe básica do PHP</a:t>
            </a:r>
          </a:p>
          <a:p>
            <a:pPr lvl="1"/>
            <a:r>
              <a:rPr lang="pt-BR" altLang="pt-BR"/>
              <a:t>PHP e HTML</a:t>
            </a:r>
          </a:p>
          <a:p>
            <a:pPr lvl="1"/>
            <a:r>
              <a:rPr lang="pt-BR" altLang="pt-BR"/>
              <a:t>Principais vantagens; </a:t>
            </a:r>
          </a:p>
          <a:p>
            <a:pPr lvl="1"/>
            <a:r>
              <a:rPr lang="pt-BR" altLang="pt-BR"/>
              <a:t>Outras linguagens similares; </a:t>
            </a:r>
          </a:p>
          <a:p>
            <a:pPr lvl="1"/>
            <a:r>
              <a:rPr lang="pt-BR" altLang="pt-BR"/>
              <a:t>Estrutura organizacional da Internet.  </a:t>
            </a:r>
          </a:p>
          <a:p>
            <a:pPr lvl="1"/>
            <a:r>
              <a:rPr lang="pt-BR" altLang="pt-BR"/>
              <a:t>Exercícios</a:t>
            </a:r>
          </a:p>
          <a:p>
            <a:pPr lvl="1"/>
            <a:endParaRPr lang="pt-BR" altLang="pt-BR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66550680-0797-488D-85BF-99AC956ACEB3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>
          <a:xfrm>
            <a:off x="1350963" y="561975"/>
            <a:ext cx="7305675" cy="1144588"/>
          </a:xfrm>
        </p:spPr>
        <p:txBody>
          <a:bodyPr/>
          <a:lstStyle/>
          <a:p>
            <a:r>
              <a:rPr lang="pt-BR" altLang="pt-BR"/>
              <a:t>Métodos HTTP</a:t>
            </a:r>
            <a:br>
              <a:rPr lang="pt-BR" altLang="pt-BR"/>
            </a:br>
            <a:endParaRPr lang="pt-BR" altLang="pt-BR"/>
          </a:p>
        </p:txBody>
      </p:sp>
      <p:sp>
        <p:nvSpPr>
          <p:cNvPr id="50179" name="Espaço Reservado para Conteúdo 2"/>
          <p:cNvSpPr>
            <a:spLocks noGrp="1"/>
          </p:cNvSpPr>
          <p:nvPr>
            <p:ph idx="1"/>
          </p:nvPr>
        </p:nvSpPr>
        <p:spPr>
          <a:xfrm>
            <a:off x="0" y="1844675"/>
            <a:ext cx="9144000" cy="4333875"/>
          </a:xfrm>
        </p:spPr>
        <p:txBody>
          <a:bodyPr/>
          <a:lstStyle/>
          <a:p>
            <a:r>
              <a:rPr lang="pt-BR" altLang="pt-BR" b="1"/>
              <a:t>DELETE</a:t>
            </a:r>
            <a:r>
              <a:rPr lang="pt-BR" altLang="pt-BR"/>
              <a:t> - Permite a exclusão de documentos dentro do servidor Web.</a:t>
            </a:r>
          </a:p>
          <a:p>
            <a:endParaRPr lang="pt-BR" altLang="pt-BR"/>
          </a:p>
          <a:p>
            <a:r>
              <a:rPr lang="pt-BR" altLang="pt-BR" b="1"/>
              <a:t>OPTIONS</a:t>
            </a:r>
            <a:r>
              <a:rPr lang="pt-BR" altLang="pt-BR"/>
              <a:t> - É possível fazer uma consulta de quais comandos estão disponíveis para um determinado usuário.</a:t>
            </a:r>
          </a:p>
          <a:p>
            <a:endParaRPr lang="pt-BR" altLang="pt-BR"/>
          </a:p>
          <a:p>
            <a:r>
              <a:rPr lang="pt-BR" altLang="pt-BR" b="1"/>
              <a:t>TRACE</a:t>
            </a:r>
            <a:r>
              <a:rPr lang="pt-BR" altLang="pt-BR"/>
              <a:t> - Permite depurar as requisições, devolvendo o cabeçalho de um documento</a:t>
            </a:r>
          </a:p>
          <a:p>
            <a:endParaRPr lang="pt-BR" altLang="pt-BR"/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08173EB2-B4DA-4C45-8529-3D04940F9CDD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40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protocolos</a:t>
            </a:r>
            <a:br>
              <a:rPr lang="pt-BR" altLang="pt-BR"/>
            </a:br>
            <a:endParaRPr lang="pt-BR" altLang="pt-BR"/>
          </a:p>
        </p:txBody>
      </p:sp>
      <p:sp>
        <p:nvSpPr>
          <p:cNvPr id="51203" name="Espaço Reservado para Conteúdo 2"/>
          <p:cNvSpPr>
            <a:spLocks noGrp="1"/>
          </p:cNvSpPr>
          <p:nvPr>
            <p:ph idx="1"/>
          </p:nvPr>
        </p:nvSpPr>
        <p:spPr>
          <a:xfrm>
            <a:off x="71438" y="1430338"/>
            <a:ext cx="9072562" cy="4351337"/>
          </a:xfrm>
        </p:spPr>
        <p:txBody>
          <a:bodyPr/>
          <a:lstStyle/>
          <a:p>
            <a:pPr algn="just"/>
            <a:r>
              <a:rPr lang="pt-BR" altLang="pt-BR" b="1"/>
              <a:t>FTP</a:t>
            </a:r>
            <a:r>
              <a:rPr lang="pt-BR" altLang="pt-BR"/>
              <a:t> - Sigla para File Transfer Protocol, é muito utilizado para transmissão (upload e download) de arquivos para um servidor.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 b="1"/>
              <a:t>SMTP</a:t>
            </a:r>
            <a:r>
              <a:rPr lang="pt-BR" altLang="pt-BR"/>
              <a:t> - Sigla para Simple Message Transfer Protocol, fornece os comandos necessários para envio de mensagens a um servidor de e-mail.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 b="1"/>
              <a:t>POP</a:t>
            </a:r>
            <a:r>
              <a:rPr lang="pt-BR" altLang="pt-BR"/>
              <a:t> - Sigla para Post Office Protocol, permite que um cliente acesse e manipule mensagens de correio eletrônico disponíveis em um servidor.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 b="1"/>
              <a:t>IMAP</a:t>
            </a:r>
            <a:r>
              <a:rPr lang="pt-BR" altLang="pt-BR"/>
              <a:t> - Sigla para Internet Message Access Protocol, permite que um cliente acesse e manipule mensagens de correio eletrônico disponíveis em um servidor, assim como ocorre no protocolo POP.</a:t>
            </a:r>
          </a:p>
          <a:p>
            <a:endParaRPr lang="pt-BR" altLang="pt-BR"/>
          </a:p>
        </p:txBody>
      </p:sp>
      <p:sp>
        <p:nvSpPr>
          <p:cNvPr id="5120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F9E0CCFC-3D73-4796-8662-2DD190B703D1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Resposta de um 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916113"/>
            <a:ext cx="9144000" cy="4262437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pt-BR" dirty="0"/>
              <a:t>Uma resposta HTTP é composta de dois itens: o header e corpo. A informação do header faz três verificações que são: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Protocolo que está sendo usado no browser;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A realização de uma solicitação se ocorreu tudo certo;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O tipo de conteúdo que está incluído no corpo. Apenas lembrando que o corpo possui o conteúdo que o browser exibirá.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5222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B425AA8C-4F0F-4107-A6C0-84994849B889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Respostas do servidor</a:t>
            </a:r>
          </a:p>
        </p:txBody>
      </p:sp>
      <p:sp>
        <p:nvSpPr>
          <p:cNvPr id="53251" name="Espaço Reservado para Conteúdo 2"/>
          <p:cNvSpPr>
            <a:spLocks noGrp="1"/>
          </p:cNvSpPr>
          <p:nvPr>
            <p:ph idx="1"/>
          </p:nvPr>
        </p:nvSpPr>
        <p:spPr>
          <a:xfrm>
            <a:off x="0" y="1844675"/>
            <a:ext cx="9144000" cy="4333875"/>
          </a:xfrm>
        </p:spPr>
        <p:txBody>
          <a:bodyPr/>
          <a:lstStyle/>
          <a:p>
            <a:pPr algn="just"/>
            <a:r>
              <a:rPr lang="pt-BR" altLang="pt-BR"/>
              <a:t>Existem algumas respostas que o servidor encaminha para o browser. Muitas dessas respostas são comuns de serem vistas por programadores, sendo representadas por um número indicado pelo qual o problema foi ocorrido.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Abaixo está listados os mais comuns:</a:t>
            </a:r>
          </a:p>
          <a:p>
            <a:pPr algn="just"/>
            <a:endParaRPr lang="pt-BR" altLang="pt-BR"/>
          </a:p>
          <a:p>
            <a:r>
              <a:rPr lang="pt-BR" altLang="pt-BR" b="1"/>
              <a:t>200 (OK)</a:t>
            </a:r>
            <a:r>
              <a:rPr lang="pt-BR" altLang="pt-BR"/>
              <a:t> – Informa que a confirmação da requisição foi respondida com sucesso.</a:t>
            </a:r>
          </a:p>
          <a:p>
            <a:r>
              <a:rPr lang="pt-BR" altLang="pt-BR" b="1"/>
              <a:t>304 (NOT MODIFIED)</a:t>
            </a:r>
            <a:r>
              <a:rPr lang="pt-BR" altLang="pt-BR"/>
              <a:t> – Informa que os recursos que não foram modificados desde a última vez que foi feito um pedido. Isso ocorre por causa dos mecanismos de cache do browser.</a:t>
            </a:r>
          </a:p>
          <a:p>
            <a:pPr algn="just"/>
            <a:endParaRPr lang="pt-BR" altLang="pt-BR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E7E6E76D-5694-4BA4-9792-1A61B8A4E512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43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Respostas do servidor</a:t>
            </a:r>
          </a:p>
        </p:txBody>
      </p:sp>
      <p:sp>
        <p:nvSpPr>
          <p:cNvPr id="54275" name="Espaço Reservado para Conteúdo 2"/>
          <p:cNvSpPr>
            <a:spLocks noGrp="1"/>
          </p:cNvSpPr>
          <p:nvPr>
            <p:ph idx="1"/>
          </p:nvPr>
        </p:nvSpPr>
        <p:spPr>
          <a:xfrm>
            <a:off x="0" y="1844675"/>
            <a:ext cx="9144000" cy="4333875"/>
          </a:xfrm>
        </p:spPr>
        <p:txBody>
          <a:bodyPr/>
          <a:lstStyle/>
          <a:p>
            <a:r>
              <a:rPr lang="pt-BR" altLang="pt-BR" b="1"/>
              <a:t>401 (UNAUTHORIZED)</a:t>
            </a:r>
            <a:r>
              <a:rPr lang="pt-BR" altLang="pt-BR"/>
              <a:t> – Informa que o cliente não tem acesso autorizado para acessar a área requisitada. Ocorre muito em intranets de acesso privado que precisam ser acessadas com um usuário e senha.</a:t>
            </a:r>
          </a:p>
          <a:p>
            <a:r>
              <a:rPr lang="pt-BR" altLang="pt-BR" b="1"/>
              <a:t>403 (FORBIDDEN)</a:t>
            </a:r>
            <a:r>
              <a:rPr lang="pt-BR" altLang="pt-BR"/>
              <a:t> – Informa que o acesso à área requisitada falhou. Isso pode ocorrer em caso de acesso a áreas que exigem login e senha e não houve autorização para aquele usuário.</a:t>
            </a:r>
          </a:p>
          <a:p>
            <a:r>
              <a:rPr lang="pt-BR" altLang="pt-BR" b="1"/>
              <a:t>404 (NOT FOUND)</a:t>
            </a:r>
            <a:r>
              <a:rPr lang="pt-BR" altLang="pt-BR"/>
              <a:t> - Não encontrado. Ocorre quando o usuário tenta acessar uma área inexistente no endereço passado, por exemplo, páginas removidas ou recursos excluídos.</a:t>
            </a:r>
          </a:p>
          <a:p>
            <a:pPr algn="just"/>
            <a:endParaRPr lang="pt-BR" altLang="pt-BR"/>
          </a:p>
        </p:txBody>
      </p:sp>
      <p:sp>
        <p:nvSpPr>
          <p:cNvPr id="5427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1107633-0639-46C5-B0D5-FFBEF4683440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44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>
          <a:xfrm>
            <a:off x="120650" y="476250"/>
            <a:ext cx="9023350" cy="1144588"/>
          </a:xfrm>
        </p:spPr>
        <p:txBody>
          <a:bodyPr/>
          <a:lstStyle/>
          <a:p>
            <a:pPr algn="ctr"/>
            <a:r>
              <a:rPr lang="pt-BR" altLang="pt-BR" b="0"/>
              <a:t>Abaixo segue descrições da anatomia da resposta em HTTP.</a:t>
            </a:r>
            <a:endParaRPr lang="pt-BR" altLang="pt-BR"/>
          </a:p>
        </p:txBody>
      </p:sp>
      <p:sp>
        <p:nvSpPr>
          <p:cNvPr id="55299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D9A9D9A-87F5-447E-B52A-98B76EBE0E15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45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5530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46338"/>
            <a:ext cx="7388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0"/>
              <a:t>anatomia da resposta em HTTP</a:t>
            </a:r>
            <a:endParaRPr lang="pt-BR" altLang="pt-BR"/>
          </a:p>
        </p:txBody>
      </p:sp>
      <p:sp>
        <p:nvSpPr>
          <p:cNvPr id="5632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27213"/>
            <a:ext cx="8675688" cy="4351337"/>
          </a:xfrm>
        </p:spPr>
        <p:txBody>
          <a:bodyPr/>
          <a:lstStyle/>
          <a:p>
            <a:r>
              <a:rPr lang="pt-BR" altLang="pt-BR"/>
              <a:t>O </a:t>
            </a:r>
            <a:r>
              <a:rPr lang="pt-BR" altLang="pt-BR" b="1"/>
              <a:t>MIME Type</a:t>
            </a:r>
            <a:r>
              <a:rPr lang="pt-BR" altLang="pt-BR"/>
              <a:t> é o valor do header de resposta para o content type. </a:t>
            </a:r>
          </a:p>
          <a:p>
            <a:endParaRPr lang="pt-BR" altLang="pt-BR"/>
          </a:p>
          <a:p>
            <a:r>
              <a:rPr lang="pt-BR" altLang="pt-BR"/>
              <a:t>O MIME type informa ao browser que tipo de dado está pronto para receber, pois se precisa saber como será processado. </a:t>
            </a:r>
          </a:p>
          <a:p>
            <a:endParaRPr lang="pt-BR" altLang="pt-BR"/>
          </a:p>
          <a:p>
            <a:r>
              <a:rPr lang="pt-BR" altLang="pt-BR"/>
              <a:t>No caso da Figura acima, estamos informando que o conteúdo é do tipo HTML, mas poderíamos estar esperando um tipo PDF, então seria mudado o Content-Type.</a:t>
            </a:r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A0477134-BDFC-40E5-A39A-B53B363FE603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ítulo 1"/>
          <p:cNvSpPr>
            <a:spLocks noGrp="1"/>
          </p:cNvSpPr>
          <p:nvPr>
            <p:ph type="title"/>
          </p:nvPr>
        </p:nvSpPr>
        <p:spPr>
          <a:xfrm>
            <a:off x="-252413" y="836613"/>
            <a:ext cx="9288463" cy="1144587"/>
          </a:xfrm>
        </p:spPr>
        <p:txBody>
          <a:bodyPr/>
          <a:lstStyle/>
          <a:p>
            <a:pPr algn="ctr"/>
            <a:r>
              <a:rPr lang="pt-BR" altLang="pt-BR"/>
              <a:t>13 Dicas dominar uma linguagem de programação</a:t>
            </a:r>
            <a:br>
              <a:rPr lang="pt-BR" altLang="pt-BR"/>
            </a:br>
            <a:endParaRPr lang="pt-BR" altLang="pt-BR"/>
          </a:p>
        </p:txBody>
      </p:sp>
      <p:sp>
        <p:nvSpPr>
          <p:cNvPr id="57347" name="Espaço Reservado para Conteúdo 2"/>
          <p:cNvSpPr>
            <a:spLocks noGrp="1"/>
          </p:cNvSpPr>
          <p:nvPr>
            <p:ph idx="1"/>
          </p:nvPr>
        </p:nvSpPr>
        <p:spPr>
          <a:xfrm>
            <a:off x="280988" y="1557338"/>
            <a:ext cx="8858250" cy="4351337"/>
          </a:xfrm>
        </p:spPr>
        <p:txBody>
          <a:bodyPr/>
          <a:lstStyle/>
          <a:p>
            <a:r>
              <a:rPr lang="pt-BR" altLang="pt-BR"/>
              <a:t>Praticar muito programação com a linguagem</a:t>
            </a:r>
          </a:p>
          <a:p>
            <a:r>
              <a:rPr lang="pt-BR" altLang="pt-BR"/>
              <a:t>Persista, persista no erro até entender e solucionar</a:t>
            </a:r>
          </a:p>
          <a:p>
            <a:r>
              <a:rPr lang="pt-BR" altLang="pt-BR"/>
              <a:t>Faça pausas quando o stress bater a sua porta</a:t>
            </a:r>
          </a:p>
          <a:p>
            <a:r>
              <a:rPr lang="pt-BR" altLang="pt-BR"/>
              <a:t>Comece com exercícios simples</a:t>
            </a:r>
          </a:p>
          <a:p>
            <a:r>
              <a:rPr lang="pt-BR" altLang="pt-BR"/>
              <a:t>Crie pequenos projetos reais como sistema de vendas e cadastros com relatórios</a:t>
            </a:r>
          </a:p>
          <a:p>
            <a:r>
              <a:rPr lang="pt-BR" altLang="pt-BR"/>
              <a:t>Defina um objetivo e foque</a:t>
            </a:r>
          </a:p>
          <a:p>
            <a:r>
              <a:rPr lang="pt-BR" altLang="pt-BR"/>
              <a:t>Não pule etapas</a:t>
            </a:r>
          </a:p>
          <a:p>
            <a:r>
              <a:rPr lang="pt-BR" altLang="pt-BR"/>
              <a:t>Leia a documentação</a:t>
            </a:r>
          </a:p>
          <a:p>
            <a:r>
              <a:rPr lang="pt-BR" altLang="pt-BR"/>
              <a:t>Foque apenas em uma linguagem</a:t>
            </a:r>
          </a:p>
          <a:p>
            <a:r>
              <a:rPr lang="pt-BR" altLang="pt-BR"/>
              <a:t>Pratique durante e depois da aula</a:t>
            </a:r>
          </a:p>
          <a:p>
            <a:r>
              <a:rPr lang="pt-BR" altLang="pt-BR"/>
              <a:t>Compartilhe o seu conhecimento, não hesite</a:t>
            </a:r>
          </a:p>
          <a:p>
            <a:r>
              <a:rPr lang="pt-BR" altLang="pt-BR"/>
              <a:t>Converse com pessoas da área</a:t>
            </a:r>
          </a:p>
          <a:p>
            <a:r>
              <a:rPr lang="pt-BR" altLang="pt-BR"/>
              <a:t>Ensine, por que não? Ensinando você grava seu aprendizado ainda mais (Ajude um amigo).</a:t>
            </a:r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DE30AE36-C5AA-4751-B205-79D33D3633CD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47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Dúvidas</a:t>
            </a:r>
          </a:p>
        </p:txBody>
      </p:sp>
      <p:sp>
        <p:nvSpPr>
          <p:cNvPr id="583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837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9677667-5460-4C9B-8578-0D2AEE55C7E8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48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5" name="Picture 7" descr="http://3.bp.blogspot.com/_cplM-_5BRwc/ShcmAIs5bFI/AAAAAAAAAAw/JGDw5jHEoUs/s320/interroga%C3%A7%C3%A3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88115">
            <a:off x="3496239" y="2205962"/>
            <a:ext cx="2647950" cy="2695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Referência Bibliográfica</a:t>
            </a:r>
          </a:p>
        </p:txBody>
      </p:sp>
      <p:sp>
        <p:nvSpPr>
          <p:cNvPr id="60419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827213"/>
            <a:ext cx="8280400" cy="4351337"/>
          </a:xfrm>
        </p:spPr>
        <p:txBody>
          <a:bodyPr/>
          <a:lstStyle/>
          <a:p>
            <a:r>
              <a:rPr lang="pt-BR" altLang="pt-BR"/>
              <a:t>DALL’OGLIO, Pablo. </a:t>
            </a:r>
            <a:r>
              <a:rPr lang="pt-BR" altLang="pt-BR" b="1"/>
              <a:t>PHP: Programando com Orientação a Objetos</a:t>
            </a:r>
            <a:r>
              <a:rPr lang="pt-BR" altLang="pt-BR"/>
              <a:t>. 2ª edição. São Paulo: Novatec, 2009.</a:t>
            </a:r>
          </a:p>
          <a:p>
            <a:endParaRPr lang="pt-BR" altLang="pt-BR" u="sng"/>
          </a:p>
          <a:p>
            <a:r>
              <a:rPr lang="pt-BR" altLang="pt-BR"/>
              <a:t>GLAZAR, Jean Eduardo. </a:t>
            </a:r>
            <a:r>
              <a:rPr lang="pt-BR" altLang="pt-BR" b="1"/>
              <a:t>Programação para </a:t>
            </a:r>
            <a:r>
              <a:rPr lang="pt-BR" altLang="pt-BR" b="1" i="1"/>
              <a:t>Web</a:t>
            </a:r>
            <a:r>
              <a:rPr lang="pt-BR" altLang="pt-BR" i="1"/>
              <a:t>. IFES, 2011.</a:t>
            </a:r>
          </a:p>
          <a:p>
            <a:pPr algn="just"/>
            <a:endParaRPr lang="pt-BR" altLang="pt-BR" i="1"/>
          </a:p>
          <a:p>
            <a:r>
              <a:rPr lang="pt-BR" altLang="pt-BR" b="1"/>
              <a:t>Manual PHP</a:t>
            </a:r>
            <a:r>
              <a:rPr lang="pt-BR" altLang="pt-BR"/>
              <a:t>. </a:t>
            </a:r>
            <a:r>
              <a:rPr lang="pt-BR" altLang="pt-BR">
                <a:hlinkClick r:id="rId2"/>
              </a:rPr>
              <a:t>http://www.php.net/manual/pt_BR/index.php</a:t>
            </a:r>
            <a:endParaRPr lang="pt-BR" altLang="pt-BR"/>
          </a:p>
          <a:p>
            <a:endParaRPr lang="pt-BR" altLang="pt-BR"/>
          </a:p>
          <a:p>
            <a:pPr algn="just"/>
            <a:r>
              <a:rPr lang="pt-BR" altLang="pt-BR" b="1"/>
              <a:t>Aprender PHP</a:t>
            </a:r>
            <a:r>
              <a:rPr lang="pt-BR" altLang="pt-BR"/>
              <a:t>. </a:t>
            </a:r>
            <a:r>
              <a:rPr lang="pt-BR" altLang="pt-BR">
                <a:hlinkClick r:id="rId3"/>
              </a:rPr>
              <a:t>http://aprenderphp.com.br/</a:t>
            </a:r>
            <a:endParaRPr lang="pt-BR" altLang="pt-BR"/>
          </a:p>
          <a:p>
            <a:pPr algn="just"/>
            <a:endParaRPr lang="pt-BR" altLang="pt-BR"/>
          </a:p>
          <a:p>
            <a:pPr algn="just"/>
            <a:r>
              <a:rPr lang="pt-BR" altLang="pt-BR" b="1"/>
              <a:t>Curso de PHP, MySQLi e Bootstrap4</a:t>
            </a:r>
            <a:r>
              <a:rPr lang="pt-BR" altLang="pt-BR"/>
              <a:t>. </a:t>
            </a:r>
            <a:r>
              <a:rPr lang="pt-BR" altLang="pt-BR">
                <a:hlinkClick r:id="rId4"/>
              </a:rPr>
              <a:t>http://celke.com.br/</a:t>
            </a:r>
            <a:endParaRPr lang="pt-BR" altLang="pt-BR"/>
          </a:p>
          <a:p>
            <a:pPr algn="just"/>
            <a:endParaRPr lang="pt-BR" altLang="pt-BR"/>
          </a:p>
          <a:p>
            <a:endParaRPr lang="pt-BR" altLang="pt-BR"/>
          </a:p>
          <a:p>
            <a:endParaRPr lang="pt-BR" altLang="pt-BR"/>
          </a:p>
        </p:txBody>
      </p:sp>
      <p:sp>
        <p:nvSpPr>
          <p:cNvPr id="6042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8975A8D1-13E1-49ED-BCAE-F77898A4F3F6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49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Boas Vindas</a:t>
            </a:r>
          </a:p>
        </p:txBody>
      </p:sp>
      <p:sp>
        <p:nvSpPr>
          <p:cNvPr id="22531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40908E23-CCAE-4A70-B72A-1643187C25C4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5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22532" name="Picture 2" descr="Resultado de imagem para frases sobre a importancia da tecnologia na educaçã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773238"/>
            <a:ext cx="6988175" cy="3671887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HTML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827213"/>
            <a:ext cx="8064500" cy="4351337"/>
          </a:xfrm>
        </p:spPr>
        <p:txBody>
          <a:bodyPr/>
          <a:lstStyle/>
          <a:p>
            <a:pPr algn="just"/>
            <a:r>
              <a:rPr lang="pt-BR" altLang="pt-BR" b="1"/>
              <a:t>HTML (</a:t>
            </a:r>
            <a:r>
              <a:rPr lang="pt-BR" altLang="pt-BR" i="1"/>
              <a:t>HyperText Markup Language</a:t>
            </a:r>
            <a:r>
              <a:rPr lang="pt-BR" altLang="pt-BR"/>
              <a:t>, que significa Linguagem de Marcação de Hipertexto) é uma  linguagem de marcação utilizada para produzir páginas na </a:t>
            </a:r>
            <a:r>
              <a:rPr lang="pt-BR" altLang="pt-BR" i="1"/>
              <a:t>Web</a:t>
            </a:r>
            <a:r>
              <a:rPr lang="pt-BR" altLang="pt-BR"/>
              <a:t>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Documentos HTML podem ser interpretados por navegadores.</a:t>
            </a:r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D1A63DB8-9739-48D1-823F-B9764571429B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2560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4411663"/>
            <a:ext cx="258762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HTML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827213"/>
            <a:ext cx="8064500" cy="4351337"/>
          </a:xfrm>
        </p:spPr>
        <p:txBody>
          <a:bodyPr/>
          <a:lstStyle/>
          <a:p>
            <a:pPr algn="just"/>
            <a:r>
              <a:rPr lang="pt-BR" dirty="0"/>
              <a:t>O HTML5 foi especialmente desenhado para o desenvolvimento de conteúdos ricos sem a necessidade de plug-ins adicionais, visando criar um modelo que rode em diversas plataformas e sistemas diferentes.</a:t>
            </a:r>
            <a:endParaRPr lang="pt-BR" altLang="pt-BR" dirty="0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D1A63DB8-9739-48D1-823F-B9764571429B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7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2560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4411663"/>
            <a:ext cx="258762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6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HTML</a:t>
            </a:r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71" y="2492896"/>
            <a:ext cx="8316924" cy="3024336"/>
          </a:xfrm>
          <a:prstGeom prst="rect">
            <a:avLst/>
          </a:prstGeom>
        </p:spPr>
      </p:pic>
      <p:sp>
        <p:nvSpPr>
          <p:cNvPr id="2560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D1A63DB8-9739-48D1-823F-B9764571429B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8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17313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38761D"/>
                </a:solidFill>
                <a:latin typeface="Roboto"/>
              </a:rPr>
              <a:t>Evoluções da linguagem HTML</a:t>
            </a:r>
            <a:endParaRPr lang="pt-BR" dirty="0"/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85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87025" y="908720"/>
            <a:ext cx="9072240" cy="1144587"/>
          </a:xfrm>
        </p:spPr>
        <p:txBody>
          <a:bodyPr/>
          <a:lstStyle/>
          <a:p>
            <a:r>
              <a:rPr lang="pt-BR" dirty="0"/>
              <a:t>Estrutura Básica das páginas Web</a:t>
            </a:r>
            <a:br>
              <a:rPr lang="pt-BR" b="0" dirty="0"/>
            </a:b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01" y="1340769"/>
            <a:ext cx="7567099" cy="4514726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1208541-8AE6-4A00-86CC-60880B496CA3}" type="slidenum">
              <a:rPr lang="en-GB" altLang="pt-BR" smtClean="0"/>
              <a:pPr>
                <a:defRPr/>
              </a:pPr>
              <a:t>9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857581266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trutura padrão">
      <a:majorFont>
        <a:latin typeface="Verdana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4298</TotalTime>
  <Words>2722</Words>
  <Application>Microsoft Office PowerPoint</Application>
  <PresentationFormat>Apresentação na tela (4:3)</PresentationFormat>
  <Paragraphs>319</Paragraphs>
  <Slides>49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Roboto</vt:lpstr>
      <vt:lpstr>Times New Roman</vt:lpstr>
      <vt:lpstr>Verdana</vt:lpstr>
      <vt:lpstr>Wingdings</vt:lpstr>
      <vt:lpstr>Estrutura padrão</vt:lpstr>
      <vt:lpstr>Apresentação do PowerPoint</vt:lpstr>
      <vt:lpstr>Objetivos da disciplina</vt:lpstr>
      <vt:lpstr>Conhecimentos</vt:lpstr>
      <vt:lpstr>Conteúdo Programático da Aula</vt:lpstr>
      <vt:lpstr>Boas Vindas</vt:lpstr>
      <vt:lpstr>HTML</vt:lpstr>
      <vt:lpstr>HTML</vt:lpstr>
      <vt:lpstr>HTML</vt:lpstr>
      <vt:lpstr>Estrutura Básica das páginas Web  </vt:lpstr>
      <vt:lpstr>Explicação das tags acima:</vt:lpstr>
      <vt:lpstr>Explicação das tags acima:</vt:lpstr>
      <vt:lpstr>PHP</vt:lpstr>
      <vt:lpstr>Vantagens</vt:lpstr>
      <vt:lpstr>Exemplos Sistemas em PHP</vt:lpstr>
      <vt:lpstr>Sintaxe Básica</vt:lpstr>
      <vt:lpstr>Extensão dos arquivos</vt:lpstr>
      <vt:lpstr>Comentários</vt:lpstr>
      <vt:lpstr>Comando de saída</vt:lpstr>
      <vt:lpstr>HTML X PHP</vt:lpstr>
      <vt:lpstr>HTML</vt:lpstr>
      <vt:lpstr>Outras Linguagens de Desenvolvimento Web</vt:lpstr>
      <vt:lpstr>Padrões Web  </vt:lpstr>
      <vt:lpstr>Padrões Web  </vt:lpstr>
      <vt:lpstr>Padrões Web  </vt:lpstr>
      <vt:lpstr>O que e o desenvolvimento web?</vt:lpstr>
      <vt:lpstr>Estrutura Organizacional da Internet</vt:lpstr>
      <vt:lpstr>Como funciona um Site</vt:lpstr>
      <vt:lpstr>Site</vt:lpstr>
      <vt:lpstr>Como funciona um site</vt:lpstr>
      <vt:lpstr>O que é um Sistema Web? </vt:lpstr>
      <vt:lpstr>Vantagens de um Sistema Web</vt:lpstr>
      <vt:lpstr>Como funcionam as aplicações web </vt:lpstr>
      <vt:lpstr>Exemplo do servidor web</vt:lpstr>
      <vt:lpstr>Exemplo do servidor web</vt:lpstr>
      <vt:lpstr>Armazenar dados no servidor</vt:lpstr>
      <vt:lpstr>Solicitação do Usuário Web </vt:lpstr>
      <vt:lpstr>Protocolo HTTP</vt:lpstr>
      <vt:lpstr>Protocolo HTTP</vt:lpstr>
      <vt:lpstr>Métodos HTTP </vt:lpstr>
      <vt:lpstr>Métodos HTTP </vt:lpstr>
      <vt:lpstr>Tipos de protocolos </vt:lpstr>
      <vt:lpstr>Resposta de um HTTP</vt:lpstr>
      <vt:lpstr>Respostas do servidor</vt:lpstr>
      <vt:lpstr>Respostas do servidor</vt:lpstr>
      <vt:lpstr>Abaixo segue descrições da anatomia da resposta em HTTP.</vt:lpstr>
      <vt:lpstr>anatomia da resposta em HTTP</vt:lpstr>
      <vt:lpstr>13 Dicas dominar uma linguagem de programação </vt:lpstr>
      <vt:lpstr>Dúvidas</vt:lpstr>
      <vt:lpstr>Referência Bibliográfica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</dc:title>
  <dc:subject>Informática</dc:subject>
  <dc:creator>Andressa</dc:creator>
  <cp:lastModifiedBy>Usuário</cp:lastModifiedBy>
  <cp:revision>760</cp:revision>
  <cp:lastPrinted>2019-12-17T13:35:00Z</cp:lastPrinted>
  <dcterms:modified xsi:type="dcterms:W3CDTF">2020-11-09T19:09:52Z</dcterms:modified>
  <cp:category>Informática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r">
    <vt:lpwstr>Andreza</vt:lpwstr>
  </property>
</Properties>
</file>