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524" r:id="rId3"/>
    <p:sldId id="553" r:id="rId4"/>
    <p:sldId id="581" r:id="rId5"/>
    <p:sldId id="582" r:id="rId6"/>
    <p:sldId id="583" r:id="rId7"/>
    <p:sldId id="577" r:id="rId8"/>
    <p:sldId id="578" r:id="rId9"/>
    <p:sldId id="579" r:id="rId10"/>
    <p:sldId id="580" r:id="rId11"/>
    <p:sldId id="558" r:id="rId12"/>
    <p:sldId id="572" r:id="rId13"/>
    <p:sldId id="573" r:id="rId14"/>
    <p:sldId id="574" r:id="rId15"/>
    <p:sldId id="559" r:id="rId16"/>
    <p:sldId id="554" r:id="rId17"/>
    <p:sldId id="555" r:id="rId18"/>
    <p:sldId id="556" r:id="rId19"/>
    <p:sldId id="575" r:id="rId20"/>
    <p:sldId id="576" r:id="rId21"/>
    <p:sldId id="557" r:id="rId22"/>
    <p:sldId id="560" r:id="rId23"/>
    <p:sldId id="561" r:id="rId24"/>
    <p:sldId id="562" r:id="rId25"/>
    <p:sldId id="563" r:id="rId26"/>
    <p:sldId id="564" r:id="rId27"/>
    <p:sldId id="565" r:id="rId28"/>
    <p:sldId id="568" r:id="rId29"/>
    <p:sldId id="569" r:id="rId30"/>
    <p:sldId id="570" r:id="rId31"/>
    <p:sldId id="567" r:id="rId32"/>
    <p:sldId id="508" r:id="rId33"/>
    <p:sldId id="552" r:id="rId34"/>
  </p:sldIdLst>
  <p:sldSz cx="9144000" cy="6858000" type="screen4x3"/>
  <p:notesSz cx="6865938" cy="999807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211E"/>
    <a:srgbClr val="F62A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0" autoAdjust="0"/>
    <p:restoredTop sz="92031" autoAdjust="0"/>
  </p:normalViewPr>
  <p:slideViewPr>
    <p:cSldViewPr>
      <p:cViewPr varScale="1">
        <p:scale>
          <a:sx n="67" d="100"/>
          <a:sy n="67" d="100"/>
        </p:scale>
        <p:origin x="78" y="24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90"/>
      </p:cViewPr>
      <p:guideLst>
        <p:guide orient="horz" pos="295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2848" tIns="46424" rIns="92848" bIns="46424" rtlCol="0"/>
          <a:lstStyle>
            <a:lvl1pPr algn="l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4975" cy="500063"/>
          </a:xfrm>
          <a:prstGeom prst="rect">
            <a:avLst/>
          </a:prstGeom>
        </p:spPr>
        <p:txBody>
          <a:bodyPr vert="horz" lIns="92848" tIns="46424" rIns="92848" bIns="46424" rtlCol="0"/>
          <a:lstStyle>
            <a:lvl1pPr algn="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fld id="{A1104C5F-3F99-4024-9F0F-8D82C767FD98}" type="datetimeFigureOut">
              <a:rPr lang="pt-BR"/>
              <a:pPr>
                <a:defRPr/>
              </a:pPr>
              <a:t>11/11/2020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6425"/>
            <a:ext cx="2974975" cy="500063"/>
          </a:xfrm>
          <a:prstGeom prst="rect">
            <a:avLst/>
          </a:prstGeom>
        </p:spPr>
        <p:txBody>
          <a:bodyPr vert="horz" lIns="92848" tIns="46424" rIns="92848" bIns="46424" rtlCol="0" anchor="b"/>
          <a:lstStyle>
            <a:lvl1pPr algn="l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latin typeface="Arial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9375" y="9496425"/>
            <a:ext cx="2974975" cy="500063"/>
          </a:xfrm>
          <a:prstGeom prst="rect">
            <a:avLst/>
          </a:prstGeom>
        </p:spPr>
        <p:txBody>
          <a:bodyPr vert="horz" wrap="square" lIns="92848" tIns="46424" rIns="92848" bIns="464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5E9C708-9440-4351-8DE6-46BEC54196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3131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0" y="0"/>
            <a:ext cx="6865938" cy="9998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lIns="92848" tIns="46424" rIns="92848" bIns="46424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7038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89375" y="0"/>
            <a:ext cx="2967038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9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3450" y="750888"/>
            <a:ext cx="4992688" cy="37449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687388" y="4749800"/>
            <a:ext cx="5483225" cy="4487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494838"/>
            <a:ext cx="2967038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89375" y="9494838"/>
            <a:ext cx="2967038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386" tIns="47521" rIns="91386" bIns="47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35048" algn="l"/>
                <a:tab pos="1470096" algn="l"/>
                <a:tab pos="2205144" algn="l"/>
                <a:tab pos="2940192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38D9E9-6444-43F8-8666-F94737221AB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689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604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19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591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163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51353EA-15F2-4A30-B044-369B7ADC2CF3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GB" altLang="pt-BR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992188" y="750888"/>
            <a:ext cx="4883150" cy="374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848" tIns="46424" rIns="92848" bIns="46424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1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>
          <a:xfrm>
            <a:off x="687388" y="4749800"/>
            <a:ext cx="5484812" cy="4491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159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604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19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591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163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38BDB95-AAE5-4CF6-BD18-100A1918BA3B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287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4063" indent="-2889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604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2401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7563" indent="-23177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19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591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16363" indent="-231775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5013" algn="l"/>
                <a:tab pos="1470025" algn="l"/>
                <a:tab pos="2205038" algn="l"/>
                <a:tab pos="294005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1D33F34-1D47-46BB-938A-1A5126A27F13}" type="slidenum">
              <a:rPr lang="en-GB" altLang="pt-BR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81311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D99D7-9821-4FE7-BAB4-1DA3149B1C3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803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85837-FC30-4E3B-9029-50741DF63F0C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74996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0063" y="293688"/>
            <a:ext cx="1825625" cy="58848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293688"/>
            <a:ext cx="5327650" cy="58848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C2DFD-AF74-496C-A6F8-90B9318A13D9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67902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FF7E3-4245-40A9-B612-AC76F5106C9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0948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293688"/>
            <a:ext cx="7305675" cy="114458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B2B5-9C8A-40AA-A236-4025E1673073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78167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4F0E1-D621-4B98-8543-2AD78AA59B5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03617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6508-8F03-433D-B275-FF4D041A13C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6628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6637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9050" y="1827213"/>
            <a:ext cx="3576638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56608-3F5C-4FB1-8DB9-BD0668619B9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3610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FE3EA-32BF-44E9-9852-5AA6A140CCBB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55601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A0B19-3441-4B6A-B514-FDE11753EDD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1076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0153E-43D5-47A1-B7F2-C60138D99804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40125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C383-630A-4DC7-9D13-78EF7EBB076A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90431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9D7E0-5E89-4FA8-AC66-A7EB56221219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79921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93688"/>
            <a:ext cx="730567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0567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84913"/>
            <a:ext cx="212566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260C48F-2505-474B-9363-4C056E1DAF8E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1403350" y="1557338"/>
            <a:ext cx="72723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  <p:sldLayoutId id="2147485454" r:id="rId12"/>
    <p:sldLayoutId id="2147485455" r:id="rId13"/>
  </p:sldLayoutIdLst>
  <p:hf hdr="0" ftr="0" dt="0"/>
  <p:txStyles>
    <p:titleStyle>
      <a:lvl1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2pPr>
      <a:lvl3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3pPr>
      <a:lvl4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4pPr>
      <a:lvl5pPr algn="r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5pPr>
      <a:lvl6pPr marL="4572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6pPr>
      <a:lvl7pPr marL="9144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7pPr>
      <a:lvl8pPr marL="13716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8pPr>
      <a:lvl9pPr marL="1828800" algn="r" defTabSz="44926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0099"/>
        </a:buClr>
        <a:buSzPct val="100000"/>
        <a:buFont typeface="Verdana" pitchFamily="34" charset="0"/>
        <a:defRPr sz="3200" b="1">
          <a:solidFill>
            <a:srgbClr val="000099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4963" indent="-33496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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lhorhospedagemdesites.com/dicas-e-ferramentas/como-criar-um-template-ht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ujor.com/tutorial/medidascs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52775" y="5732463"/>
            <a:ext cx="33813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Andreza Barcaro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andrezabarcaro@gmail.com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pt-BR" sz="1600" b="1">
                <a:latin typeface="Verdana" panose="020B0604030504040204" pitchFamily="34" charset="0"/>
              </a:rPr>
              <a:t>2020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GB" altLang="pt-BR" sz="1600" b="1">
              <a:latin typeface="Verdana" panose="020B0604030504040204" pitchFamily="34" charset="0"/>
            </a:endParaRPr>
          </a:p>
        </p:txBody>
      </p:sp>
      <p:sp>
        <p:nvSpPr>
          <p:cNvPr id="17412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20357C45-2002-42BF-81CD-2DA72BD2499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2054" name="CaixaDeTexto 5"/>
          <p:cNvSpPr txBox="1">
            <a:spLocks noChangeArrowheads="1"/>
          </p:cNvSpPr>
          <p:nvPr/>
        </p:nvSpPr>
        <p:spPr bwMode="auto">
          <a:xfrm>
            <a:off x="1979613" y="4149725"/>
            <a:ext cx="56165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71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pt-BR" sz="3200" b="1">
                <a:solidFill>
                  <a:schemeClr val="tx1"/>
                </a:solidFill>
                <a:latin typeface="+mj-lt"/>
                <a:cs typeface="+mn-cs"/>
              </a:rPr>
              <a:t>Desenvolvimento </a:t>
            </a:r>
            <a:r>
              <a:rPr lang="pt-BR" sz="3200" b="1" dirty="0">
                <a:solidFill>
                  <a:schemeClr val="tx1"/>
                </a:solidFill>
                <a:latin typeface="+mj-lt"/>
                <a:cs typeface="+mn-cs"/>
              </a:rPr>
              <a:t>de Sistemas Web - PHP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708275"/>
            <a:ext cx="1333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absolutas no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827213"/>
            <a:ext cx="8675688" cy="4351337"/>
          </a:xfrm>
        </p:spPr>
        <p:txBody>
          <a:bodyPr/>
          <a:lstStyle/>
          <a:p>
            <a:r>
              <a:rPr lang="pt-BR" b="1" dirty="0"/>
              <a:t>Centímetro e Milímetro (cm / mm)</a:t>
            </a:r>
          </a:p>
          <a:p>
            <a:endParaRPr lang="pt-BR" dirty="0"/>
          </a:p>
          <a:p>
            <a:r>
              <a:rPr lang="pt-BR" dirty="0"/>
              <a:t>Nós brasileiros, que adotamos o sistema métrico, conhecemos bem essas duas medidas, que são bastante utilizadas no dia a dia. Apesar de bastante comuns, tanto centímetro e milímetro são pouco usadas no CSS. Assim como o </a:t>
            </a:r>
            <a:r>
              <a:rPr lang="pt-BR" dirty="0" err="1"/>
              <a:t>pt</a:t>
            </a:r>
            <a:r>
              <a:rPr lang="pt-BR" dirty="0"/>
              <a:t>, o uso dessas duas é esperado para folhas de estilo para impressões (medidas mais precisas), evitando que elas sejam aplicadas para exibições em tela.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94F0E1-D621-4B98-8543-2AD78AA59B56}" type="slidenum">
              <a:rPr lang="en-GB" altLang="pt-BR" smtClean="0"/>
              <a:pPr>
                <a:defRPr/>
              </a:pPr>
              <a:t>10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37967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prático</a:t>
            </a: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17148A76-A787-44F9-8DC1-9B3C1E09A13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38287"/>
            <a:ext cx="6592391" cy="43765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03213"/>
            <a:ext cx="7070725" cy="629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ítulo 1"/>
          <p:cNvSpPr>
            <a:spLocks noGrp="1"/>
          </p:cNvSpPr>
          <p:nvPr>
            <p:ph type="title"/>
          </p:nvPr>
        </p:nvSpPr>
        <p:spPr>
          <a:xfrm>
            <a:off x="1692275" y="-268288"/>
            <a:ext cx="7305675" cy="1144588"/>
          </a:xfrm>
        </p:spPr>
        <p:txBody>
          <a:bodyPr/>
          <a:lstStyle/>
          <a:p>
            <a:r>
              <a:rPr lang="pt-BR" altLang="pt-BR"/>
              <a:t>Vamos fazer um exemplo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E2E0D244-7245-4688-9E00-8138F6F8D7D4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12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2533" name="CaixaDeTexto 5"/>
          <p:cNvSpPr txBox="1">
            <a:spLocks noChangeArrowheads="1"/>
          </p:cNvSpPr>
          <p:nvPr/>
        </p:nvSpPr>
        <p:spPr bwMode="auto">
          <a:xfrm>
            <a:off x="5580063" y="3068638"/>
            <a:ext cx="151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pt-BR" altLang="pt-BR">
                <a:solidFill>
                  <a:srgbClr val="FF0000"/>
                </a:solidFill>
              </a:rPr>
              <a:t>No 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No css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B6056044-2ED3-4500-A14F-583CFC5C8B76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13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355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20725"/>
            <a:ext cx="3824287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No css</a:t>
            </a:r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F7CBC5D9-B515-4EEB-BEBD-A7B338CCE6A2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14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4580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3688"/>
            <a:ext cx="388778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3573463"/>
            <a:ext cx="25368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2" name="Conector de seta reta 7"/>
          <p:cNvCxnSpPr>
            <a:cxnSpLocks noChangeShapeType="1"/>
          </p:cNvCxnSpPr>
          <p:nvPr/>
        </p:nvCxnSpPr>
        <p:spPr bwMode="auto">
          <a:xfrm flipV="1">
            <a:off x="2916238" y="4365625"/>
            <a:ext cx="2016125" cy="1800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Template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827213"/>
            <a:ext cx="8351838" cy="4351337"/>
          </a:xfrm>
        </p:spPr>
        <p:txBody>
          <a:bodyPr/>
          <a:lstStyle/>
          <a:p>
            <a:pPr>
              <a:defRPr/>
            </a:pPr>
            <a:r>
              <a:rPr lang="pt-BR" dirty="0"/>
              <a:t>Aqui está o passo a passo para criar um </a:t>
            </a:r>
            <a:r>
              <a:rPr lang="pt-BR" dirty="0" err="1"/>
              <a:t>template</a:t>
            </a:r>
            <a:r>
              <a:rPr lang="pt-BR" dirty="0"/>
              <a:t> HTML: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dirty="0"/>
              <a:t>Escolha um editor de texto e códigos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dirty="0"/>
              <a:t>Crie um documento HTML com a estrutura básica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dirty="0"/>
              <a:t>Defina uma estrutura para o corpo da página;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dirty="0"/>
              <a:t>Estilize o </a:t>
            </a:r>
            <a:r>
              <a:rPr lang="pt-BR" dirty="0" err="1"/>
              <a:t>template</a:t>
            </a:r>
            <a:r>
              <a:rPr lang="pt-BR" dirty="0"/>
              <a:t> HTML usando CSS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1260D5CA-E75E-42C2-B866-AE1EA5D03E9F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Layout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7213"/>
            <a:ext cx="9144000" cy="4351337"/>
          </a:xfrm>
        </p:spPr>
        <p:txBody>
          <a:bodyPr/>
          <a:lstStyle/>
          <a:p>
            <a:pPr algn="just"/>
            <a:r>
              <a:rPr lang="pt-BR" altLang="pt-BR" sz="2800" b="1"/>
              <a:t>Layout</a:t>
            </a:r>
            <a:r>
              <a:rPr lang="pt-BR" altLang="pt-BR" sz="2800"/>
              <a:t> é o design da página web. </a:t>
            </a:r>
          </a:p>
          <a:p>
            <a:pPr algn="just"/>
            <a:endParaRPr lang="pt-BR" altLang="pt-BR" sz="2800"/>
          </a:p>
          <a:p>
            <a:pPr algn="just"/>
            <a:r>
              <a:rPr lang="pt-BR" altLang="pt-BR" sz="2800"/>
              <a:t>Ele é composto de todos os elementos que são mostrados quando você acessa um site - o arranjo, as formas, as cores, tipografias, etc.</a:t>
            </a: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7F68355-AC80-41B3-BB1F-556D4068C3F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1619250" y="-171450"/>
            <a:ext cx="7305675" cy="1144588"/>
          </a:xfrm>
        </p:spPr>
        <p:txBody>
          <a:bodyPr/>
          <a:lstStyle/>
          <a:p>
            <a:r>
              <a:rPr lang="pt-BR" altLang="pt-BR"/>
              <a:t>Layout Adaptativo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23813" y="1341438"/>
            <a:ext cx="9144000" cy="4351337"/>
          </a:xfrm>
        </p:spPr>
        <p:txBody>
          <a:bodyPr/>
          <a:lstStyle/>
          <a:p>
            <a:pPr algn="just"/>
            <a:r>
              <a:rPr lang="pt-BR" altLang="pt-BR" b="1"/>
              <a:t>Layout Adaptativo</a:t>
            </a:r>
            <a:r>
              <a:rPr lang="pt-BR" altLang="pt-BR"/>
              <a:t> é quando um site tem a facilidade de alterar de acordo com cada resolução nova. É similar a ter várias páginas estáticas para dispositivos diferentes, mas com apenas uma página de conteúdo.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Isto é feito através do CSS (que vamos tratar numa aula futura deste curso) que é uma página com as regras de design independente da página do conteúdo. No adaptivo, é necessário ter várias páginas de CSS para resoluções diferentes.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A vantagem deste é que a experiência do usuário pode ser adaptada de acordo com cada dispositivo ou resolução de tela sem ter que mexer no conteúdo.</a:t>
            </a:r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0B652F9-05ED-4D92-8BCF-E6880F015201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Layout Responsivo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5616872" cy="4351337"/>
          </a:xfrm>
        </p:spPr>
        <p:txBody>
          <a:bodyPr/>
          <a:lstStyle/>
          <a:p>
            <a:pPr algn="just"/>
            <a:r>
              <a:rPr lang="pt-BR" dirty="0"/>
              <a:t>Design Responsivo é uma técnica de estruturação HTML e CSS, que consiste em adaptar o site ao browser do usuário sem que seja necessário definir várias folhas de estilos específicas para cada resolução, ou seja, é um tipo de design onde o layout fica fluído e variante de acordo com a resolução do usuário.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br>
              <a:rPr lang="pt-BR" dirty="0"/>
            </a:br>
            <a:r>
              <a:rPr lang="pt-BR" b="1" dirty="0"/>
              <a:t>Esse tipo de design responsivo teve origem em 2010 com o objetivo de melhorar a experiência de navegação dos usuários de páginas web.</a:t>
            </a:r>
            <a:endParaRPr lang="pt-BR" altLang="pt-BR" dirty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815501DC-4D78-415F-8308-22F9E8526E4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18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65" y="1841523"/>
            <a:ext cx="3014331" cy="22589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93688"/>
            <a:ext cx="9143999" cy="1144587"/>
          </a:xfrm>
        </p:spPr>
        <p:txBody>
          <a:bodyPr/>
          <a:lstStyle/>
          <a:p>
            <a:pPr algn="ctr"/>
            <a:r>
              <a:rPr lang="pt-BR" dirty="0"/>
              <a:t>Por que devemos usar Design Responsivo?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844824"/>
            <a:ext cx="9143998" cy="4333726"/>
          </a:xfrm>
        </p:spPr>
        <p:txBody>
          <a:bodyPr/>
          <a:lstStyle/>
          <a:p>
            <a:pPr algn="just"/>
            <a:r>
              <a:rPr lang="pt-BR" dirty="0"/>
              <a:t>Pensando nisso, os desenvolvedores precisam ter uma preocupação muito maior de tornar seus websites disponíveis para esse público, é aí então que surge a importância de um website ser bem visto em qualquer dispositivo, independente da sua resolução de tela.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Mais do que uma simples tendência de design, o design responsivo é um conjunto de ferramentas e técnicas modernas que definem como o conteúdo será exibido ao usuário. (</a:t>
            </a:r>
            <a:r>
              <a:rPr lang="pt-BR" i="1" dirty="0"/>
              <a:t>Fonte: DEVMEDIA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94F0E1-D621-4B98-8543-2AD78AA59B56}" type="slidenum">
              <a:rPr lang="en-GB" altLang="pt-BR" smtClean="0"/>
              <a:pPr>
                <a:defRPr/>
              </a:pPr>
              <a:t>19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27090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827088" y="293688"/>
            <a:ext cx="7848600" cy="1144587"/>
          </a:xfrm>
        </p:spPr>
        <p:txBody>
          <a:bodyPr/>
          <a:lstStyle/>
          <a:p>
            <a:r>
              <a:rPr lang="pt-BR" altLang="pt-BR"/>
              <a:t>Conteúdo Programático da Aula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827213"/>
            <a:ext cx="7848600" cy="4351337"/>
          </a:xfrm>
        </p:spPr>
        <p:txBody>
          <a:bodyPr/>
          <a:lstStyle/>
          <a:p>
            <a:r>
              <a:rPr lang="pt-BR" altLang="pt-BR"/>
              <a:t>Templates:</a:t>
            </a:r>
          </a:p>
          <a:p>
            <a:pPr lvl="1"/>
            <a:r>
              <a:rPr lang="pt-BR" altLang="pt-BR"/>
              <a:t>O que são; Como funcionam; </a:t>
            </a:r>
          </a:p>
          <a:p>
            <a:pPr lvl="1"/>
            <a:r>
              <a:rPr lang="pt-BR" altLang="pt-BR"/>
              <a:t>HTML + CSS: Layouts responsivo X adaptativo; </a:t>
            </a:r>
          </a:p>
          <a:p>
            <a:pPr lvl="1"/>
            <a:r>
              <a:rPr lang="pt-BR" altLang="pt-BR"/>
              <a:t>Exemplificação prática de modelos.   </a:t>
            </a:r>
          </a:p>
          <a:p>
            <a:pPr lvl="1"/>
            <a:endParaRPr lang="pt-BR" altLang="pt-BR"/>
          </a:p>
          <a:p>
            <a:pPr lvl="1"/>
            <a:endParaRPr lang="pt-BR" altLang="pt-BR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6174F873-E98A-41E8-90E2-889DA97266A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94F0E1-D621-4B98-8543-2AD78AA59B56}" type="slidenum">
              <a:rPr lang="en-GB" altLang="pt-BR" smtClean="0"/>
              <a:pPr>
                <a:defRPr/>
              </a:pPr>
              <a:t>20</a:t>
            </a:fld>
            <a:endParaRPr lang="en-GB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44638"/>
            <a:ext cx="6359698" cy="50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</a:t>
            </a:r>
          </a:p>
        </p:txBody>
      </p:sp>
      <p:pic>
        <p:nvPicPr>
          <p:cNvPr id="29699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628775"/>
            <a:ext cx="7632700" cy="4325938"/>
          </a:xfrm>
        </p:spPr>
      </p:pic>
      <p:sp>
        <p:nvSpPr>
          <p:cNvPr id="2970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E320947-3808-4DEF-8788-616B65DACE5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HTML CSS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827213"/>
            <a:ext cx="8820150" cy="4351337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pt-BR" altLang="pt-BR" b="1"/>
              <a:t>LAYOUT RESPONSIVO X ADAPTATIVO</a:t>
            </a:r>
          </a:p>
          <a:p>
            <a:pPr marL="0" indent="0" algn="ctr">
              <a:buFont typeface="Wingdings" pitchFamily="2" charset="2"/>
              <a:buNone/>
            </a:pPr>
            <a:endParaRPr lang="pt-BR" altLang="pt-BR" b="1"/>
          </a:p>
          <a:p>
            <a:pPr marL="0" indent="0" algn="just">
              <a:buFont typeface="Wingdings" pitchFamily="2" charset="2"/>
              <a:buNone/>
            </a:pPr>
            <a:r>
              <a:rPr lang="pt-BR" altLang="pt-BR"/>
              <a:t>O objetivo de ambos é o mesmo: facilitar a navegação do usuário em diferentes plataformas de acesso, independente de onde é feito, tanto por PC’s quanto por dispositivo mobile.</a:t>
            </a:r>
          </a:p>
          <a:p>
            <a:pPr marL="0" indent="0" algn="just">
              <a:buFont typeface="Wingdings" pitchFamily="2" charset="2"/>
              <a:buNone/>
            </a:pPr>
            <a:endParaRPr lang="pt-BR" altLang="pt-BR" b="1"/>
          </a:p>
          <a:p>
            <a:pPr marL="0" indent="0" algn="just">
              <a:buFont typeface="Wingdings" pitchFamily="2" charset="2"/>
              <a:buNone/>
            </a:pPr>
            <a:r>
              <a:rPr lang="pt-BR" altLang="pt-BR"/>
              <a:t>Basicamente, o design Adaptativo nada mais é que uma variação do design responsivo, a diferença é que o Adaptativo se adapta a telas de tamanhos específicos, enquanto o Responsivo adapta todo o conteúdo.</a:t>
            </a:r>
            <a:endParaRPr lang="pt-BR" altLang="pt-BR" b="1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865166CC-7349-4BCF-A0C7-4C98EBEFBE58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Design responsivo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>
          <a:xfrm>
            <a:off x="0" y="1844675"/>
            <a:ext cx="9144000" cy="435133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altLang="pt-BR"/>
              <a:t>Flexibilidade, essa é a palavra que melhor define o design responsivo. O usuário poderá navegar com um design otimizado, independente do tamanho da tela ou da resolução.</a:t>
            </a:r>
          </a:p>
          <a:p>
            <a:pPr algn="just">
              <a:lnSpc>
                <a:spcPct val="100000"/>
              </a:lnSpc>
            </a:pPr>
            <a:endParaRPr lang="pt-BR" altLang="pt-BR"/>
          </a:p>
          <a:p>
            <a:pPr algn="just">
              <a:lnSpc>
                <a:spcPct val="100000"/>
              </a:lnSpc>
            </a:pPr>
            <a:r>
              <a:rPr lang="pt-BR" altLang="pt-BR"/>
              <a:t> O layout se modifica de acordo com o dispositivo que o usuário está fazendo o acesso. Devido a essa base flexível é possível realizar grandes modificações com poucas linhas de código, além e permitir ocultar elementos desnecessários em dispositivos móveis.</a:t>
            </a:r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BCD80FCA-2F79-4F12-B58A-994EDE171143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Design adaptativo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>
          <a:xfrm>
            <a:off x="0" y="1438275"/>
            <a:ext cx="9144000" cy="435133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altLang="pt-BR"/>
              <a:t>A intenção do design adaptativo é fazer algumas adaptações, sem abandonar as medidas fixas. </a:t>
            </a:r>
          </a:p>
          <a:p>
            <a:pPr algn="just">
              <a:lnSpc>
                <a:spcPct val="100000"/>
              </a:lnSpc>
            </a:pPr>
            <a:endParaRPr lang="pt-BR" altLang="pt-BR"/>
          </a:p>
          <a:p>
            <a:pPr algn="just">
              <a:lnSpc>
                <a:spcPct val="100000"/>
              </a:lnSpc>
            </a:pPr>
            <a:r>
              <a:rPr lang="pt-BR" altLang="pt-BR"/>
              <a:t>Textos e imagens não recebem tratamento diferenciado, é desenvolvido baseado no mesmo layout e código que são desenvolvidos para desktops. </a:t>
            </a:r>
          </a:p>
          <a:p>
            <a:pPr algn="just">
              <a:lnSpc>
                <a:spcPct val="100000"/>
              </a:lnSpc>
            </a:pPr>
            <a:endParaRPr lang="pt-BR" altLang="pt-BR"/>
          </a:p>
          <a:p>
            <a:pPr algn="just">
              <a:lnSpc>
                <a:spcPct val="100000"/>
              </a:lnSpc>
            </a:pPr>
            <a:r>
              <a:rPr lang="pt-BR" altLang="pt-BR"/>
              <a:t>A vantagem é que o tempo de produção é menor, pode-se atualizar um layout já existente e o programador tem um maior controle de mudanças no design.</a:t>
            </a:r>
          </a:p>
          <a:p>
            <a:endParaRPr lang="pt-BR" altLang="pt-BR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B81A2E3D-5D29-4890-B750-0924850F46C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24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Responsivo vs adaptativo: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7213"/>
            <a:ext cx="8675688" cy="43513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altLang="pt-BR"/>
              <a:t>O design responsivo expande de forma fluída, enquanto o adaptativo aguarda o navegador ou viewport terminar a expansão.</a:t>
            </a:r>
          </a:p>
          <a:p>
            <a:pPr algn="just">
              <a:lnSpc>
                <a:spcPct val="150000"/>
              </a:lnSpc>
            </a:pPr>
            <a:endParaRPr lang="pt-BR" altLang="pt-BR"/>
          </a:p>
          <a:p>
            <a:pPr algn="just">
              <a:lnSpc>
                <a:spcPct val="150000"/>
              </a:lnSpc>
            </a:pPr>
            <a:endParaRPr lang="pt-BR" altLang="pt-BR"/>
          </a:p>
          <a:p>
            <a:endParaRPr lang="pt-BR" altLang="pt-BR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30E47679-0044-4F87-B830-805FD80EDDF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25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>
          <a:xfrm>
            <a:off x="1692275" y="-74613"/>
            <a:ext cx="7305675" cy="1144588"/>
          </a:xfrm>
        </p:spPr>
        <p:txBody>
          <a:bodyPr/>
          <a:lstStyle/>
          <a:p>
            <a:r>
              <a:rPr lang="pt-BR" altLang="pt-BR"/>
              <a:t>Adaptativo Exemplo</a:t>
            </a:r>
          </a:p>
        </p:txBody>
      </p:sp>
      <p:pic>
        <p:nvPicPr>
          <p:cNvPr id="34819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93688"/>
            <a:ext cx="3313112" cy="6303962"/>
          </a:xfrm>
        </p:spPr>
      </p:pic>
      <p:sp>
        <p:nvSpPr>
          <p:cNvPr id="348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60CAEAA2-EBF7-41EE-BF1F-411978ACA615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26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34821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08150"/>
            <a:ext cx="60579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CaixaDeTexto 7"/>
          <p:cNvSpPr txBox="1">
            <a:spLocks noChangeArrowheads="1"/>
          </p:cNvSpPr>
          <p:nvPr/>
        </p:nvSpPr>
        <p:spPr bwMode="auto">
          <a:xfrm>
            <a:off x="2701925" y="549275"/>
            <a:ext cx="66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34823" name="CaixaDeTexto 9"/>
          <p:cNvSpPr txBox="1">
            <a:spLocks noChangeArrowheads="1"/>
          </p:cNvSpPr>
          <p:nvPr/>
        </p:nvSpPr>
        <p:spPr bwMode="auto">
          <a:xfrm>
            <a:off x="7524750" y="1204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tx1"/>
                </a:solidFill>
              </a:rPr>
              <a:t>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Adaptativo Exemplo</a:t>
            </a:r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725A3790-F322-48F3-A1E8-0ABC8A829B9B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27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35844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420938"/>
            <a:ext cx="8596313" cy="1008062"/>
          </a:xfrm>
        </p:spPr>
      </p:pic>
      <p:sp>
        <p:nvSpPr>
          <p:cNvPr id="35845" name="CaixaDeTexto 9"/>
          <p:cNvSpPr txBox="1">
            <a:spLocks noChangeArrowheads="1"/>
          </p:cNvSpPr>
          <p:nvPr/>
        </p:nvSpPr>
        <p:spPr bwMode="auto">
          <a:xfrm>
            <a:off x="3348038" y="1893888"/>
            <a:ext cx="2697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35846" name="CaixaDeTexto 10"/>
          <p:cNvSpPr txBox="1">
            <a:spLocks noChangeArrowheads="1"/>
          </p:cNvSpPr>
          <p:nvPr/>
        </p:nvSpPr>
        <p:spPr bwMode="auto">
          <a:xfrm>
            <a:off x="3362325" y="3519488"/>
            <a:ext cx="2697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tx1"/>
                </a:solidFill>
              </a:rPr>
              <a:t>Tablet em px</a:t>
            </a:r>
          </a:p>
        </p:txBody>
      </p:sp>
      <p:pic>
        <p:nvPicPr>
          <p:cNvPr id="35847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4389438"/>
            <a:ext cx="45529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4625"/>
            <a:ext cx="8856663" cy="642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Responsivo Exemplo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D6A9A177-9766-4B0F-9F2C-A54538C6FF3C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28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sp>
        <p:nvSpPr>
          <p:cNvPr id="36869" name="CaixaDeTexto 9"/>
          <p:cNvSpPr txBox="1">
            <a:spLocks noChangeArrowheads="1"/>
          </p:cNvSpPr>
          <p:nvPr/>
        </p:nvSpPr>
        <p:spPr bwMode="auto">
          <a:xfrm>
            <a:off x="4787900" y="4365625"/>
            <a:ext cx="269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tx1"/>
                </a:solidFill>
              </a:rPr>
              <a:t>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No css </a:t>
            </a:r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20BD75BC-AB1B-4ACC-BE0A-F65A55134A79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29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891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4176712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Templates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7213"/>
            <a:ext cx="8675688" cy="4351337"/>
          </a:xfrm>
        </p:spPr>
        <p:txBody>
          <a:bodyPr/>
          <a:lstStyle/>
          <a:p>
            <a:pPr algn="just"/>
            <a:r>
              <a:rPr lang="pt-BR" altLang="pt-BR"/>
              <a:t>Um template HTML é uma estrutura predefinida, que pode ser utilizada como base para sites e outras peças gráficas. 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Para fazer o template de um site simples diretamente no código HTML, você precisará aprender a estrutura base de um documento HTML, além de saber o básico de CSS.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484ADF92-E009-4C31-AE8D-CBFADCCD6FA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Continuação do css acima</a:t>
            </a:r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AA0DF83D-FD4A-4F1F-B2B1-9D54203D5511}" type="slidenum">
              <a:rPr lang="en-GB" altLang="pt-BR" smtClean="0">
                <a:solidFill>
                  <a:srgbClr val="000000"/>
                </a:solidFill>
                <a:latin typeface="Verdana" panose="020B0604030504040204" pitchFamily="34" charset="0"/>
              </a:rPr>
              <a:pPr/>
              <a:t>30</a:t>
            </a:fld>
            <a:endParaRPr lang="en-GB" altLang="pt-BR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9940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4968875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033463"/>
            <a:ext cx="8208962" cy="5419725"/>
          </a:xfrm>
        </p:spPr>
      </p:pic>
      <p:sp>
        <p:nvSpPr>
          <p:cNvPr id="40963" name="Título 1"/>
          <p:cNvSpPr>
            <a:spLocks noGrp="1"/>
          </p:cNvSpPr>
          <p:nvPr>
            <p:ph type="title"/>
          </p:nvPr>
        </p:nvSpPr>
        <p:spPr>
          <a:xfrm>
            <a:off x="1619250" y="-242888"/>
            <a:ext cx="7305675" cy="1144588"/>
          </a:xfrm>
        </p:spPr>
        <p:txBody>
          <a:bodyPr/>
          <a:lstStyle/>
          <a:p>
            <a:r>
              <a:rPr lang="pt-BR" altLang="pt-BR"/>
              <a:t>Resultado</a:t>
            </a:r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F76A5905-326F-41BF-AB1E-E2FC172E6E5A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31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Dúvidas</a:t>
            </a:r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9D93D8EF-1688-4B68-BB0B-F3CA848C6707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32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  <p:pic>
        <p:nvPicPr>
          <p:cNvPr id="5" name="Picture 7" descr="http://3.bp.blogspot.com/_cplM-_5BRwc/ShcmAIs5bFI/AAAAAAAAAAw/JGDw5jHEoUs/s320/interroga%C3%A7%C3%A3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88115">
            <a:off x="3496239" y="2205962"/>
            <a:ext cx="2647950" cy="2695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Referência Bibliográfica</a:t>
            </a:r>
          </a:p>
        </p:txBody>
      </p:sp>
      <p:sp>
        <p:nvSpPr>
          <p:cNvPr id="44035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827213"/>
            <a:ext cx="8280400" cy="4351337"/>
          </a:xfrm>
        </p:spPr>
        <p:txBody>
          <a:bodyPr/>
          <a:lstStyle/>
          <a:p>
            <a:pPr algn="just"/>
            <a:r>
              <a:rPr lang="pt-BR" altLang="pt-BR" b="1"/>
              <a:t>Como criar um template HTML: veja o passo a passo. </a:t>
            </a:r>
            <a:r>
              <a:rPr lang="pt-BR" altLang="pt-BR"/>
              <a:t>Disponível </a:t>
            </a:r>
            <a:r>
              <a:rPr lang="pt-BR" altLang="pt-BR">
                <a:hlinkClick r:id="rId2"/>
              </a:rPr>
              <a:t>https://www.melhorhospedagemdesites.com/dicas-e-ferramentas/como-criar-um-template-html/</a:t>
            </a:r>
            <a:endParaRPr lang="pt-BR" altLang="pt-BR"/>
          </a:p>
          <a:p>
            <a:endParaRPr lang="pt-BR" altLang="pt-BR"/>
          </a:p>
          <a:p>
            <a:endParaRPr lang="pt-BR" altLang="pt-BR"/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lnSpc>
                <a:spcPct val="71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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fld id="{C6F277FE-8988-4430-B354-AD76A66977A9}" type="slidenum">
              <a:rPr lang="en-GB" altLang="pt-BR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</a:pPr>
              <a:t>33</a:t>
            </a:fld>
            <a:endParaRPr lang="en-GB" altLang="pt-BR" sz="12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de medida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7213"/>
            <a:ext cx="9143999" cy="4351337"/>
          </a:xfrm>
        </p:spPr>
        <p:txBody>
          <a:bodyPr/>
          <a:lstStyle/>
          <a:p>
            <a:pPr algn="just"/>
            <a:r>
              <a:rPr lang="pt-BR" dirty="0"/>
              <a:t>De acordo com</a:t>
            </a:r>
            <a:r>
              <a:rPr lang="pt-BR" b="1" dirty="0"/>
              <a:t> </a:t>
            </a:r>
            <a:r>
              <a:rPr lang="pt-BR" b="1" dirty="0" err="1">
                <a:hlinkClick r:id="rId2"/>
              </a:rPr>
              <a:t>Maujor</a:t>
            </a:r>
            <a:r>
              <a:rPr lang="pt-BR" dirty="0"/>
              <a:t>, as unidades de medida de comprimento CSS referem-se a medidas na horizontal ou na vertical.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 formato para declarar o valor de uma unidade de medida CSS é um número com ou sem ponto decimal imediatamente precedido do sinal '+' (mais) ou do sinal '-' (menos), sendo o sinal '+' (mais) o valor "default" e imediatamente seguido por uma unidade identificadora (medida CSS válida - p.ex., </a:t>
            </a:r>
            <a:r>
              <a:rPr lang="pt-BR" dirty="0" err="1"/>
              <a:t>px</a:t>
            </a:r>
            <a:r>
              <a:rPr lang="pt-BR" dirty="0"/>
              <a:t>, em, </a:t>
            </a:r>
            <a:r>
              <a:rPr lang="pt-BR" dirty="0" err="1"/>
              <a:t>deg</a:t>
            </a:r>
            <a:r>
              <a:rPr lang="pt-BR" dirty="0"/>
              <a:t>, etc...). A unidade identificadora é opcional quando se declara um valor '0' (zero).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94F0E1-D621-4B98-8543-2AD78AA59B56}" type="slidenum">
              <a:rPr lang="en-GB" altLang="pt-BR" smtClean="0"/>
              <a:pPr>
                <a:defRPr/>
              </a:pPr>
              <a:t>4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52781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de medida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7213"/>
            <a:ext cx="9143999" cy="4351337"/>
          </a:xfrm>
        </p:spPr>
        <p:txBody>
          <a:bodyPr/>
          <a:lstStyle/>
          <a:p>
            <a:pPr algn="just"/>
            <a:r>
              <a:rPr lang="pt-BR" dirty="0"/>
              <a:t>Algumas das propriedades CSS permitem que sejam declarados valores negativos para unidades de medida. </a:t>
            </a:r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A adoção de valores negativos podem complicar a formatação do elemento e devem ser usados com cautela. Se valores negativos não forem suportados pela aplicação de usuário, eles serão convertidos para o valor mais próximo suportado (e isso pode tornar-se desastroso para um layout).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94F0E1-D621-4B98-8543-2AD78AA59B56}" type="slidenum">
              <a:rPr lang="en-GB" altLang="pt-BR" smtClean="0"/>
              <a:pPr>
                <a:defRPr/>
              </a:pPr>
              <a:t>5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17038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de medida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708920"/>
            <a:ext cx="9143999" cy="3469630"/>
          </a:xfrm>
        </p:spPr>
        <p:txBody>
          <a:bodyPr/>
          <a:lstStyle/>
          <a:p>
            <a:pPr algn="just"/>
            <a:r>
              <a:rPr lang="pt-BR" dirty="0"/>
              <a:t>A aplicação das unidades de medidas sempre precisa ser levada em conta a importância da acessibilidade e do carregamento e ajuste do layout nos diversos dispositivos que acessam um website ou mesmo um aplicativo.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94F0E1-D621-4B98-8543-2AD78AA59B56}" type="slidenum">
              <a:rPr lang="en-GB" altLang="pt-BR" smtClean="0"/>
              <a:pPr>
                <a:defRPr/>
              </a:pPr>
              <a:t>6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32672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absolutas no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827213"/>
            <a:ext cx="8675688" cy="4351337"/>
          </a:xfrm>
        </p:spPr>
        <p:txBody>
          <a:bodyPr/>
          <a:lstStyle/>
          <a:p>
            <a:r>
              <a:rPr lang="pt-BR" b="1" dirty="0" err="1"/>
              <a:t>Píxels</a:t>
            </a:r>
            <a:r>
              <a:rPr lang="pt-BR" b="1" dirty="0"/>
              <a:t> (</a:t>
            </a:r>
            <a:r>
              <a:rPr lang="pt-BR" b="1" dirty="0" err="1"/>
              <a:t>px</a:t>
            </a:r>
            <a:r>
              <a:rPr lang="pt-BR" b="1" dirty="0"/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Provavelmente você já conhece ou ouviu falar desse rapaz chamado </a:t>
            </a:r>
            <a:r>
              <a:rPr lang="pt-BR" dirty="0" err="1"/>
              <a:t>Píxel</a:t>
            </a:r>
            <a:r>
              <a:rPr lang="pt-BR" dirty="0"/>
              <a:t>. </a:t>
            </a:r>
            <a:r>
              <a:rPr lang="pt-BR" dirty="0" err="1"/>
              <a:t>Píxel</a:t>
            </a:r>
            <a:r>
              <a:rPr lang="pt-BR" dirty="0"/>
              <a:t> nada mais é do que os pequenos pontinhos luminosos da tela do seu monitor, celular, televisão, etc. Logo, o </a:t>
            </a:r>
            <a:r>
              <a:rPr lang="pt-BR" dirty="0" err="1"/>
              <a:t>píxel</a:t>
            </a:r>
            <a:r>
              <a:rPr lang="pt-BR" dirty="0"/>
              <a:t> é o menor elemento em um dispositivo de exibição! </a:t>
            </a:r>
            <a:r>
              <a:rPr lang="pt-BR" b="1" dirty="0"/>
              <a:t>Um detalhe que poucos conhecem é que na verdade, o </a:t>
            </a:r>
            <a:r>
              <a:rPr lang="pt-BR" b="1" dirty="0" err="1"/>
              <a:t>píxel</a:t>
            </a:r>
            <a:r>
              <a:rPr lang="pt-BR" b="1" dirty="0"/>
              <a:t> do CSS NÃO é realmente um </a:t>
            </a:r>
            <a:r>
              <a:rPr lang="pt-BR" b="1" dirty="0" err="1"/>
              <a:t>píxel</a:t>
            </a:r>
            <a:r>
              <a:rPr lang="pt-BR" b="1" dirty="0"/>
              <a:t> da tela do dispositivo</a:t>
            </a:r>
            <a:r>
              <a:rPr lang="pt-BR" dirty="0"/>
              <a:t>, e sim o que chamamos de </a:t>
            </a:r>
            <a:r>
              <a:rPr lang="pt-BR" dirty="0" err="1"/>
              <a:t>píxel</a:t>
            </a:r>
            <a:r>
              <a:rPr lang="pt-BR" dirty="0"/>
              <a:t> de referência que geralmente é maior do que o </a:t>
            </a:r>
            <a:r>
              <a:rPr lang="pt-BR" dirty="0" err="1"/>
              <a:t>píxel</a:t>
            </a:r>
            <a:r>
              <a:rPr lang="pt-BR" dirty="0"/>
              <a:t> real.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94F0E1-D621-4B98-8543-2AD78AA59B56}" type="slidenum">
              <a:rPr lang="en-GB" altLang="pt-BR" smtClean="0"/>
              <a:pPr>
                <a:defRPr/>
              </a:pPr>
              <a:t>7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4337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absolutas no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7213"/>
            <a:ext cx="9036495" cy="4351337"/>
          </a:xfrm>
        </p:spPr>
        <p:txBody>
          <a:bodyPr/>
          <a:lstStyle/>
          <a:p>
            <a:r>
              <a:rPr lang="pt-BR" b="1" dirty="0"/>
              <a:t>Points (</a:t>
            </a:r>
            <a:r>
              <a:rPr lang="pt-BR" b="1" dirty="0" err="1"/>
              <a:t>pt</a:t>
            </a:r>
            <a:r>
              <a:rPr lang="pt-BR" b="1" dirty="0"/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 próxima unidade é Point. Definitivamente essa unidade é mais conhecida pelos designers, principalmente os que estudam tipografia. Essa medida é geralmente utilizada em propriedades relacionadas a fonte do seu projeto. Sua abreviação se dá com a marcação de </a:t>
            </a:r>
            <a:r>
              <a:rPr lang="pt-BR" dirty="0" err="1"/>
              <a:t>pt</a:t>
            </a:r>
            <a:r>
              <a:rPr lang="pt-BR" dirty="0"/>
              <a:t> e seu uso não é tão comum, você provavelmente verá essa unidade muito raramente porque ela não é recomendada para a estilização em tela!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94F0E1-D621-4B98-8543-2AD78AA59B56}" type="slidenum">
              <a:rPr lang="en-GB" altLang="pt-BR" smtClean="0"/>
              <a:pPr>
                <a:defRPr/>
              </a:pPr>
              <a:t>8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61285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absolutas no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1827213"/>
            <a:ext cx="8675688" cy="4351337"/>
          </a:xfrm>
        </p:spPr>
        <p:txBody>
          <a:bodyPr/>
          <a:lstStyle/>
          <a:p>
            <a:r>
              <a:rPr lang="pt-BR" b="1" dirty="0"/>
              <a:t>in (inches/polegadas)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Polegada ou </a:t>
            </a:r>
            <a:r>
              <a:rPr lang="pt-BR" dirty="0" err="1"/>
              <a:t>inch</a:t>
            </a:r>
            <a:r>
              <a:rPr lang="pt-BR" dirty="0"/>
              <a:t> em inglês é mais uma unidade de medida que conhecemos do mundo das medidas absolutas - geralmente vemos elas quando queremos comprar uma nova TV ou monitor , mas essa unidade também existe no mundo Web.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94F0E1-D621-4B98-8543-2AD78AA59B56}" type="slidenum">
              <a:rPr lang="en-GB" altLang="pt-BR" smtClean="0"/>
              <a:pPr>
                <a:defRPr/>
              </a:pPr>
              <a:t>9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660771213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trutura padrão">
      <a:majorFont>
        <a:latin typeface="Verdana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4485</TotalTime>
  <Words>1336</Words>
  <Application>Microsoft Office PowerPoint</Application>
  <PresentationFormat>Apresentação na tela (4:3)</PresentationFormat>
  <Paragraphs>139</Paragraphs>
  <Slides>33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Times New Roman</vt:lpstr>
      <vt:lpstr>Verdana</vt:lpstr>
      <vt:lpstr>Wingdings</vt:lpstr>
      <vt:lpstr>Estrutura padrão</vt:lpstr>
      <vt:lpstr>Apresentação do PowerPoint</vt:lpstr>
      <vt:lpstr>Conteúdo Programático da Aula</vt:lpstr>
      <vt:lpstr>Templates</vt:lpstr>
      <vt:lpstr>Unidades de medida</vt:lpstr>
      <vt:lpstr>Unidades de medida</vt:lpstr>
      <vt:lpstr>Unidades de medida</vt:lpstr>
      <vt:lpstr>Medidas absolutas no CSS</vt:lpstr>
      <vt:lpstr>Medidas absolutas no CSS</vt:lpstr>
      <vt:lpstr>Medidas absolutas no CSS</vt:lpstr>
      <vt:lpstr>Medidas absolutas no CSS</vt:lpstr>
      <vt:lpstr>Exemplo prático</vt:lpstr>
      <vt:lpstr>Vamos fazer um exemplo</vt:lpstr>
      <vt:lpstr>No css</vt:lpstr>
      <vt:lpstr>No css</vt:lpstr>
      <vt:lpstr>Template</vt:lpstr>
      <vt:lpstr>Layout</vt:lpstr>
      <vt:lpstr>Layout Adaptativo</vt:lpstr>
      <vt:lpstr>Layout Responsivo</vt:lpstr>
      <vt:lpstr>Por que devemos usar Design Responsivo?</vt:lpstr>
      <vt:lpstr>Design Responsivo</vt:lpstr>
      <vt:lpstr>Exemplo</vt:lpstr>
      <vt:lpstr>HTML CSS</vt:lpstr>
      <vt:lpstr>Design responsivo </vt:lpstr>
      <vt:lpstr>Design adaptativo </vt:lpstr>
      <vt:lpstr>Responsivo vs adaptativo: </vt:lpstr>
      <vt:lpstr>Adaptativo Exemplo</vt:lpstr>
      <vt:lpstr>Adaptativo Exemplo</vt:lpstr>
      <vt:lpstr>Responsivo Exemplo </vt:lpstr>
      <vt:lpstr>No css </vt:lpstr>
      <vt:lpstr>Continuação do css acima</vt:lpstr>
      <vt:lpstr>Resultado</vt:lpstr>
      <vt:lpstr>Dúvidas</vt:lpstr>
      <vt:lpstr>Referência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</dc:title>
  <dc:subject>Informática</dc:subject>
  <dc:creator>Alexandra Eliamara Marques</dc:creator>
  <cp:lastModifiedBy>Usuário</cp:lastModifiedBy>
  <cp:revision>770</cp:revision>
  <cp:lastPrinted>2019-12-11T14:36:06Z</cp:lastPrinted>
  <dcterms:modified xsi:type="dcterms:W3CDTF">2020-11-11T21:55:39Z</dcterms:modified>
  <cp:category>Informática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">
    <vt:lpwstr>Andreza</vt:lpwstr>
  </property>
</Properties>
</file>