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5482" r:id="rId2"/>
  </p:sldMasterIdLst>
  <p:notesMasterIdLst>
    <p:notesMasterId r:id="rId38"/>
  </p:notesMasterIdLst>
  <p:handoutMasterIdLst>
    <p:handoutMasterId r:id="rId39"/>
  </p:handoutMasterIdLst>
  <p:sldIdLst>
    <p:sldId id="256" r:id="rId3"/>
    <p:sldId id="524" r:id="rId4"/>
    <p:sldId id="554" r:id="rId5"/>
    <p:sldId id="585" r:id="rId6"/>
    <p:sldId id="573" r:id="rId7"/>
    <p:sldId id="556" r:id="rId8"/>
    <p:sldId id="555" r:id="rId9"/>
    <p:sldId id="574" r:id="rId10"/>
    <p:sldId id="570" r:id="rId11"/>
    <p:sldId id="571" r:id="rId12"/>
    <p:sldId id="569" r:id="rId13"/>
    <p:sldId id="557" r:id="rId14"/>
    <p:sldId id="558" r:id="rId15"/>
    <p:sldId id="559" r:id="rId16"/>
    <p:sldId id="560" r:id="rId17"/>
    <p:sldId id="561" r:id="rId18"/>
    <p:sldId id="562" r:id="rId19"/>
    <p:sldId id="575" r:id="rId20"/>
    <p:sldId id="576" r:id="rId21"/>
    <p:sldId id="582" r:id="rId22"/>
    <p:sldId id="577" r:id="rId23"/>
    <p:sldId id="583" r:id="rId24"/>
    <p:sldId id="563" r:id="rId25"/>
    <p:sldId id="564" r:id="rId26"/>
    <p:sldId id="580" r:id="rId27"/>
    <p:sldId id="578" r:id="rId28"/>
    <p:sldId id="565" r:id="rId29"/>
    <p:sldId id="579" r:id="rId30"/>
    <p:sldId id="581" r:id="rId31"/>
    <p:sldId id="566" r:id="rId32"/>
    <p:sldId id="584" r:id="rId33"/>
    <p:sldId id="567" r:id="rId34"/>
    <p:sldId id="586" r:id="rId35"/>
    <p:sldId id="508" r:id="rId36"/>
    <p:sldId id="587" r:id="rId37"/>
  </p:sldIdLst>
  <p:sldSz cx="9144000" cy="6858000" type="screen4x3"/>
  <p:notesSz cx="6865938" cy="999807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211E"/>
    <a:srgbClr val="F62A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0" autoAdjust="0"/>
    <p:restoredTop sz="92031" autoAdjust="0"/>
  </p:normalViewPr>
  <p:slideViewPr>
    <p:cSldViewPr>
      <p:cViewPr varScale="1">
        <p:scale>
          <a:sx n="65" d="100"/>
          <a:sy n="65" d="100"/>
        </p:scale>
        <p:origin x="966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90"/>
      </p:cViewPr>
      <p:guideLst>
        <p:guide orient="horz" pos="295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2848" tIns="46424" rIns="92848" bIns="46424" rtlCol="0"/>
          <a:lstStyle>
            <a:lvl1pPr algn="l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4975" cy="500063"/>
          </a:xfrm>
          <a:prstGeom prst="rect">
            <a:avLst/>
          </a:prstGeom>
        </p:spPr>
        <p:txBody>
          <a:bodyPr vert="horz" lIns="92848" tIns="46424" rIns="92848" bIns="46424" rtlCol="0"/>
          <a:lstStyle>
            <a:lvl1pPr algn="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fld id="{32760CAB-F985-4B23-8BD8-12E2FC42873A}" type="datetimeFigureOut">
              <a:rPr lang="pt-BR"/>
              <a:pPr>
                <a:defRPr/>
              </a:pPr>
              <a:t>01/08/2020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6425"/>
            <a:ext cx="2974975" cy="500063"/>
          </a:xfrm>
          <a:prstGeom prst="rect">
            <a:avLst/>
          </a:prstGeom>
        </p:spPr>
        <p:txBody>
          <a:bodyPr vert="horz" lIns="92848" tIns="46424" rIns="92848" bIns="46424" rtlCol="0" anchor="b"/>
          <a:lstStyle>
            <a:lvl1pPr algn="l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9375" y="9496425"/>
            <a:ext cx="2974975" cy="500063"/>
          </a:xfrm>
          <a:prstGeom prst="rect">
            <a:avLst/>
          </a:prstGeom>
        </p:spPr>
        <p:txBody>
          <a:bodyPr vert="horz" wrap="square" lIns="92848" tIns="46424" rIns="92848" bIns="464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4969301-7D89-4738-BC95-20F976C7F9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9356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 smtClean="0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 smtClean="0"/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 smtClean="0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 smtClean="0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7038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89375" y="0"/>
            <a:ext cx="2967038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5" name="Rectangle 8"/>
          <p:cNvSpPr>
            <a:spLocks noGrp="1" noChangeArrowheads="1"/>
          </p:cNvSpPr>
          <p:nvPr>
            <p:ph type="sldImg"/>
          </p:nvPr>
        </p:nvSpPr>
        <p:spPr bwMode="auto">
          <a:xfrm>
            <a:off x="933450" y="750888"/>
            <a:ext cx="4992688" cy="37449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7388" y="4749800"/>
            <a:ext cx="5483225" cy="4487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494838"/>
            <a:ext cx="2967038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89375" y="9494838"/>
            <a:ext cx="2967038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F7CF89-6877-4769-B697-D6DAEFD7BD2A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335190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604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19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591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163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3A9D012-4C59-4BEB-B9B2-42418EFF899D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GB" altLang="pt-BR" smtClean="0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992188" y="750888"/>
            <a:ext cx="4883150" cy="374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848" tIns="46424" rIns="92848" bIns="464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ChangeArrowheads="1"/>
          </p:cNvSpPr>
          <p:nvPr>
            <p:ph type="body"/>
          </p:nvPr>
        </p:nvSpPr>
        <p:spPr>
          <a:xfrm>
            <a:off x="687388" y="4749800"/>
            <a:ext cx="5484812" cy="4491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28625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604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19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591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163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C0B2BBB-E911-47C2-9A08-2A55FC22B34A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GB" altLang="pt-BR" smtClean="0"/>
          </a:p>
        </p:txBody>
      </p:sp>
    </p:spTree>
    <p:extLst>
      <p:ext uri="{BB962C8B-B14F-4D97-AF65-F5344CB8AC3E}">
        <p14:creationId xmlns:p14="http://schemas.microsoft.com/office/powerpoint/2010/main" val="41721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DE709-54B5-48A6-A7F5-CF46E4BA533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6212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C3479-77A9-426C-A585-3A3BB4EDFDF0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1506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0063" y="293688"/>
            <a:ext cx="1825625" cy="5884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293688"/>
            <a:ext cx="5327650" cy="5884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A6FE9-9421-47F5-8D43-87696BF5757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09456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EF577-E52A-4A2A-A7E5-BC35A7EE4C8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10147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D68A-CC5B-42D0-A694-3E58D7565BE9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37561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32A8C-CB77-4A02-A796-E627AB65971F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565937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6A21-EB83-4E53-B704-77E6469F8C7A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0625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3D57-5D47-4ACB-A34B-DEAEC12D787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22808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711F3-EC30-470A-ACA7-145F4B5D780D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681329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50547-8E31-48CB-99C3-FDF304B986AD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30047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3A2E7-A561-4B51-A2CA-2D207CB1C90B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4579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EF0AA-9A4E-4E30-89FB-452A5FEF2CD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7297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CAB13-DF92-490D-B2AE-1EAE86ADEFEB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373877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3BB6B-EEF7-4A62-AD65-223DEE200585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015777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42E87-CBD2-4A02-A780-0B0232CEC0FA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942133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DD75B-E6F6-461D-A6ED-8EFFD8D76F0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44540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0063" y="293688"/>
            <a:ext cx="1825625" cy="5884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293688"/>
            <a:ext cx="5327650" cy="5884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2E3B-D317-4EF8-8B1D-5CCB6B80643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294632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5B54A-92ED-4B44-A6B6-3FD296111D1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737978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AFA98-8F76-4096-832F-3849600EB263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4107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E606D-6B73-459E-8295-5A4CCA75BCD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6797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670D8-6DA0-484A-A577-81E8FE4B1157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76974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AC1E1-DADD-4B88-952E-B3FCC6E4EDEB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1611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7D1F-57EC-42B4-B38D-95B74339802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11923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11C00-E3CA-4181-BF16-2CE8E9E7D492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1685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D0AF5-20F7-4937-958C-534B1296440A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4657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E1827-AD1B-4E3D-8DEA-2BD7B95B760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0588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título de texto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em estrutura de tópicos</a:t>
            </a:r>
          </a:p>
          <a:p>
            <a:pPr lvl="1"/>
            <a:r>
              <a:rPr lang="en-GB" altLang="pt-BR" smtClean="0"/>
              <a:t>Segundo Nível da Estrutura de Tópicos</a:t>
            </a:r>
          </a:p>
          <a:p>
            <a:pPr lvl="2"/>
            <a:r>
              <a:rPr lang="en-GB" altLang="pt-BR" smtClean="0"/>
              <a:t>Terceiro Nível da Estrutura de Tópicos</a:t>
            </a:r>
          </a:p>
          <a:p>
            <a:pPr lvl="3"/>
            <a:r>
              <a:rPr lang="en-GB" altLang="pt-BR" smtClean="0"/>
              <a:t>Quarto Nível da Estrutura de Tópicos</a:t>
            </a:r>
          </a:p>
          <a:p>
            <a:pPr lvl="4"/>
            <a:r>
              <a:rPr lang="en-GB" altLang="pt-BR" smtClean="0"/>
              <a:t>Quinto Nível da Estrutura de Tópicos</a:t>
            </a:r>
          </a:p>
          <a:p>
            <a:pPr lvl="4"/>
            <a:r>
              <a:rPr lang="en-GB" altLang="pt-BR" smtClean="0"/>
              <a:t>Sexto Nível da Estrutura de Tópicos</a:t>
            </a:r>
          </a:p>
          <a:p>
            <a:pPr lvl="4"/>
            <a:r>
              <a:rPr lang="en-GB" altLang="pt-BR" smtClean="0"/>
              <a:t>Sétimo Nível da Estrutura de Tópicos</a:t>
            </a:r>
          </a:p>
          <a:p>
            <a:pPr lvl="4"/>
            <a:r>
              <a:rPr lang="en-GB" altLang="pt-BR" smtClean="0"/>
              <a:t>Oitavo Nível da Estrutura de Tópicos</a:t>
            </a:r>
          </a:p>
          <a:p>
            <a:pPr lvl="4"/>
            <a:r>
              <a:rPr lang="en-GB" altLang="pt-BR" smtClean="0"/>
              <a:t>Nono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4913"/>
            <a:ext cx="21256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B59C2D2-6102-4655-B882-A647862E77F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403350" y="1557338"/>
            <a:ext cx="72723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22" r:id="rId1"/>
    <p:sldLayoutId id="2147485523" r:id="rId2"/>
    <p:sldLayoutId id="2147485524" r:id="rId3"/>
    <p:sldLayoutId id="2147485525" r:id="rId4"/>
    <p:sldLayoutId id="2147485526" r:id="rId5"/>
    <p:sldLayoutId id="2147485527" r:id="rId6"/>
    <p:sldLayoutId id="2147485528" r:id="rId7"/>
    <p:sldLayoutId id="2147485529" r:id="rId8"/>
    <p:sldLayoutId id="2147485530" r:id="rId9"/>
    <p:sldLayoutId id="2147485531" r:id="rId10"/>
    <p:sldLayoutId id="2147485532" r:id="rId11"/>
    <p:sldLayoutId id="2147485533" r:id="rId12"/>
    <p:sldLayoutId id="2147485534" r:id="rId13"/>
  </p:sldLayoutIdLst>
  <p:hf hdr="0" ftr="0" dt="0"/>
  <p:txStyles>
    <p:titleStyle>
      <a:lvl1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2pPr>
      <a:lvl3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3pPr>
      <a:lvl4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4pPr>
      <a:lvl5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5pPr>
      <a:lvl6pPr marL="4572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6pPr>
      <a:lvl7pPr marL="9144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7pPr>
      <a:lvl8pPr marL="13716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8pPr>
      <a:lvl9pPr marL="18288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4963" indent="-33496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título de texto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em estrutura de tópicos</a:t>
            </a:r>
          </a:p>
          <a:p>
            <a:pPr lvl="1"/>
            <a:r>
              <a:rPr lang="en-GB" altLang="pt-BR" smtClean="0"/>
              <a:t>Segundo Nível da Estrutura de Tópicos</a:t>
            </a:r>
          </a:p>
          <a:p>
            <a:pPr lvl="2"/>
            <a:r>
              <a:rPr lang="en-GB" altLang="pt-BR" smtClean="0"/>
              <a:t>Terceiro Nível da Estrutura de Tópicos</a:t>
            </a:r>
          </a:p>
          <a:p>
            <a:pPr lvl="3"/>
            <a:r>
              <a:rPr lang="en-GB" altLang="pt-BR" smtClean="0"/>
              <a:t>Quarto Nível da Estrutura de Tópicos</a:t>
            </a:r>
          </a:p>
          <a:p>
            <a:pPr lvl="4"/>
            <a:r>
              <a:rPr lang="en-GB" altLang="pt-BR" smtClean="0"/>
              <a:t>Quinto Nível da Estrutura de Tópicos</a:t>
            </a:r>
          </a:p>
          <a:p>
            <a:pPr lvl="4"/>
            <a:r>
              <a:rPr lang="en-GB" altLang="pt-BR" smtClean="0"/>
              <a:t>Sexto Nível da Estrutura de Tópicos</a:t>
            </a:r>
          </a:p>
          <a:p>
            <a:pPr lvl="4"/>
            <a:r>
              <a:rPr lang="en-GB" altLang="pt-BR" smtClean="0"/>
              <a:t>Sétimo Nível da Estrutura de Tópicos</a:t>
            </a:r>
          </a:p>
          <a:p>
            <a:pPr lvl="4"/>
            <a:r>
              <a:rPr lang="en-GB" altLang="pt-BR" smtClean="0"/>
              <a:t>Oitavo Nível da Estrutura de Tópicos</a:t>
            </a:r>
          </a:p>
          <a:p>
            <a:pPr lvl="4"/>
            <a:r>
              <a:rPr lang="en-GB" altLang="pt-BR" smtClean="0"/>
              <a:t>Nono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4913"/>
            <a:ext cx="21256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2768CF6-6EAF-4A22-81A7-C88C4EA5E1F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1403350" y="1557338"/>
            <a:ext cx="72723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7" r:id="rId3"/>
    <p:sldLayoutId id="2147485538" r:id="rId4"/>
    <p:sldLayoutId id="2147485539" r:id="rId5"/>
    <p:sldLayoutId id="2147485540" r:id="rId6"/>
    <p:sldLayoutId id="2147485541" r:id="rId7"/>
    <p:sldLayoutId id="2147485542" r:id="rId8"/>
    <p:sldLayoutId id="2147485543" r:id="rId9"/>
    <p:sldLayoutId id="2147485544" r:id="rId10"/>
    <p:sldLayoutId id="2147485545" r:id="rId11"/>
    <p:sldLayoutId id="2147485546" r:id="rId12"/>
    <p:sldLayoutId id="2147485547" r:id="rId13"/>
  </p:sldLayoutIdLst>
  <p:hf hdr="0" ftr="0" dt="0"/>
  <p:txStyles>
    <p:titleStyle>
      <a:lvl1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2pPr>
      <a:lvl3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3pPr>
      <a:lvl4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4pPr>
      <a:lvl5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5pPr>
      <a:lvl6pPr marL="4572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6pPr>
      <a:lvl7pPr marL="9144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7pPr>
      <a:lvl8pPr marL="13716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8pPr>
      <a:lvl9pPr marL="18288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4963" indent="-33496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14675" y="5732463"/>
            <a:ext cx="34575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Andreza Barcaro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andrezabarcaro@gmail.com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2020</a:t>
            </a:r>
          </a:p>
        </p:txBody>
      </p:sp>
      <p:sp>
        <p:nvSpPr>
          <p:cNvPr id="31748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8B8814F-3632-4FBA-BB96-0BC08A2C44E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054" name="CaixaDeTexto 5"/>
          <p:cNvSpPr txBox="1">
            <a:spLocks noChangeArrowheads="1"/>
          </p:cNvSpPr>
          <p:nvPr/>
        </p:nvSpPr>
        <p:spPr bwMode="auto">
          <a:xfrm>
            <a:off x="1979613" y="4149725"/>
            <a:ext cx="56165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pt-BR" sz="3200" b="1" dirty="0">
                <a:solidFill>
                  <a:schemeClr val="tx1"/>
                </a:solidFill>
                <a:latin typeface="+mj-lt"/>
                <a:cs typeface="+mn-cs"/>
              </a:rPr>
              <a:t>Desenvolvimento de Sistemas Web - PHP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708275"/>
            <a:ext cx="1333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>
          <a:xfrm>
            <a:off x="1260475" y="-184150"/>
            <a:ext cx="7305675" cy="1144588"/>
          </a:xfrm>
        </p:spPr>
        <p:txBody>
          <a:bodyPr/>
          <a:lstStyle/>
          <a:p>
            <a:r>
              <a:rPr lang="pt-BR" altLang="pt-BR" smtClean="0"/>
              <a:t>Exemplo par ou ímpar if ...else 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916113"/>
            <a:ext cx="8169275" cy="436880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pt-BR" altLang="pt-BR" dirty="0" smtClean="0"/>
              <a:t>	</a:t>
            </a:r>
          </a:p>
          <a:p>
            <a:pPr algn="just">
              <a:defRPr/>
            </a:pPr>
            <a:endParaRPr lang="pt-BR" altLang="pt-BR" dirty="0" smtClean="0"/>
          </a:p>
          <a:p>
            <a:pPr>
              <a:defRPr/>
            </a:pPr>
            <a:endParaRPr lang="pt-BR" altLang="pt-BR" dirty="0" smtClean="0"/>
          </a:p>
          <a:p>
            <a:pPr>
              <a:defRPr/>
            </a:pPr>
            <a:endParaRPr lang="pt-BR" altLang="pt-BR" dirty="0" smtClean="0"/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176E7790-02DD-4D5C-8433-27236B203ABD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10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1989" name="CaixaDeTexto 2"/>
          <p:cNvSpPr txBox="1">
            <a:spLocks noChangeArrowheads="1"/>
          </p:cNvSpPr>
          <p:nvPr/>
        </p:nvSpPr>
        <p:spPr bwMode="auto">
          <a:xfrm>
            <a:off x="1658938" y="4941888"/>
            <a:ext cx="2552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rgbClr val="FFFFFF"/>
              </a:solidFill>
            </a:endParaRPr>
          </a:p>
        </p:txBody>
      </p:sp>
      <p:pic>
        <p:nvPicPr>
          <p:cNvPr id="41990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230313"/>
            <a:ext cx="3871913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CaixaDeTexto 1"/>
          <p:cNvSpPr txBox="1">
            <a:spLocks noChangeArrowheads="1"/>
          </p:cNvSpPr>
          <p:nvPr/>
        </p:nvSpPr>
        <p:spPr bwMode="auto">
          <a:xfrm>
            <a:off x="3087688" y="1916113"/>
            <a:ext cx="612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Leia um valor e diga se é um valor par ou ímpar</a:t>
            </a:r>
            <a:r>
              <a:rPr lang="pt-BR" altLang="pt-BR" sz="180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509588" y="1916113"/>
            <a:ext cx="8455025" cy="436880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pt-BR" altLang="pt-BR" dirty="0" smtClean="0"/>
              <a:t>	</a:t>
            </a:r>
          </a:p>
          <a:p>
            <a:pPr algn="just">
              <a:defRPr/>
            </a:pPr>
            <a:endParaRPr lang="pt-BR" altLang="pt-BR" dirty="0" smtClean="0"/>
          </a:p>
          <a:p>
            <a:pPr>
              <a:defRPr/>
            </a:pPr>
            <a:endParaRPr lang="pt-BR" altLang="pt-BR" dirty="0" smtClean="0"/>
          </a:p>
          <a:p>
            <a:pPr>
              <a:defRPr/>
            </a:pPr>
            <a:endParaRPr lang="pt-BR" altLang="pt-BR" dirty="0" smtClean="0"/>
          </a:p>
        </p:txBody>
      </p:sp>
      <p:sp>
        <p:nvSpPr>
          <p:cNvPr id="4301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5A6754EA-4852-4414-88CD-8E8528E8A6C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11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3012" name="CaixaDeTexto 2"/>
          <p:cNvSpPr txBox="1">
            <a:spLocks noChangeArrowheads="1"/>
          </p:cNvSpPr>
          <p:nvPr/>
        </p:nvSpPr>
        <p:spPr bwMode="auto">
          <a:xfrm>
            <a:off x="1658938" y="4941888"/>
            <a:ext cx="2552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rgbClr val="FFFFFF"/>
              </a:solidFill>
            </a:endParaRPr>
          </a:p>
        </p:txBody>
      </p:sp>
      <p:pic>
        <p:nvPicPr>
          <p:cNvPr id="43013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089025"/>
            <a:ext cx="912018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ítulo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964612" cy="1144587"/>
          </a:xfrm>
        </p:spPr>
        <p:txBody>
          <a:bodyPr/>
          <a:lstStyle/>
          <a:p>
            <a:pPr algn="ctr"/>
            <a:r>
              <a:rPr lang="pt-BR" altLang="pt-BR" smtClean="0"/>
              <a:t>Exemplo calculando a média com  </a:t>
            </a:r>
            <a:br>
              <a:rPr lang="pt-BR" altLang="pt-BR" smtClean="0"/>
            </a:br>
            <a:r>
              <a:rPr lang="pt-BR" altLang="pt-BR" smtClean="0"/>
              <a:t>if ...else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689100"/>
            <a:ext cx="7920037" cy="4351338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pt-BR" dirty="0" smtClean="0"/>
              <a:t>Temos um valor qualquer $n, atribua um valor e escreva se ele é positivo.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13DEA71-62B2-43C3-93AF-F497213B326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12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  <p:pic>
        <p:nvPicPr>
          <p:cNvPr id="44037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6856413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844675"/>
            <a:ext cx="8928100" cy="4333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pt-BR" dirty="0" smtClean="0"/>
              <a:t>Faça um algoritmo que atribua o valor para dois números a e b e faça o teste de qual é o maior.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pt-BR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pt-BR" dirty="0" smtClean="0"/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1B7BE35F-B529-4774-A814-95264170B2B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13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  <p:pic>
        <p:nvPicPr>
          <p:cNvPr id="45061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36838"/>
            <a:ext cx="6192837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Atividade</a:t>
            </a:r>
          </a:p>
        </p:txBody>
      </p:sp>
      <p:sp>
        <p:nvSpPr>
          <p:cNvPr id="46083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EB24581-B87C-4329-BCD5-54E5682FDF7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14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6084" name="Espaço Reservado para Conteúdo 5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pt-BR" altLang="pt-BR" smtClean="0"/>
              <a:t>Faça um algoritmo que crie uma tela com duas notas, calcule a média e faça o teste conforme o grafo abaixo: </a:t>
            </a:r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52738"/>
            <a:ext cx="71818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36588"/>
            <a:ext cx="8864600" cy="5664200"/>
          </a:xfrm>
        </p:spPr>
      </p:pic>
      <p:sp>
        <p:nvSpPr>
          <p:cNvPr id="47107" name="Título 1"/>
          <p:cNvSpPr>
            <a:spLocks noGrp="1"/>
          </p:cNvSpPr>
          <p:nvPr>
            <p:ph type="title"/>
          </p:nvPr>
        </p:nvSpPr>
        <p:spPr>
          <a:xfrm>
            <a:off x="1373188" y="-7938"/>
            <a:ext cx="7305675" cy="1144588"/>
          </a:xfrm>
        </p:spPr>
        <p:txBody>
          <a:bodyPr/>
          <a:lstStyle/>
          <a:p>
            <a:r>
              <a:rPr lang="pt-BR" altLang="pt-BR" smtClean="0"/>
              <a:t>No html</a:t>
            </a:r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90050CA-5B48-4C27-B627-4CD4A82B25DF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15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No PHP</a:t>
            </a:r>
          </a:p>
        </p:txBody>
      </p:sp>
      <p:pic>
        <p:nvPicPr>
          <p:cNvPr id="48131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549275"/>
            <a:ext cx="5113337" cy="5815013"/>
          </a:xfrm>
        </p:spPr>
      </p:pic>
      <p:sp>
        <p:nvSpPr>
          <p:cNvPr id="481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169AA27-A6F5-4D61-AD66-693D2109FD2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16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6586537" cy="1144587"/>
          </a:xfrm>
        </p:spPr>
        <p:txBody>
          <a:bodyPr/>
          <a:lstStyle/>
          <a:p>
            <a:r>
              <a:rPr lang="pt-BR" altLang="pt-BR" smtClean="0"/>
              <a:t>Operadores Lógicos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03225" y="1628775"/>
          <a:ext cx="8275638" cy="438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1"/>
                <a:gridCol w="1424383"/>
                <a:gridCol w="2835384"/>
                <a:gridCol w="1872311"/>
              </a:tblGrid>
              <a:tr h="457229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Nome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Operação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Função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Exemplo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29" marB="45729"/>
                </a:tc>
              </a:tr>
              <a:tr h="1310736">
                <a:tc>
                  <a:txBody>
                    <a:bodyPr/>
                    <a:lstStyle/>
                    <a:p>
                      <a:r>
                        <a:rPr lang="pt-BR" altLang="pt-BR" sz="2000" dirty="0" smtClean="0"/>
                        <a:t>Interseção</a:t>
                      </a: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and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Retorna</a:t>
                      </a:r>
                      <a:r>
                        <a:rPr lang="pt-BR" sz="2000" baseline="0" dirty="0" smtClean="0"/>
                        <a:t> um valor lógico resultante da intersecção de expressões relacionais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(a</a:t>
                      </a:r>
                      <a:r>
                        <a:rPr lang="pt-BR" sz="2000" baseline="0" dirty="0" smtClean="0"/>
                        <a:t> &gt;= b) </a:t>
                      </a:r>
                      <a:r>
                        <a:rPr lang="pt-BR" sz="2000" baseline="0" dirty="0" err="1" smtClean="0"/>
                        <a:t>and</a:t>
                      </a:r>
                      <a:r>
                        <a:rPr lang="pt-BR" sz="2000" baseline="0" dirty="0" smtClean="0"/>
                        <a:t> (a&lt;=c)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</a:tr>
              <a:tr h="1310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União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or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Retorna</a:t>
                      </a:r>
                      <a:r>
                        <a:rPr lang="pt-BR" sz="2000" baseline="0" dirty="0" smtClean="0"/>
                        <a:t> um valor lógico resultante da união de expressões relacionais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(a</a:t>
                      </a:r>
                      <a:r>
                        <a:rPr lang="pt-BR" sz="2000" baseline="0" dirty="0" smtClean="0"/>
                        <a:t> &gt;= b) </a:t>
                      </a:r>
                      <a:r>
                        <a:rPr lang="pt-BR" sz="2000" baseline="0" dirty="0" err="1" smtClean="0"/>
                        <a:t>or</a:t>
                      </a:r>
                      <a:r>
                        <a:rPr lang="pt-BR" sz="2000" baseline="0" dirty="0" smtClean="0"/>
                        <a:t> (a&lt;=c)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</a:tr>
              <a:tr h="1310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Negação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!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Retorna</a:t>
                      </a:r>
                      <a:r>
                        <a:rPr lang="pt-BR" sz="2000" baseline="0" dirty="0" smtClean="0"/>
                        <a:t> um valor lógico resultante da contradição de uma expressão relacional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! (a &lt; b)</a:t>
                      </a:r>
                      <a:endParaRPr lang="pt-BR" sz="2000" dirty="0"/>
                    </a:p>
                  </a:txBody>
                  <a:tcPr marL="91445" marR="91445" marT="45729" marB="45729"/>
                </a:tc>
              </a:tr>
            </a:tbl>
          </a:graphicData>
        </a:graphic>
      </p:graphicFrame>
      <p:sp>
        <p:nvSpPr>
          <p:cNvPr id="4918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28FF7924-60FE-432E-898F-8F0FF408C59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17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cap="all" dirty="0"/>
              <a:t>IF, ELSE E ELSEIF EM PHP</a:t>
            </a:r>
            <a:br>
              <a:rPr lang="pt-BR" cap="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38275"/>
            <a:ext cx="9144000" cy="474027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333333"/>
                </a:solidFill>
              </a:rPr>
              <a:t>Pode acontecer casos em que você precise verificar mais de uma condição e executar uma ação para cada uma, neste caso, é possível utiliza </a:t>
            </a:r>
            <a:r>
              <a:rPr lang="pt-BR" dirty="0" err="1" smtClean="0">
                <a:solidFill>
                  <a:srgbClr val="333333"/>
                </a:solidFill>
              </a:rPr>
              <a:t>elseif</a:t>
            </a:r>
            <a:r>
              <a:rPr lang="pt-BR" dirty="0" smtClean="0">
                <a:solidFill>
                  <a:srgbClr val="333333"/>
                </a:solidFill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dirty="0" smtClean="0">
              <a:solidFill>
                <a:srgbClr val="333333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dirty="0" err="1" smtClean="0">
                <a:solidFill>
                  <a:srgbClr val="333333"/>
                </a:solidFill>
              </a:rPr>
              <a:t>Elseif</a:t>
            </a:r>
            <a:r>
              <a:rPr lang="pt-BR" dirty="0" smtClean="0">
                <a:solidFill>
                  <a:srgbClr val="333333"/>
                </a:solidFill>
              </a:rPr>
              <a:t> não tem significado em inglês, mas seria a junção das palavras </a:t>
            </a:r>
            <a:r>
              <a:rPr lang="pt-BR" dirty="0" err="1" smtClean="0">
                <a:solidFill>
                  <a:srgbClr val="333333"/>
                </a:solidFill>
              </a:rPr>
              <a:t>if</a:t>
            </a:r>
            <a:r>
              <a:rPr lang="pt-BR" dirty="0" smtClean="0">
                <a:solidFill>
                  <a:srgbClr val="333333"/>
                </a:solidFill>
              </a:rPr>
              <a:t> (se) e </a:t>
            </a:r>
            <a:r>
              <a:rPr lang="pt-BR" dirty="0" err="1" smtClean="0">
                <a:solidFill>
                  <a:srgbClr val="333333"/>
                </a:solidFill>
              </a:rPr>
              <a:t>else</a:t>
            </a:r>
            <a:r>
              <a:rPr lang="pt-BR" dirty="0" smtClean="0">
                <a:solidFill>
                  <a:srgbClr val="333333"/>
                </a:solidFill>
              </a:rPr>
              <a:t> (se não), então, poderíamos fazer uma tradução livre para "mas se" (nada a ver, mas no código é assim que funciona).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dirty="0">
              <a:solidFill>
                <a:srgbClr val="333333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333333"/>
                </a:solidFill>
              </a:rPr>
              <a:t>Ou seja, com </a:t>
            </a:r>
            <a:r>
              <a:rPr lang="pt-BR" dirty="0" err="1" smtClean="0">
                <a:solidFill>
                  <a:srgbClr val="333333"/>
                </a:solidFill>
              </a:rPr>
              <a:t>elseif</a:t>
            </a:r>
            <a:r>
              <a:rPr lang="pt-BR" dirty="0" smtClean="0">
                <a:solidFill>
                  <a:srgbClr val="333333"/>
                </a:solidFill>
              </a:rPr>
              <a:t> fazemos testes condicionais do tipo:</a:t>
            </a:r>
          </a:p>
          <a:p>
            <a:pPr>
              <a:defRPr/>
            </a:pPr>
            <a:endParaRPr lang="pt-BR" dirty="0">
              <a:solidFill>
                <a:srgbClr val="333333"/>
              </a:solidFill>
            </a:endParaRPr>
          </a:p>
          <a:p>
            <a:pPr>
              <a:defRPr/>
            </a:pPr>
            <a:r>
              <a:rPr lang="pt-BR" dirty="0" smtClean="0">
                <a:solidFill>
                  <a:srgbClr val="333333"/>
                </a:solidFill>
              </a:rPr>
              <a:t>"Se (</a:t>
            </a:r>
            <a:r>
              <a:rPr lang="pt-BR" dirty="0" err="1" smtClean="0">
                <a:solidFill>
                  <a:srgbClr val="333333"/>
                </a:solidFill>
              </a:rPr>
              <a:t>if</a:t>
            </a:r>
            <a:r>
              <a:rPr lang="pt-BR" dirty="0" smtClean="0">
                <a:solidFill>
                  <a:srgbClr val="333333"/>
                </a:solidFill>
              </a:rPr>
              <a:t>) isso for verdadeiro, faça isso; MAS SE (</a:t>
            </a:r>
            <a:r>
              <a:rPr lang="pt-BR" dirty="0" err="1" smtClean="0">
                <a:solidFill>
                  <a:srgbClr val="333333"/>
                </a:solidFill>
              </a:rPr>
              <a:t>elseif</a:t>
            </a:r>
            <a:r>
              <a:rPr lang="pt-BR" dirty="0" smtClean="0">
                <a:solidFill>
                  <a:srgbClr val="333333"/>
                </a:solidFill>
              </a:rPr>
              <a:t>) isso for verdadeiro, faça isso; se não (</a:t>
            </a:r>
            <a:r>
              <a:rPr lang="pt-BR" dirty="0" err="1" smtClean="0">
                <a:solidFill>
                  <a:srgbClr val="333333"/>
                </a:solidFill>
              </a:rPr>
              <a:t>else</a:t>
            </a:r>
            <a:r>
              <a:rPr lang="pt-BR" dirty="0" smtClean="0">
                <a:solidFill>
                  <a:srgbClr val="333333"/>
                </a:solidFill>
              </a:rPr>
              <a:t>) faça isso."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9740F185-78DB-4B9D-B225-F3B45E8F04D8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18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cap="all" dirty="0"/>
              <a:t>IF, ELSE E ELSEIF EM PHP</a:t>
            </a:r>
            <a:br>
              <a:rPr lang="pt-BR" cap="all" dirty="0"/>
            </a:br>
            <a:endParaRPr lang="pt-BR" dirty="0"/>
          </a:p>
        </p:txBody>
      </p:sp>
      <p:sp>
        <p:nvSpPr>
          <p:cNvPr id="51203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70C9F03C-A1A8-48FB-81A3-368F50ADB982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19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46212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pt-BR" dirty="0"/>
              <a:t>Assim como </a:t>
            </a:r>
            <a:r>
              <a:rPr lang="pt-BR" dirty="0" err="1"/>
              <a:t>else</a:t>
            </a:r>
            <a:r>
              <a:rPr lang="pt-BR" dirty="0"/>
              <a:t>, </a:t>
            </a:r>
            <a:r>
              <a:rPr lang="pt-BR" dirty="0" err="1"/>
              <a:t>elseif</a:t>
            </a:r>
            <a:r>
              <a:rPr lang="pt-BR" dirty="0"/>
              <a:t> precisa de um </a:t>
            </a:r>
            <a:r>
              <a:rPr lang="pt-BR" dirty="0" err="1"/>
              <a:t>if</a:t>
            </a:r>
            <a:r>
              <a:rPr lang="pt-BR" dirty="0"/>
              <a:t> para existir; o </a:t>
            </a:r>
            <a:r>
              <a:rPr lang="pt-BR" dirty="0" err="1"/>
              <a:t>else</a:t>
            </a:r>
            <a:r>
              <a:rPr lang="pt-BR" dirty="0"/>
              <a:t> é opcional neste caso</a:t>
            </a:r>
            <a:r>
              <a:rPr lang="pt-BR" dirty="0" smtClean="0"/>
              <a:t>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Sua estrutura é a seguinte: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51205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20950"/>
            <a:ext cx="51117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827088" y="293688"/>
            <a:ext cx="7848600" cy="1144587"/>
          </a:xfrm>
        </p:spPr>
        <p:txBody>
          <a:bodyPr/>
          <a:lstStyle/>
          <a:p>
            <a:r>
              <a:rPr lang="pt-BR" altLang="pt-BR" smtClean="0"/>
              <a:t>Conteúdo Programático da Aula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827213"/>
            <a:ext cx="7848600" cy="4351337"/>
          </a:xfrm>
        </p:spPr>
        <p:txBody>
          <a:bodyPr/>
          <a:lstStyle/>
          <a:p>
            <a:r>
              <a:rPr lang="pt-BR" altLang="pt-BR" smtClean="0"/>
              <a:t>Estruturas condicionais:</a:t>
            </a:r>
          </a:p>
          <a:p>
            <a:pPr lvl="1"/>
            <a:r>
              <a:rPr lang="pt-BR" altLang="pt-BR" smtClean="0"/>
              <a:t>If-else.   </a:t>
            </a:r>
          </a:p>
          <a:p>
            <a:pPr lvl="1"/>
            <a:r>
              <a:rPr lang="pt-BR" altLang="pt-BR" smtClean="0"/>
              <a:t>Exercícios</a:t>
            </a:r>
          </a:p>
          <a:p>
            <a:pPr lvl="1"/>
            <a:endParaRPr lang="pt-BR" altLang="pt-BR" smtClean="0"/>
          </a:p>
          <a:p>
            <a:pPr lvl="1"/>
            <a:endParaRPr lang="pt-BR" alt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81B861E7-8B93-4C01-A396-EFF1854DBA5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317500"/>
            <a:ext cx="5399087" cy="6484938"/>
          </a:xfrm>
        </p:spPr>
      </p:pic>
      <p:sp>
        <p:nvSpPr>
          <p:cNvPr id="522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</a:t>
            </a:r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EAF9BEE7-605B-4D5D-A9D4-D540273BC4ED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20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</a:t>
            </a:r>
          </a:p>
        </p:txBody>
      </p:sp>
      <p:sp>
        <p:nvSpPr>
          <p:cNvPr id="5325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B600C35-ADDC-4A90-BAA7-3585778E3FEE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21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3252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511175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6624638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</a:t>
            </a:r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1CADC08E-B366-4C3D-8F81-C9BD8ACC8FDF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22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</a:t>
            </a:r>
          </a:p>
        </p:txBody>
      </p:sp>
      <p:sp>
        <p:nvSpPr>
          <p:cNvPr id="55299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827213"/>
            <a:ext cx="8135938" cy="4351337"/>
          </a:xfrm>
        </p:spPr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pt-BR" altLang="pt-BR" smtClean="0"/>
              <a:t>Faça uma função de saudação da sua página. Essa função deverá pegar a hora corrente e mostrar na tela a mensagem abaixo:</a:t>
            </a:r>
          </a:p>
          <a:p>
            <a:pPr marL="857250" lvl="1" indent="-457200">
              <a:buFont typeface="Verdana" panose="020B0604030504040204" pitchFamily="34" charset="0"/>
              <a:buAutoNum type="alphaLcParenR"/>
            </a:pPr>
            <a:r>
              <a:rPr lang="pt-BR" altLang="pt-BR" smtClean="0"/>
              <a:t>0 a 12 – Bom dia</a:t>
            </a:r>
          </a:p>
          <a:p>
            <a:pPr marL="857250" lvl="1" indent="-457200">
              <a:buFont typeface="Verdana" panose="020B0604030504040204" pitchFamily="34" charset="0"/>
              <a:buAutoNum type="alphaLcParenR"/>
            </a:pPr>
            <a:r>
              <a:rPr lang="pt-BR" altLang="pt-BR" smtClean="0"/>
              <a:t>12 a 18 – Boa tarde</a:t>
            </a:r>
          </a:p>
          <a:p>
            <a:pPr marL="857250" lvl="1" indent="-457200">
              <a:buFont typeface="Verdana" panose="020B0604030504040204" pitchFamily="34" charset="0"/>
              <a:buAutoNum type="alphaLcParenR"/>
            </a:pPr>
            <a:r>
              <a:rPr lang="pt-BR" altLang="pt-BR" smtClean="0"/>
              <a:t>18 a 24 – Boa noite</a:t>
            </a:r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55986656-CC42-40BD-8844-128EC90645E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23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Gabarito</a:t>
            </a:r>
          </a:p>
        </p:txBody>
      </p:sp>
      <p:pic>
        <p:nvPicPr>
          <p:cNvPr id="56323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638" y="1557338"/>
            <a:ext cx="7518400" cy="4392612"/>
          </a:xfrm>
        </p:spPr>
      </p:pic>
      <p:sp>
        <p:nvSpPr>
          <p:cNvPr id="5632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74299E3-9110-40D6-9DF9-24916AF4DD2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24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>
          <a:xfrm>
            <a:off x="1373188" y="549275"/>
            <a:ext cx="7305675" cy="1144588"/>
          </a:xfrm>
        </p:spPr>
        <p:txBody>
          <a:bodyPr/>
          <a:lstStyle/>
          <a:p>
            <a:r>
              <a:rPr lang="pt-BR" altLang="pt-BR" smtClean="0">
                <a:solidFill>
                  <a:srgbClr val="0070C0"/>
                </a:solidFill>
              </a:rPr>
              <a:t>date_default_timezone_set</a:t>
            </a:r>
          </a:p>
        </p:txBody>
      </p:sp>
      <p:sp>
        <p:nvSpPr>
          <p:cNvPr id="57347" name="Espaço Reservado para Conteúdo 2"/>
          <p:cNvSpPr>
            <a:spLocks noGrp="1"/>
          </p:cNvSpPr>
          <p:nvPr>
            <p:ph idx="1"/>
          </p:nvPr>
        </p:nvSpPr>
        <p:spPr>
          <a:xfrm>
            <a:off x="0" y="2636838"/>
            <a:ext cx="9144000" cy="3541712"/>
          </a:xfrm>
        </p:spPr>
        <p:txBody>
          <a:bodyPr/>
          <a:lstStyle/>
          <a:p>
            <a:r>
              <a:rPr lang="pt-BR" altLang="pt-BR" smtClean="0"/>
              <a:t>date_default_timezone_set — Configura o fuso horário padrão utilizado por todas as funções de data e hora em um scrip</a:t>
            </a:r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C21DF123-2D90-4641-BDF1-0545300D3F53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25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0" y="293688"/>
            <a:ext cx="7956550" cy="1144587"/>
          </a:xfrm>
        </p:spPr>
        <p:txBody>
          <a:bodyPr/>
          <a:lstStyle/>
          <a:p>
            <a:r>
              <a:rPr lang="pt-BR" altLang="pt-BR" smtClean="0"/>
              <a:t>Comando Condicional Switch  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>
          <a:xfrm>
            <a:off x="0" y="1844675"/>
            <a:ext cx="9144000" cy="435133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pt-BR" dirty="0" smtClean="0"/>
              <a:t>Estrutura </a:t>
            </a:r>
            <a:r>
              <a:rPr lang="pt-BR" dirty="0"/>
              <a:t>de controle switch permite substituir uma série de estruturas </a:t>
            </a:r>
            <a:r>
              <a:rPr lang="pt-BR" dirty="0" err="1"/>
              <a:t>if</a:t>
            </a:r>
            <a:r>
              <a:rPr lang="pt-BR" dirty="0"/>
              <a:t> encadeadas, testando vários valores para uma mesma variável ou expressão informada. </a:t>
            </a:r>
            <a:endParaRPr lang="pt-BR" dirty="0" smtClean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Desta </a:t>
            </a:r>
            <a:r>
              <a:rPr lang="pt-BR" dirty="0"/>
              <a:t>forma, temos um código mais organizado e fácil de manter e entender.</a:t>
            </a:r>
            <a:endParaRPr lang="pt-BR" altLang="pt-BR" dirty="0" smtClean="0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1E758378-16A3-4315-8BF6-9FB88D53F6F2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26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6586537" cy="1144587"/>
          </a:xfrm>
        </p:spPr>
        <p:txBody>
          <a:bodyPr/>
          <a:lstStyle/>
          <a:p>
            <a:r>
              <a:rPr lang="pt-BR" altLang="pt-BR" smtClean="0"/>
              <a:t>Comando Condicional  </a:t>
            </a:r>
          </a:p>
        </p:txBody>
      </p:sp>
      <p:sp>
        <p:nvSpPr>
          <p:cNvPr id="5939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844675"/>
            <a:ext cx="8097838" cy="4351338"/>
          </a:xfrm>
        </p:spPr>
        <p:txBody>
          <a:bodyPr/>
          <a:lstStyle/>
          <a:p>
            <a:r>
              <a:rPr lang="pt-BR" altLang="pt-BR" smtClean="0"/>
              <a:t>SWITCH - Comando condicional de múltipla escolha.</a:t>
            </a:r>
          </a:p>
          <a:p>
            <a:pPr>
              <a:buFont typeface="Wingdings" pitchFamily="2" charset="2"/>
              <a:buNone/>
            </a:pPr>
            <a:endParaRPr lang="pt-BR" altLang="pt-BR" smtClean="0"/>
          </a:p>
          <a:p>
            <a:pPr>
              <a:buFont typeface="Wingdings" pitchFamily="2" charset="2"/>
              <a:buNone/>
            </a:pPr>
            <a:r>
              <a:rPr lang="pt-BR" altLang="pt-BR" smtClean="0"/>
              <a:t>switch (expressão)// 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{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	case cond01: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		declarações;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		break;			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	case cond02: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		declarações;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		break;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	case cond03: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		declarações;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			break;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}	</a:t>
            </a:r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E11E327-9E55-4BB8-99A7-921B905D7738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27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>
          <a:xfrm>
            <a:off x="2092325" y="-128588"/>
            <a:ext cx="6586538" cy="1144588"/>
          </a:xfrm>
        </p:spPr>
        <p:txBody>
          <a:bodyPr/>
          <a:lstStyle/>
          <a:p>
            <a:r>
              <a:rPr lang="pt-BR" altLang="pt-BR" smtClean="0"/>
              <a:t>Comando Switch </a:t>
            </a:r>
          </a:p>
        </p:txBody>
      </p:sp>
      <p:sp>
        <p:nvSpPr>
          <p:cNvPr id="60419" name="Espaço Reservado para Conteúdo 2"/>
          <p:cNvSpPr>
            <a:spLocks noGrp="1"/>
          </p:cNvSpPr>
          <p:nvPr>
            <p:ph idx="1"/>
          </p:nvPr>
        </p:nvSpPr>
        <p:spPr>
          <a:xfrm>
            <a:off x="0" y="1484313"/>
            <a:ext cx="9144000" cy="4570412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</a:pPr>
            <a:r>
              <a:rPr lang="pt-BR" altLang="pt-BR" b="1" smtClean="0"/>
              <a:t>variável (ou expressão) </a:t>
            </a:r>
            <a:r>
              <a:rPr lang="pt-BR" altLang="pt-BR" smtClean="0"/>
              <a:t>será comparada com cada um dos valores informados nas cláusulas </a:t>
            </a:r>
            <a:r>
              <a:rPr lang="pt-BR" altLang="pt-BR" b="1" smtClean="0"/>
              <a:t>case</a:t>
            </a:r>
            <a:r>
              <a:rPr lang="pt-BR" altLang="pt-BR" smtClean="0"/>
              <a:t> até que seja encontrado um valor que corresponda. Neste caso, os comandos associados ao case serão executados, até chegar à cláusula break, que encerra a estrutura de controle.</a:t>
            </a:r>
          </a:p>
          <a:p>
            <a:pPr marL="0" indent="0" algn="just">
              <a:buFont typeface="Wingdings" pitchFamily="2" charset="2"/>
              <a:buNone/>
            </a:pPr>
            <a:endParaRPr lang="pt-BR" altLang="pt-BR" smtClean="0"/>
          </a:p>
          <a:p>
            <a:pPr marL="0" indent="0" algn="just">
              <a:buFont typeface="Wingdings" pitchFamily="2" charset="2"/>
              <a:buNone/>
            </a:pPr>
            <a:r>
              <a:rPr lang="pt-BR" altLang="pt-BR" smtClean="0"/>
              <a:t>Se nenhum </a:t>
            </a:r>
            <a:r>
              <a:rPr lang="pt-BR" altLang="pt-BR" b="1" smtClean="0"/>
              <a:t>case</a:t>
            </a:r>
            <a:r>
              <a:rPr lang="pt-BR" altLang="pt-BR" smtClean="0"/>
              <a:t> corresponder ao valor da variável ou expressão testada, serão executados os coamandos associados Ao cláusula default (padrão). Esta cláusula éopcional, porém.</a:t>
            </a:r>
          </a:p>
          <a:p>
            <a:pPr marL="0" indent="0" algn="just">
              <a:buFont typeface="Wingdings" pitchFamily="2" charset="2"/>
              <a:buNone/>
            </a:pPr>
            <a:endParaRPr lang="pt-BR" altLang="pt-BR" smtClean="0"/>
          </a:p>
          <a:p>
            <a:pPr marL="0" indent="0" algn="just">
              <a:buFont typeface="Wingdings" pitchFamily="2" charset="2"/>
              <a:buNone/>
            </a:pPr>
            <a:r>
              <a:rPr lang="pt-BR" altLang="pt-BR" smtClean="0"/>
              <a:t>A cláusula </a:t>
            </a:r>
            <a:r>
              <a:rPr lang="pt-BR" altLang="pt-BR" b="1" smtClean="0"/>
              <a:t>break </a:t>
            </a:r>
            <a:r>
              <a:rPr lang="pt-BR" altLang="pt-BR" smtClean="0"/>
              <a:t>também é opcional, mas na maioria dos casos você irá utilizá-la, pois sem o break todos os comandos a partir da correspondência de valores são executados até a última cláusula case que contenha um break, ou até o final da estrutura case – e nçao somente os comandos do case correspondente à variável ou expressão testada.</a:t>
            </a:r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6376DBC-B15B-4860-A63E-7F86C9D9333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28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8450"/>
            <a:ext cx="5184775" cy="62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 switch </a:t>
            </a:r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855190EE-4F8E-4B3E-8BE9-EB3626952757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29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1445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6502400"/>
            <a:ext cx="8382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Comandos Condicionais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7213"/>
            <a:ext cx="8964613" cy="4351337"/>
          </a:xfrm>
        </p:spPr>
        <p:txBody>
          <a:bodyPr/>
          <a:lstStyle/>
          <a:p>
            <a:pPr algn="just"/>
            <a:r>
              <a:rPr lang="pt-BR" altLang="pt-BR" smtClean="0"/>
              <a:t>Na rotina da nossa vida dia a dia verificamos condições antes de executarmos alguma tarefa. </a:t>
            </a:r>
          </a:p>
          <a:p>
            <a:pPr algn="just"/>
            <a:endParaRPr lang="pt-BR" altLang="pt-BR" smtClean="0"/>
          </a:p>
          <a:p>
            <a:pPr algn="just"/>
            <a:r>
              <a:rPr lang="pt-BR" altLang="pt-BR" smtClean="0"/>
              <a:t>Exemplo se eu tiver dinheiro, vou comprar aquela camisa. Se a loja me der desconto, pagarei à vista, senão pagarei no cartão. </a:t>
            </a:r>
          </a:p>
          <a:p>
            <a:pPr algn="just"/>
            <a:endParaRPr lang="pt-BR" altLang="pt-BR" smtClean="0"/>
          </a:p>
          <a:p>
            <a:pPr algn="just"/>
            <a:r>
              <a:rPr lang="pt-BR" altLang="pt-BR" smtClean="0"/>
              <a:t>Comandos Condicionais são estruturas que realizam testes de execução através de uma condição.</a:t>
            </a:r>
          </a:p>
          <a:p>
            <a:pPr algn="just"/>
            <a:endParaRPr lang="pt-BR" altLang="pt-BR" smtClean="0"/>
          </a:p>
          <a:p>
            <a:pPr algn="just"/>
            <a:r>
              <a:rPr lang="pt-BR" altLang="pt-BR" smtClean="0"/>
              <a:t>Os comandos estudados são:</a:t>
            </a:r>
          </a:p>
          <a:p>
            <a:pPr lvl="1" algn="just"/>
            <a:r>
              <a:rPr lang="pt-BR" altLang="pt-BR" smtClean="0"/>
              <a:t>IF (Se);</a:t>
            </a:r>
          </a:p>
          <a:p>
            <a:pPr lvl="1" algn="just"/>
            <a:r>
              <a:rPr lang="pt-BR" altLang="pt-BR" smtClean="0"/>
              <a:t>SWICH (Escolha).</a:t>
            </a: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16D3A5C2-17A2-4E31-86E1-75C9E09933DD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</a:t>
            </a:r>
          </a:p>
        </p:txBody>
      </p:sp>
      <p:sp>
        <p:nvSpPr>
          <p:cNvPr id="62467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pPr marL="457200" indent="-457200" algn="just">
              <a:buFont typeface="Verdana" panose="020B0604030504040204" pitchFamily="34" charset="0"/>
              <a:buAutoNum type="arabicPeriod"/>
            </a:pPr>
            <a:r>
              <a:rPr lang="pt-BR" altLang="pt-BR" smtClean="0"/>
              <a:t>Atribua o número de um dia da semana e escreva o nome da semana. Exemplo: 0 – Domingo.</a:t>
            </a:r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DE0ADA6-8940-46C0-BF7A-7CB1E8472692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30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  <p:pic>
        <p:nvPicPr>
          <p:cNvPr id="62469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27313"/>
            <a:ext cx="7272338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</a:t>
            </a:r>
          </a:p>
        </p:txBody>
      </p:sp>
      <p:sp>
        <p:nvSpPr>
          <p:cNvPr id="6349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67F8487B-9546-4322-8ED1-403EC3278C64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31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349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03213"/>
            <a:ext cx="4824412" cy="634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Atividade</a:t>
            </a:r>
          </a:p>
        </p:txBody>
      </p:sp>
      <p:sp>
        <p:nvSpPr>
          <p:cNvPr id="64515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280400" cy="4351337"/>
          </a:xfrm>
        </p:spPr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pt-BR" altLang="pt-BR" smtClean="0"/>
              <a:t>Atribua o número de um mês e escreva o seu nome. Exemplo: 12 – Dezembro.</a:t>
            </a:r>
          </a:p>
          <a:p>
            <a:pPr marL="457200" indent="-457200">
              <a:buFont typeface="Verdana" panose="020B0604030504040204" pitchFamily="34" charset="0"/>
              <a:buAutoNum type="arabicPeriod"/>
            </a:pPr>
            <a:endParaRPr lang="pt-BR" altLang="pt-BR" smtClean="0"/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5E58DFCA-334E-403C-BE7E-79366C463156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32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gabarito</a:t>
            </a:r>
          </a:p>
        </p:txBody>
      </p:sp>
      <p:pic>
        <p:nvPicPr>
          <p:cNvPr id="65539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93688"/>
            <a:ext cx="4824412" cy="6446837"/>
          </a:xfrm>
        </p:spPr>
      </p:pic>
      <p:sp>
        <p:nvSpPr>
          <p:cNvPr id="6554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1B69CBEE-3D90-4BB8-B23D-A93AD78B8DFC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33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Dúvidas</a:t>
            </a:r>
          </a:p>
        </p:txBody>
      </p:sp>
      <p:sp>
        <p:nvSpPr>
          <p:cNvPr id="665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09C65C02-410B-4C62-A793-28656D5D5E6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34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  <p:pic>
        <p:nvPicPr>
          <p:cNvPr id="5" name="Picture 7" descr="http://3.bp.blogspot.com/_cplM-_5BRwc/ShcmAIs5bFI/AAAAAAAAAAw/JGDw5jHEoUs/s320/interroga%C3%A7%C3%A3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88115">
            <a:off x="3496239" y="2205962"/>
            <a:ext cx="2647950" cy="2695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Referência Bibliográfica</a:t>
            </a:r>
          </a:p>
        </p:txBody>
      </p:sp>
      <p:sp>
        <p:nvSpPr>
          <p:cNvPr id="64515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280400" cy="4351337"/>
          </a:xfrm>
        </p:spPr>
        <p:txBody>
          <a:bodyPr/>
          <a:lstStyle/>
          <a:p>
            <a:r>
              <a:rPr lang="pt-BR" altLang="pt-BR" b="1" smtClean="0"/>
              <a:t>Desenvolvimento Web com HTML, CSS e JavaScript</a:t>
            </a:r>
            <a:r>
              <a:rPr lang="pt-BR" altLang="pt-BR" smtClean="0"/>
              <a:t>. Caelum, Disponível via web em &lt;www.caelum.com.br&gt;. 2015.</a:t>
            </a:r>
          </a:p>
          <a:p>
            <a:endParaRPr lang="pt-BR" altLang="pt-BR" smtClean="0"/>
          </a:p>
          <a:p>
            <a:r>
              <a:rPr lang="pt-BR" altLang="pt-BR" smtClean="0"/>
              <a:t>GLAZAR, Jean Eduardo. </a:t>
            </a:r>
            <a:r>
              <a:rPr lang="pt-BR" altLang="pt-BR" b="1" smtClean="0"/>
              <a:t>Programação para </a:t>
            </a:r>
            <a:r>
              <a:rPr lang="pt-BR" altLang="pt-BR" b="1" i="1" smtClean="0"/>
              <a:t>Web</a:t>
            </a:r>
            <a:r>
              <a:rPr lang="pt-BR" altLang="pt-BR" i="1" smtClean="0"/>
              <a:t>. IFES, 2011.</a:t>
            </a:r>
          </a:p>
          <a:p>
            <a:endParaRPr lang="pt-BR" altLang="pt-BR" i="1" smtClean="0"/>
          </a:p>
          <a:p>
            <a:r>
              <a:rPr lang="pt-BR" altLang="pt-BR" b="1" smtClean="0"/>
              <a:t>Aprender PHP</a:t>
            </a:r>
            <a:r>
              <a:rPr lang="pt-BR" altLang="pt-BR" smtClean="0"/>
              <a:t>. http://aprenderphp.com.br</a:t>
            </a:r>
          </a:p>
          <a:p>
            <a:endParaRPr lang="pt-BR" altLang="pt-BR" smtClean="0"/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697E8A73-F589-4BEE-82C0-7A78A4AEBA95}" type="slidenum">
              <a:rPr lang="en-GB" altLang="pt-BR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Comandos Condicionais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7213"/>
            <a:ext cx="8964613" cy="4351337"/>
          </a:xfrm>
        </p:spPr>
        <p:txBody>
          <a:bodyPr/>
          <a:lstStyle/>
          <a:p>
            <a:pPr algn="just"/>
            <a:r>
              <a:rPr lang="pt-BR" altLang="pt-BR" b="1" smtClean="0"/>
              <a:t>Operadores condicionais</a:t>
            </a:r>
            <a:r>
              <a:rPr lang="pt-BR" altLang="pt-BR" smtClean="0"/>
              <a:t> são recursos essenciais no desenvolvimento da lógica de qualquer sistema ou aplicação. Eles são utilizados quando é necessário que determinado código seja executado apenas se atender a uma condição.</a:t>
            </a:r>
          </a:p>
          <a:p>
            <a:pPr algn="just"/>
            <a:endParaRPr lang="pt-BR" altLang="pt-BR" smtClean="0"/>
          </a:p>
          <a:p>
            <a:pPr algn="just"/>
            <a:r>
              <a:rPr lang="en-US" altLang="pt-BR" smtClean="0"/>
              <a:t>São eles: </a:t>
            </a:r>
            <a:r>
              <a:rPr lang="en-US" altLang="pt-BR" b="1" smtClean="0"/>
              <a:t>if/else</a:t>
            </a:r>
            <a:r>
              <a:rPr lang="en-US" altLang="pt-BR" smtClean="0"/>
              <a:t>, </a:t>
            </a:r>
            <a:r>
              <a:rPr lang="en-US" altLang="pt-BR" b="1" smtClean="0"/>
              <a:t>else if</a:t>
            </a:r>
            <a:endParaRPr lang="pt-BR" alt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77FDFEF-4D97-48D9-978B-FE6C63B596D8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0"/>
            <a:ext cx="7305675" cy="1144588"/>
          </a:xfrm>
        </p:spPr>
        <p:txBody>
          <a:bodyPr/>
          <a:lstStyle/>
          <a:p>
            <a:pPr>
              <a:defRPr/>
            </a:pPr>
            <a:r>
              <a:rPr lang="pt-BR" cap="all" dirty="0"/>
              <a:t>IF E ELSE EM PHP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>
          <a:xfrm>
            <a:off x="279400" y="1527175"/>
            <a:ext cx="8424863" cy="43513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 altLang="pt-BR" b="1" smtClean="0"/>
              <a:t>if</a:t>
            </a:r>
            <a:r>
              <a:rPr lang="pt-BR" altLang="pt-BR" smtClean="0"/>
              <a:t> faz o teste das condições, porém, se as mesmas não passarem, nenhuma ação é executada. Para resolver este problema, você pode utilizar</a:t>
            </a:r>
            <a:r>
              <a:rPr lang="pt-BR" altLang="pt-BR" b="1" smtClean="0"/>
              <a:t> else</a:t>
            </a:r>
            <a:r>
              <a:rPr lang="pt-BR" altLang="pt-BR" smtClean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pt-BR" altLang="pt-BR" smtClean="0"/>
          </a:p>
          <a:p>
            <a:pPr marL="0" indent="0">
              <a:buFont typeface="Wingdings" pitchFamily="2" charset="2"/>
              <a:buNone/>
            </a:pPr>
            <a:r>
              <a:rPr lang="pt-BR" altLang="pt-BR" smtClean="0"/>
              <a:t>Else significa "se não" em inglês, e precisa de um if para ser utilizado. Com ele você pode fazer condições do tipo "se (if) isso for verdadeiro, faça aquilo; SE NÃO (else), faça isso".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mtClean="0"/>
              <a:t>Else deve ser utilizado da seguinte maneira:</a:t>
            </a:r>
          </a:p>
          <a:p>
            <a:pPr marL="0" indent="0">
              <a:buFont typeface="Wingdings" pitchFamily="2" charset="2"/>
              <a:buNone/>
            </a:pPr>
            <a:endParaRPr lang="pt-BR" alt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876B4DA4-08E9-40DC-8168-01F1D0835D6E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5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6869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65625"/>
            <a:ext cx="2808288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Comando IF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44675"/>
            <a:ext cx="8424862" cy="4351338"/>
          </a:xfrm>
        </p:spPr>
        <p:txBody>
          <a:bodyPr/>
          <a:lstStyle/>
          <a:p>
            <a:r>
              <a:rPr lang="pt-BR" altLang="pt-BR" b="1" smtClean="0"/>
              <a:t>IF... ELSE</a:t>
            </a:r>
            <a:r>
              <a:rPr lang="pt-BR" altLang="pt-BR" smtClean="0"/>
              <a:t> é um comando condicional</a:t>
            </a:r>
          </a:p>
          <a:p>
            <a:endParaRPr lang="pt-BR" altLang="pt-BR" smtClean="0"/>
          </a:p>
          <a:p>
            <a:r>
              <a:rPr lang="pt-BR" altLang="pt-BR" smtClean="0"/>
              <a:t>Sintaxe:</a:t>
            </a:r>
          </a:p>
          <a:p>
            <a:pPr lvl="1">
              <a:buFont typeface="Wingdings" pitchFamily="2" charset="2"/>
              <a:buNone/>
            </a:pPr>
            <a:r>
              <a:rPr lang="pt-BR" altLang="pt-BR" i="1" smtClean="0"/>
              <a:t>if (expressão) //expressão cujo retorno é valor lógico</a:t>
            </a:r>
          </a:p>
          <a:p>
            <a:pPr lvl="1">
              <a:buFont typeface="Wingdings" pitchFamily="2" charset="2"/>
              <a:buNone/>
            </a:pPr>
            <a:r>
              <a:rPr lang="pt-BR" altLang="pt-BR" i="1" smtClean="0"/>
              <a:t>		{ Declarações ou blocos de comandos </a:t>
            </a:r>
          </a:p>
          <a:p>
            <a:pPr lvl="1">
              <a:buFont typeface="Wingdings" pitchFamily="2" charset="2"/>
              <a:buNone/>
            </a:pPr>
            <a:r>
              <a:rPr lang="pt-BR" altLang="pt-BR" i="1" smtClean="0"/>
              <a:t>}</a:t>
            </a:r>
          </a:p>
          <a:p>
            <a:pPr lvl="1">
              <a:buFont typeface="Wingdings" pitchFamily="2" charset="2"/>
              <a:buNone/>
            </a:pPr>
            <a:r>
              <a:rPr lang="pt-BR" altLang="pt-BR" i="1" smtClean="0"/>
              <a:t>else	// caso a condição seja falsa</a:t>
            </a:r>
          </a:p>
          <a:p>
            <a:pPr lvl="1">
              <a:buFont typeface="Wingdings" pitchFamily="2" charset="2"/>
              <a:buNone/>
            </a:pPr>
            <a:r>
              <a:rPr lang="pt-BR" altLang="pt-BR" i="1" smtClean="0"/>
              <a:t>		{ Declarações ou blocos de comandos </a:t>
            </a:r>
          </a:p>
          <a:p>
            <a:pPr lvl="1">
              <a:buFont typeface="Wingdings" pitchFamily="2" charset="2"/>
              <a:buNone/>
            </a:pPr>
            <a:r>
              <a:rPr lang="pt-BR" altLang="pt-BR" i="1" smtClean="0"/>
              <a:t>}</a:t>
            </a:r>
          </a:p>
          <a:p>
            <a:pPr lvl="1"/>
            <a:endParaRPr lang="pt-BR" alt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F6CBEF0-3EF1-4FED-A0B4-974C21E2B94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6657975" cy="1144587"/>
          </a:xfrm>
        </p:spPr>
        <p:txBody>
          <a:bodyPr/>
          <a:lstStyle/>
          <a:p>
            <a:r>
              <a:rPr lang="pt-BR" altLang="pt-BR" smtClean="0"/>
              <a:t>Operadores relacionais</a:t>
            </a:r>
          </a:p>
        </p:txBody>
      </p:sp>
      <p:graphicFrame>
        <p:nvGraphicFramePr>
          <p:cNvPr id="2" name="Marcador de Posição de Conteúdo 1"/>
          <p:cNvGraphicFramePr>
            <a:graphicFrameLocks noGrp="1"/>
          </p:cNvGraphicFramePr>
          <p:nvPr>
            <p:ph idx="1"/>
          </p:nvPr>
        </p:nvGraphicFramePr>
        <p:xfrm>
          <a:off x="1046163" y="1844675"/>
          <a:ext cx="730567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25"/>
                <a:gridCol w="2435225"/>
                <a:gridCol w="2435225"/>
              </a:tblGrid>
              <a:tr h="457200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0000"/>
                          </a:solidFill>
                        </a:rPr>
                        <a:t>Nome</a:t>
                      </a:r>
                      <a:endParaRPr lang="pt-BR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0000"/>
                          </a:solidFill>
                        </a:rPr>
                        <a:t>Operação</a:t>
                      </a:r>
                      <a:endParaRPr lang="pt-BR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0000"/>
                          </a:solidFill>
                        </a:rPr>
                        <a:t>Exemplo</a:t>
                      </a:r>
                      <a:endParaRPr lang="pt-BR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2" marB="45722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pt-BR" altLang="pt-BR" sz="2400" dirty="0" smtClean="0"/>
                        <a:t>Igual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==</a:t>
                      </a:r>
                      <a:endParaRPr lang="pt-BR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 == b</a:t>
                      </a:r>
                      <a:endParaRPr lang="pt-BR" sz="2400" dirty="0"/>
                    </a:p>
                  </a:txBody>
                  <a:tcPr marT="45722" marB="45722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2400" dirty="0" smtClean="0"/>
                        <a:t>Diferente</a:t>
                      </a:r>
                      <a:endParaRPr lang="pt-BR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!=</a:t>
                      </a:r>
                      <a:endParaRPr lang="pt-BR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 != b</a:t>
                      </a:r>
                      <a:endParaRPr lang="pt-BR" sz="2400" dirty="0"/>
                    </a:p>
                  </a:txBody>
                  <a:tcPr marT="45722" marB="45722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Menor</a:t>
                      </a:r>
                      <a:endParaRPr lang="pt-BR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</a:t>
                      </a:r>
                      <a:endParaRPr lang="pt-BR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a &lt; b</a:t>
                      </a:r>
                      <a:endParaRPr lang="pt-BR" sz="2400" dirty="0"/>
                    </a:p>
                  </a:txBody>
                  <a:tcPr marT="45722" marB="45722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Maior</a:t>
                      </a:r>
                      <a:endParaRPr lang="pt-BR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&gt;</a:t>
                      </a:r>
                      <a:endParaRPr lang="pt-BR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 &gt; b</a:t>
                      </a:r>
                      <a:endParaRPr lang="pt-BR" sz="2400" dirty="0"/>
                    </a:p>
                  </a:txBody>
                  <a:tcPr marT="45722" marB="45722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2400" dirty="0" smtClean="0"/>
                        <a:t>Menor</a:t>
                      </a:r>
                      <a:r>
                        <a:rPr lang="pt-BR" altLang="pt-BR" sz="2400" baseline="0" dirty="0" smtClean="0"/>
                        <a:t> ou Igual</a:t>
                      </a:r>
                      <a:endParaRPr lang="pt-BR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altLang="pt-BR" sz="2400" dirty="0" smtClean="0"/>
                        <a:t>&lt;=</a:t>
                      </a:r>
                      <a:endParaRPr lang="pt-BR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 &lt;= b</a:t>
                      </a:r>
                      <a:endParaRPr lang="pt-BR" sz="2400" dirty="0"/>
                    </a:p>
                  </a:txBody>
                  <a:tcPr marT="45722" marB="45722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Maior ou Igual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&gt;=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a &gt;= b</a:t>
                      </a:r>
                    </a:p>
                  </a:txBody>
                  <a:tcPr marT="45722" marB="45722"/>
                </a:tc>
              </a:tr>
            </a:tbl>
          </a:graphicData>
        </a:graphic>
      </p:graphicFrame>
      <p:sp>
        <p:nvSpPr>
          <p:cNvPr id="38949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173053C-4847-4F0D-B019-F925E735990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9275"/>
            <a:ext cx="333375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 1-</a:t>
            </a:r>
            <a:r>
              <a:rPr lang="pt-BR" altLang="pt-BR" b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pt-BR" altLang="pt-BR" b="0" smtClean="0">
                <a:solidFill>
                  <a:schemeClr val="tx1"/>
                </a:solidFill>
                <a:latin typeface="Arial" panose="020B0604020202020204" pitchFamily="34" charset="0"/>
              </a:rPr>
              <a:t>verificando se $a é idêntico (===) a 'Olá</a:t>
            </a:r>
            <a:endParaRPr lang="pt-BR" altLang="pt-BR" smtClean="0">
              <a:solidFill>
                <a:schemeClr val="tx1"/>
              </a:solidFill>
            </a:endParaRPr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E48F7F67-C9CA-4361-95C4-563C9ED1A925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8</a:t>
            </a:fld>
            <a:endParaRPr lang="en-GB" altLang="pt-BR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9941" name="Retângulo 5"/>
          <p:cNvSpPr>
            <a:spLocks noChangeArrowheads="1"/>
          </p:cNvSpPr>
          <p:nvPr/>
        </p:nvSpPr>
        <p:spPr bwMode="auto">
          <a:xfrm>
            <a:off x="247650" y="4508500"/>
            <a:ext cx="88661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pt-BR" altLang="pt-BR">
                <a:solidFill>
                  <a:srgbClr val="333333"/>
                </a:solidFill>
              </a:rPr>
              <a:t>No trecho de código acima, estou verificando se $a é idêntico (===) a 'Olá', porém, $a é idêntico a 'Oi', ou seja, o valor retornado será falso e a ação de if não será executada. Mas, como adicionei um else ao final do if, a ação de else agora será executada e o usuário verá "Tchau" na tela.</a:t>
            </a:r>
            <a:endParaRPr lang="pt-BR" alt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-284163" y="298450"/>
            <a:ext cx="9288463" cy="1144588"/>
          </a:xfrm>
        </p:spPr>
        <p:txBody>
          <a:bodyPr/>
          <a:lstStyle/>
          <a:p>
            <a:pPr algn="ctr"/>
            <a:r>
              <a:rPr lang="pt-BR" altLang="pt-BR" smtClean="0"/>
              <a:t>Exemplo valores diferentes ou igual if ...else 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916113"/>
            <a:ext cx="8169275" cy="436880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pt-BR" altLang="pt-BR" dirty="0" smtClean="0"/>
              <a:t>	</a:t>
            </a:r>
          </a:p>
          <a:p>
            <a:pPr algn="just">
              <a:defRPr/>
            </a:pPr>
            <a:endParaRPr lang="pt-BR" altLang="pt-BR" dirty="0" smtClean="0"/>
          </a:p>
          <a:p>
            <a:pPr>
              <a:defRPr/>
            </a:pPr>
            <a:endParaRPr lang="pt-BR" altLang="pt-BR" dirty="0" smtClean="0"/>
          </a:p>
          <a:p>
            <a:pPr>
              <a:defRPr/>
            </a:pPr>
            <a:endParaRPr lang="pt-BR" altLang="pt-BR" dirty="0" smtClean="0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E79CD72-A88B-4AB8-8505-454D5B8596A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9</a:t>
            </a:fld>
            <a:endParaRPr lang="en-GB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0965" name="CaixaDeTexto 2"/>
          <p:cNvSpPr txBox="1">
            <a:spLocks noChangeArrowheads="1"/>
          </p:cNvSpPr>
          <p:nvPr/>
        </p:nvSpPr>
        <p:spPr bwMode="auto">
          <a:xfrm>
            <a:off x="1658938" y="4941888"/>
            <a:ext cx="2552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rgbClr val="FFFFFF"/>
              </a:solidFill>
            </a:endParaRPr>
          </a:p>
        </p:txBody>
      </p:sp>
      <p:pic>
        <p:nvPicPr>
          <p:cNvPr id="40966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57313"/>
            <a:ext cx="52324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CaixaDeTexto 1"/>
          <p:cNvSpPr txBox="1">
            <a:spLocks noChangeArrowheads="1"/>
          </p:cNvSpPr>
          <p:nvPr/>
        </p:nvSpPr>
        <p:spPr bwMode="auto">
          <a:xfrm>
            <a:off x="4441825" y="2636838"/>
            <a:ext cx="4562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Leia dois valores e diga se eles são iguais ou diferentes</a:t>
            </a:r>
            <a:r>
              <a:rPr lang="pt-BR" altLang="pt-BR" sz="180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trutura padrão">
      <a:majorFont>
        <a:latin typeface="Verdana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strutura padr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trutura padrão">
      <a:majorFont>
        <a:latin typeface="Verdana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</TotalTime>
  <Words>919</Words>
  <Application>Microsoft Office PowerPoint</Application>
  <PresentationFormat>Apresentação na tela (4:3)</PresentationFormat>
  <Paragraphs>198</Paragraphs>
  <Slides>35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Arial Unicode MS</vt:lpstr>
      <vt:lpstr>Verdana</vt:lpstr>
      <vt:lpstr>Wingdings</vt:lpstr>
      <vt:lpstr>Times New Roman</vt:lpstr>
      <vt:lpstr>Estrutura padrão</vt:lpstr>
      <vt:lpstr>1_Estrutura padrão</vt:lpstr>
      <vt:lpstr>Apresentação do PowerPoint</vt:lpstr>
      <vt:lpstr>Conteúdo Programático da Aula</vt:lpstr>
      <vt:lpstr>Comandos Condicionais</vt:lpstr>
      <vt:lpstr>Comandos Condicionais</vt:lpstr>
      <vt:lpstr>IF E ELSE EM PHP</vt:lpstr>
      <vt:lpstr>Comando IF</vt:lpstr>
      <vt:lpstr>Operadores relacionais</vt:lpstr>
      <vt:lpstr>Exemplo 1- verificando se $a é idêntico (===) a 'Olá</vt:lpstr>
      <vt:lpstr>Exemplo valores diferentes ou igual if ...else </vt:lpstr>
      <vt:lpstr>Exemplo par ou ímpar if ...else </vt:lpstr>
      <vt:lpstr>Exemplo calculando a média com   if ...else </vt:lpstr>
      <vt:lpstr>Exemplo</vt:lpstr>
      <vt:lpstr>Atividade</vt:lpstr>
      <vt:lpstr>Atividade</vt:lpstr>
      <vt:lpstr>No html</vt:lpstr>
      <vt:lpstr>No PHP</vt:lpstr>
      <vt:lpstr>Operadores Lógicos</vt:lpstr>
      <vt:lpstr>IF, ELSE E ELSEIF EM PHP </vt:lpstr>
      <vt:lpstr>IF, ELSE E ELSEIF EM PHP </vt:lpstr>
      <vt:lpstr>Exemplo</vt:lpstr>
      <vt:lpstr>exemplo</vt:lpstr>
      <vt:lpstr>Exemplo</vt:lpstr>
      <vt:lpstr>Exemplo</vt:lpstr>
      <vt:lpstr>Gabarito</vt:lpstr>
      <vt:lpstr>date_default_timezone_set</vt:lpstr>
      <vt:lpstr>Comando Condicional Switch  </vt:lpstr>
      <vt:lpstr>Comando Condicional  </vt:lpstr>
      <vt:lpstr>Comando Switch </vt:lpstr>
      <vt:lpstr>Exemplo switch </vt:lpstr>
      <vt:lpstr>Exemplo</vt:lpstr>
      <vt:lpstr>Exemplo</vt:lpstr>
      <vt:lpstr>Atividade</vt:lpstr>
      <vt:lpstr>gabarito</vt:lpstr>
      <vt:lpstr>Dúvidas</vt:lpstr>
      <vt:lpstr>Referência Bibliográfica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</dc:title>
  <dc:subject>Informática</dc:subject>
  <dc:creator>Alexandra Eliamara Marques</dc:creator>
  <cp:lastModifiedBy>Andressa</cp:lastModifiedBy>
  <cp:revision>786</cp:revision>
  <cp:lastPrinted>2019-12-10T19:04:13Z</cp:lastPrinted>
  <dcterms:modified xsi:type="dcterms:W3CDTF">2020-08-01T17:02:25Z</dcterms:modified>
  <cp:category>Informática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">
    <vt:lpwstr>Andreza</vt:lpwstr>
  </property>
</Properties>
</file>