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989" y="64084"/>
            <a:ext cx="496824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2946" y="1738020"/>
            <a:ext cx="976503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conteudo.movidesk.com/reduzir-custos-na-equipe-de-suport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conteudo.movidesk.com/reduzir-custos-na-equipe-de-suport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net.com.br/blog/outsourcing-na-infraestrutura" TargetMode="External"/><Relationship Id="rId2" Type="http://schemas.openxmlformats.org/officeDocument/2006/relationships/hyperlink" Target="https://conteudo.movidesk.com/cloud-computing-saiba-como-reduzir-custos-de-t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udo.movidesk.com/machine-learning-e-o-atendiment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udo.movidesk.com/o-que-e-saa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000"/>
            <a:chOff x="0" y="0"/>
            <a:chExt cx="285178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248400" y="1676400"/>
            <a:ext cx="5245729" cy="4072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05838" y="390270"/>
            <a:ext cx="973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latin typeface="Arial"/>
                <a:cs typeface="Arial"/>
              </a:rPr>
              <a:t>Aula </a:t>
            </a:r>
            <a:r>
              <a:rPr sz="4400" spc="-345" dirty="0">
                <a:latin typeface="Arial"/>
                <a:cs typeface="Arial"/>
              </a:rPr>
              <a:t>01 </a:t>
            </a:r>
            <a:r>
              <a:rPr sz="4400" spc="-250" dirty="0">
                <a:latin typeface="Arial"/>
                <a:cs typeface="Arial"/>
              </a:rPr>
              <a:t>– </a:t>
            </a:r>
            <a:r>
              <a:rPr sz="4400" spc="-195" dirty="0">
                <a:latin typeface="Arial"/>
                <a:cs typeface="Arial"/>
              </a:rPr>
              <a:t>Sistema </a:t>
            </a:r>
            <a:r>
              <a:rPr sz="4400" spc="-125" dirty="0">
                <a:latin typeface="Arial"/>
                <a:cs typeface="Arial"/>
              </a:rPr>
              <a:t>Operacional </a:t>
            </a:r>
            <a:r>
              <a:rPr sz="4400" spc="-110" dirty="0">
                <a:latin typeface="Arial"/>
                <a:cs typeface="Arial"/>
              </a:rPr>
              <a:t>e</a:t>
            </a:r>
            <a:r>
              <a:rPr sz="4400" spc="50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Redes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0" y="2209800"/>
            <a:ext cx="398970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-125" dirty="0">
                <a:solidFill>
                  <a:srgbClr val="252525"/>
                </a:solidFill>
                <a:latin typeface="Arial"/>
                <a:cs typeface="Arial"/>
              </a:rPr>
              <a:t>Hardware </a:t>
            </a:r>
            <a:r>
              <a:rPr sz="6000" b="1" spc="-150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6000" b="1" spc="-155" dirty="0">
                <a:solidFill>
                  <a:srgbClr val="252525"/>
                </a:solidFill>
                <a:latin typeface="Arial"/>
                <a:cs typeface="Arial"/>
              </a:rPr>
              <a:t>Software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4767" y="4541596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1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601" y="355472"/>
            <a:ext cx="8915400" cy="111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Acordos</a:t>
            </a:r>
            <a:r>
              <a:rPr spc="-75" dirty="0"/>
              <a:t> </a:t>
            </a:r>
            <a:r>
              <a:rPr spc="-5" dirty="0"/>
              <a:t>Pedagógicos  </a:t>
            </a:r>
            <a:r>
              <a:rPr dirty="0"/>
              <a:t>x</a:t>
            </a:r>
          </a:p>
          <a:p>
            <a:pPr algn="ctr">
              <a:lnSpc>
                <a:spcPts val="4310"/>
              </a:lnSpc>
            </a:pPr>
            <a:r>
              <a:rPr dirty="0"/>
              <a:t>Comunicação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800" y="2286000"/>
            <a:ext cx="11658599" cy="33733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</a:pPr>
            <a:r>
              <a:rPr sz="2800" spc="36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nossa matéria vai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ser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disponibilizada</a:t>
            </a:r>
            <a:r>
              <a:rPr sz="2800" spc="-2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TeXGyreAdventor"/>
                <a:cs typeface="TeXGyreAdventor"/>
              </a:rPr>
              <a:t>exclusivamente 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via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plataforma do </a:t>
            </a:r>
            <a:r>
              <a:rPr sz="2800" b="1" spc="-5" dirty="0">
                <a:solidFill>
                  <a:srgbClr val="404040"/>
                </a:solidFill>
                <a:latin typeface="TeXGyreAdventor"/>
                <a:cs typeface="TeXGyreAdventor"/>
              </a:rPr>
              <a:t>CLASSROOM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,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ao qual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vocês </a:t>
            </a:r>
            <a:r>
              <a:rPr sz="2800" spc="5" dirty="0">
                <a:solidFill>
                  <a:srgbClr val="404040"/>
                </a:solidFill>
                <a:latin typeface="TeXGyreAdventor"/>
                <a:cs typeface="TeXGyreAdventor"/>
              </a:rPr>
              <a:t>já 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fazem</a:t>
            </a:r>
            <a:r>
              <a:rPr sz="2800" spc="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parte.</a:t>
            </a:r>
            <a:endParaRPr sz="2800" dirty="0">
              <a:latin typeface="TeXGyreAdventor"/>
              <a:cs typeface="TeXGyreAdventor"/>
            </a:endParaRPr>
          </a:p>
          <a:p>
            <a:pPr marL="355600" marR="339725" indent="-342900">
              <a:lnSpc>
                <a:spcPct val="150000"/>
              </a:lnSpc>
              <a:spcBef>
                <a:spcPts val="1000"/>
              </a:spcBef>
            </a:pPr>
            <a:r>
              <a:rPr sz="2800" spc="114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14" dirty="0">
                <a:solidFill>
                  <a:srgbClr val="404040"/>
                </a:solidFill>
                <a:latin typeface="TeXGyreAdventor"/>
                <a:cs typeface="TeXGyreAdventor"/>
              </a:rPr>
              <a:t>Todas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as atividades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devem ser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enviadas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via </a:t>
            </a:r>
            <a:r>
              <a:rPr sz="2800" b="1" spc="-5" dirty="0">
                <a:solidFill>
                  <a:srgbClr val="404040"/>
                </a:solidFill>
                <a:latin typeface="TeXGyreAdventor"/>
                <a:cs typeface="TeXGyreAdventor"/>
              </a:rPr>
              <a:t>LINK </a:t>
            </a:r>
            <a:r>
              <a:rPr sz="2800" b="1" spc="-380" dirty="0">
                <a:solidFill>
                  <a:srgbClr val="404040"/>
                </a:solidFill>
                <a:latin typeface="TeXGyreAdventor"/>
                <a:cs typeface="TeXGyreAdventor"/>
              </a:rPr>
              <a:t>DO  </a:t>
            </a:r>
            <a:r>
              <a:rPr sz="2800" b="1" spc="-5" dirty="0">
                <a:solidFill>
                  <a:srgbClr val="404040"/>
                </a:solidFill>
                <a:latin typeface="TeXGyreAdventor"/>
                <a:cs typeface="TeXGyreAdventor"/>
              </a:rPr>
              <a:t>FORMS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, que encontra-se na própria atividade e 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dentro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e horário estabelecidos na própria  atividade.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036" y="799033"/>
            <a:ext cx="309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11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4800" y="1295400"/>
            <a:ext cx="11887200" cy="3857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525"/>
                </a:solidFill>
                <a:latin typeface="TeXGyreAdventor"/>
                <a:cs typeface="TeXGyreAdventor"/>
              </a:rPr>
              <a:t>Comunicação</a:t>
            </a:r>
            <a:endParaRPr sz="36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50000"/>
              </a:lnSpc>
              <a:spcBef>
                <a:spcPts val="2095"/>
              </a:spcBef>
            </a:pPr>
            <a:r>
              <a:rPr sz="2800" spc="36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solidFill>
                  <a:srgbClr val="404040"/>
                </a:solidFill>
                <a:latin typeface="TeXGyreAdventor"/>
                <a:cs typeface="TeXGyreAdventor"/>
              </a:rPr>
              <a:t>É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EXTREMA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importância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que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todos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sempre se 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identifiquem com NOME COMPLETO e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TURNO.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Nos  exercícios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sempre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existirá um exemplo 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ser</a:t>
            </a:r>
            <a:r>
              <a:rPr sz="2800" spc="19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seguido.</a:t>
            </a:r>
            <a:endParaRPr sz="28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800" spc="36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solidFill>
                  <a:srgbClr val="404040"/>
                </a:solidFill>
                <a:latin typeface="TeXGyreAdventor"/>
                <a:cs typeface="TeXGyreAdventor"/>
              </a:rPr>
              <a:t>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contato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comigo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pode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ser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feito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através</a:t>
            </a:r>
            <a:r>
              <a:rPr sz="2800" spc="-3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do</a:t>
            </a:r>
            <a:endParaRPr sz="28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eXGyreAdventor"/>
              <a:cs typeface="TeXGyreAdventor"/>
            </a:endParaRPr>
          </a:p>
          <a:p>
            <a:pPr marL="376555" algn="ctr">
              <a:lnSpc>
                <a:spcPct val="100000"/>
              </a:lnSpc>
            </a:pPr>
            <a:r>
              <a:rPr lang="pt-BR" sz="4000" b="1" dirty="0">
                <a:solidFill>
                  <a:srgbClr val="404040"/>
                </a:solidFill>
                <a:latin typeface="TeXGyreAdventor"/>
                <a:cs typeface="TeXGyreAdventor"/>
              </a:rPr>
              <a:t>E-mail:valescaaraujo994@gmail.com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3036" y="799033"/>
            <a:ext cx="309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12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212" y="685800"/>
            <a:ext cx="10566653" cy="1661993"/>
          </a:xfrm>
        </p:spPr>
        <p:txBody>
          <a:bodyPr/>
          <a:lstStyle/>
          <a:p>
            <a:pPr algn="ctr"/>
            <a:r>
              <a:rPr lang="pt-BR" b="0" dirty="0"/>
              <a:t>Conceito de TIC (Tecnologias de Informação e Comunicação)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1538" y="3048000"/>
            <a:ext cx="11047664" cy="2154436"/>
          </a:xfrm>
        </p:spPr>
        <p:txBody>
          <a:bodyPr/>
          <a:lstStyle/>
          <a:p>
            <a:r>
              <a:rPr lang="pt-BR" dirty="0"/>
              <a:t>O termo TIC (sigla da expressão Tecnologias de Informação e Comunicação) e designa todo o conjunto de tecnologias e equipamentos que, de forma integrada entre si, permitem trabalhar e comunicar informação, incluindo os computadores e os respectivos aplicativos, a Internet e as telecomunicações. </a:t>
            </a:r>
          </a:p>
        </p:txBody>
      </p:sp>
    </p:spTree>
    <p:extLst>
      <p:ext uri="{BB962C8B-B14F-4D97-AF65-F5344CB8AC3E}">
        <p14:creationId xmlns:p14="http://schemas.microsoft.com/office/powerpoint/2010/main" val="38348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212" y="685800"/>
            <a:ext cx="10566653" cy="1661993"/>
          </a:xfrm>
        </p:spPr>
        <p:txBody>
          <a:bodyPr/>
          <a:lstStyle/>
          <a:p>
            <a:pPr algn="ctr"/>
            <a:r>
              <a:rPr lang="pt-BR" b="0" dirty="0"/>
              <a:t>Conceito de TIC (Tecnologias de Informação e Comunicação)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71538" y="2895600"/>
            <a:ext cx="11047664" cy="2154436"/>
          </a:xfrm>
        </p:spPr>
        <p:txBody>
          <a:bodyPr/>
          <a:lstStyle/>
          <a:p>
            <a:r>
              <a:rPr lang="pt-BR" dirty="0"/>
              <a:t>As TIC são </a:t>
            </a:r>
            <a:r>
              <a:rPr lang="pt-BR" dirty="0" err="1"/>
              <a:t>actualmente</a:t>
            </a:r>
            <a:r>
              <a:rPr lang="pt-BR" dirty="0"/>
              <a:t> utilizadas na generalidade dos setores de atividade, nomeadamente na automação industrial, nos processos administrativos, no apoio à atividades comerciais, nas transações financeiras, na educação, na saúde, na investigação científica, entre muitos outros.</a:t>
            </a:r>
          </a:p>
        </p:txBody>
      </p:sp>
    </p:spTree>
    <p:extLst>
      <p:ext uri="{BB962C8B-B14F-4D97-AF65-F5344CB8AC3E}">
        <p14:creationId xmlns:p14="http://schemas.microsoft.com/office/powerpoint/2010/main" val="279830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7022211" cy="1107996"/>
          </a:xfrm>
        </p:spPr>
        <p:txBody>
          <a:bodyPr/>
          <a:lstStyle/>
          <a:p>
            <a:r>
              <a:rPr lang="pt-BR" dirty="0"/>
              <a:t>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1" y="2009775"/>
            <a:ext cx="6781800" cy="3877985"/>
          </a:xfrm>
        </p:spPr>
        <p:txBody>
          <a:bodyPr/>
          <a:lstStyle/>
          <a:p>
            <a:pPr algn="just"/>
            <a:r>
              <a:rPr lang="pt-BR" dirty="0"/>
              <a:t>Desde o momento em que acordamos, com o despertador do celular, até para ouvir uma música, somos </a:t>
            </a:r>
            <a:r>
              <a:rPr lang="pt-BR" b="1" dirty="0"/>
              <a:t>completamente dependente delas</a:t>
            </a:r>
            <a:r>
              <a:rPr lang="pt-BR" dirty="0"/>
              <a:t>. E com as empresas não é diferente. Para que tudo funcione sem problemas, sua área de Tecnologia da Informação precisa estar preparada. Por isso, hoje vamos falar sobre o que é infraestrutura de TI.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112"/>
            <a:ext cx="4572000" cy="2879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015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7022211" cy="1107996"/>
          </a:xfrm>
        </p:spPr>
        <p:txBody>
          <a:bodyPr/>
          <a:lstStyle/>
          <a:p>
            <a:r>
              <a:rPr lang="pt-BR" dirty="0"/>
              <a:t>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1" y="2009775"/>
            <a:ext cx="6781800" cy="3447098"/>
          </a:xfrm>
        </p:spPr>
        <p:txBody>
          <a:bodyPr/>
          <a:lstStyle/>
          <a:p>
            <a:pPr algn="just"/>
            <a:r>
              <a:rPr lang="pt-BR" dirty="0"/>
              <a:t>Muito mais do que configurar e-mails, a área de tecnologia tem o poder de otimizar suas operações, melhorar a </a:t>
            </a:r>
            <a:r>
              <a:rPr lang="pt-BR" b="1" dirty="0"/>
              <a:t>experiência </a:t>
            </a:r>
            <a:r>
              <a:rPr lang="pt-BR" dirty="0"/>
              <a:t>dos clientes com o seu produto e até </a:t>
            </a:r>
            <a:r>
              <a:rPr lang="pt-BR" dirty="0">
                <a:hlinkClick r:id="rId2"/>
              </a:rPr>
              <a:t>reduzir custos</a:t>
            </a:r>
            <a:r>
              <a:rPr lang="pt-BR" dirty="0"/>
              <a:t> dentro da empresa. E nada disso pode ser feito sem uma boa base para planejamento e gestão.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112"/>
            <a:ext cx="4572000" cy="2879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004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7022211" cy="1107996"/>
          </a:xfrm>
        </p:spPr>
        <p:txBody>
          <a:bodyPr/>
          <a:lstStyle/>
          <a:p>
            <a:r>
              <a:rPr lang="pt-BR" dirty="0"/>
              <a:t>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1" y="2009775"/>
            <a:ext cx="6781800" cy="3447098"/>
          </a:xfrm>
        </p:spPr>
        <p:txBody>
          <a:bodyPr/>
          <a:lstStyle/>
          <a:p>
            <a:pPr algn="just"/>
            <a:r>
              <a:rPr lang="pt-BR" dirty="0"/>
              <a:t>Muito mais do que configurar e-mails, a área de tecnologia tem o poder de otimizar suas operações, melhorar a </a:t>
            </a:r>
            <a:r>
              <a:rPr lang="pt-BR" b="1" dirty="0"/>
              <a:t>experiência </a:t>
            </a:r>
            <a:r>
              <a:rPr lang="pt-BR" dirty="0"/>
              <a:t>dos clientes com o seu produto e até </a:t>
            </a:r>
            <a:r>
              <a:rPr lang="pt-BR" dirty="0">
                <a:hlinkClick r:id="rId2"/>
              </a:rPr>
              <a:t>reduzir custos</a:t>
            </a:r>
            <a:r>
              <a:rPr lang="pt-BR" dirty="0"/>
              <a:t> dentro da empresa. E nada disso pode ser feito sem uma boa base para planejamento e gestão.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112"/>
            <a:ext cx="4572000" cy="2879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215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7022211" cy="1107996"/>
          </a:xfrm>
        </p:spPr>
        <p:txBody>
          <a:bodyPr/>
          <a:lstStyle/>
          <a:p>
            <a:r>
              <a:rPr lang="pt-BR" dirty="0"/>
              <a:t>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1" y="2009775"/>
            <a:ext cx="6781800" cy="3016210"/>
          </a:xfrm>
        </p:spPr>
        <p:txBody>
          <a:bodyPr/>
          <a:lstStyle/>
          <a:p>
            <a:pPr algn="just"/>
            <a:r>
              <a:rPr lang="pt-BR" dirty="0"/>
              <a:t>Assim como casas e prédios precisam de uma base de sustentação, o seu setor de tecnologia também precisa. Esse alicerce é chamado de </a:t>
            </a:r>
            <a:r>
              <a:rPr lang="pt-BR" b="1" dirty="0"/>
              <a:t>infraestrutura de TI</a:t>
            </a:r>
            <a:r>
              <a:rPr lang="pt-BR" dirty="0"/>
              <a:t>, e reúne os componentes e serviços que vão fundamentar todos os sistemas de informação do seu negócio.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112"/>
            <a:ext cx="4572000" cy="2879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256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7022211" cy="1107996"/>
          </a:xfrm>
        </p:spPr>
        <p:txBody>
          <a:bodyPr/>
          <a:lstStyle/>
          <a:p>
            <a:r>
              <a:rPr lang="pt-BR" dirty="0"/>
              <a:t>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05400" y="1828800"/>
            <a:ext cx="6781800" cy="4308872"/>
          </a:xfrm>
        </p:spPr>
        <p:txBody>
          <a:bodyPr/>
          <a:lstStyle/>
          <a:p>
            <a:pPr algn="just"/>
            <a:r>
              <a:rPr lang="pt-BR" dirty="0"/>
              <a:t>Quando a empresa possui uma infraestrutura de TI ela consegue planejar melhor o seu crescimento, pois tem um maior controle dos recursos tecnológicos à sua disposição. Isso também garante a viabilidade dos serviços, avalia e corrige vulnerabilidades dos sistemas e aumenta a vida útil dos equipamentos, uma vez que consegue programar ações de manutenção.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112"/>
            <a:ext cx="4572000" cy="2879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59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800" y="533400"/>
            <a:ext cx="9829800" cy="1107996"/>
          </a:xfrm>
        </p:spPr>
        <p:txBody>
          <a:bodyPr/>
          <a:lstStyle/>
          <a:p>
            <a:pPr algn="ctr" fontAlgn="base"/>
            <a:r>
              <a:rPr lang="pt-BR" dirty="0"/>
              <a:t>Tendências para a área de infraestrutura de TI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11353800" cy="2154436"/>
          </a:xfrm>
        </p:spPr>
        <p:txBody>
          <a:bodyPr/>
          <a:lstStyle/>
          <a:p>
            <a:pPr algn="just"/>
            <a:r>
              <a:rPr lang="pt-BR" dirty="0"/>
              <a:t>Não basta apenas saber o que é infraestrutura de TI, também é preciso entender seus avanços e como eles se encaixam na sua companhia. Conheça agora algumas das tendências para a área: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000"/>
            <a:chOff x="0" y="0"/>
            <a:chExt cx="285178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506968" y="4242347"/>
            <a:ext cx="3685032" cy="2615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7251" y="283463"/>
            <a:ext cx="3597402" cy="1119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9385" y="424942"/>
            <a:ext cx="2958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Habilidades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66189" y="1607312"/>
            <a:ext cx="10309860" cy="2683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Identificar a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origem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falhas no funcionamento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do 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computador 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periféricos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com objetivo de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avaliar seus efeitos 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no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processo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produtivo.</a:t>
            </a:r>
            <a:endParaRPr sz="2600">
              <a:latin typeface="TeXGyreAdventor"/>
              <a:cs typeface="TeXGyreAdventor"/>
            </a:endParaRPr>
          </a:p>
          <a:p>
            <a:pPr marL="355600" marR="1509395" indent="-342900">
              <a:lnSpc>
                <a:spcPct val="100000"/>
              </a:lnSpc>
              <a:spcBef>
                <a:spcPts val="219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Reconhecer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os </a:t>
            </a:r>
            <a:r>
              <a:rPr sz="2600" spc="-10" dirty="0">
                <a:solidFill>
                  <a:srgbClr val="404040"/>
                </a:solidFill>
                <a:latin typeface="TeXGyreAdventor"/>
                <a:cs typeface="TeXGyreAdventor"/>
              </a:rPr>
              <a:t>periféricos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que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fazem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parte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um  computador com objetivo de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configurar seu correto  funcionamento.</a:t>
            </a:r>
            <a:endParaRPr sz="26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2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0" y="304800"/>
            <a:ext cx="4968240" cy="1123950"/>
          </a:xfrm>
        </p:spPr>
        <p:txBody>
          <a:bodyPr/>
          <a:lstStyle/>
          <a:p>
            <a:pPr algn="r"/>
            <a:r>
              <a:rPr lang="pt-BR" dirty="0"/>
              <a:t>1. Nuvem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11582400" cy="3877985"/>
          </a:xfrm>
        </p:spPr>
        <p:txBody>
          <a:bodyPr/>
          <a:lstStyle/>
          <a:p>
            <a:pPr algn="just" fontAlgn="base"/>
            <a:r>
              <a:rPr lang="pt-BR" dirty="0"/>
              <a:t>Já faz muito tempo desde que um computador precisava de uma sala cheia de equipamentos para rodar um sistema eficiente. Hoje, a </a:t>
            </a:r>
            <a:r>
              <a:rPr lang="pt-BR" dirty="0">
                <a:hlinkClick r:id="rId2"/>
              </a:rPr>
              <a:t>computação </a:t>
            </a:r>
            <a:r>
              <a:rPr lang="pt-BR" i="1" dirty="0" err="1">
                <a:hlinkClick r:id="rId2"/>
              </a:rPr>
              <a:t>on</a:t>
            </a:r>
            <a:r>
              <a:rPr lang="pt-BR" i="1" dirty="0">
                <a:hlinkClick r:id="rId2"/>
              </a:rPr>
              <a:t> </a:t>
            </a:r>
            <a:r>
              <a:rPr lang="pt-BR" i="1" dirty="0" err="1">
                <a:hlinkClick r:id="rId2"/>
              </a:rPr>
              <a:t>cloud</a:t>
            </a:r>
            <a:r>
              <a:rPr lang="pt-BR" dirty="0"/>
              <a:t>, cada vez mais difundida no mercado, gera uma grande economia de recursos, além de promover a praticidade. Por ter toda sua estrutura hospedada na nuvem, ela não precisa de um servidor próprio no seu escritório. Além do mais, a manutenção, o pessoal especializado e tudo mais que envolva o software é de </a:t>
            </a:r>
            <a:r>
              <a:rPr lang="pt-BR" dirty="0">
                <a:hlinkClick r:id="rId3"/>
              </a:rPr>
              <a:t>responsabilidade da empresa provedora</a:t>
            </a:r>
            <a:r>
              <a:rPr lang="pt-BR" dirty="0"/>
              <a:t>, não sua.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87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0400" y="228600"/>
            <a:ext cx="4968240" cy="1123950"/>
          </a:xfrm>
        </p:spPr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Machine</a:t>
            </a:r>
            <a:r>
              <a:rPr lang="pt-BR" dirty="0"/>
              <a:t> Learning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4800" y="1352550"/>
            <a:ext cx="11887200" cy="4739759"/>
          </a:xfrm>
        </p:spPr>
        <p:txBody>
          <a:bodyPr/>
          <a:lstStyle/>
          <a:p>
            <a:pPr algn="just" fontAlgn="base"/>
            <a:r>
              <a:rPr lang="pt-BR" dirty="0"/>
              <a:t>Um avanço tecnológico constante significa que </a:t>
            </a:r>
            <a:r>
              <a:rPr lang="pt-BR" b="1" dirty="0"/>
              <a:t>ferramentas e softwares ficam obsoletos</a:t>
            </a:r>
            <a:r>
              <a:rPr lang="pt-BR" dirty="0"/>
              <a:t> muito rapidamente, ocasionando brechas de segurança. E qualquer abertura, por menor que seja, pode colocar em risco suas informações e dos seus clientes, sejam cadastros dos consumidores ou projetos novos. Por isso, uma das tendências da infraestrutura de TI é o </a:t>
            </a:r>
            <a:r>
              <a:rPr lang="pt-BR" dirty="0" err="1">
                <a:hlinkClick r:id="rId2"/>
              </a:rPr>
              <a:t>Machine</a:t>
            </a:r>
            <a:r>
              <a:rPr lang="pt-BR" dirty="0">
                <a:hlinkClick r:id="rId2"/>
              </a:rPr>
              <a:t> Learning</a:t>
            </a:r>
            <a:r>
              <a:rPr lang="pt-BR" dirty="0"/>
              <a:t>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Essa tecnologia tem por objetivo dar a computadores a habilidade de aprender, sem serem explicitamente programados para isso. Ela também vem sendo usada para combater </a:t>
            </a:r>
            <a:r>
              <a:rPr lang="pt-BR" dirty="0" err="1"/>
              <a:t>cybercrimes</a:t>
            </a:r>
            <a:r>
              <a:rPr lang="pt-BR" dirty="0"/>
              <a:t>, já que os softwares são treinados para encontrar fraudes.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0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200025"/>
            <a:ext cx="4968240" cy="1661993"/>
          </a:xfrm>
        </p:spPr>
        <p:txBody>
          <a:bodyPr/>
          <a:lstStyle/>
          <a:p>
            <a:r>
              <a:rPr lang="pt-BR" dirty="0"/>
              <a:t>3. </a:t>
            </a:r>
            <a:r>
              <a:rPr lang="pt-BR" dirty="0" err="1"/>
              <a:t>Intelligence</a:t>
            </a:r>
            <a:r>
              <a:rPr lang="pt-BR" dirty="0"/>
              <a:t> Edge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0987" y="1981200"/>
            <a:ext cx="11887200" cy="3016210"/>
          </a:xfrm>
        </p:spPr>
        <p:txBody>
          <a:bodyPr/>
          <a:lstStyle/>
          <a:p>
            <a:pPr fontAlgn="base"/>
            <a:r>
              <a:rPr lang="pt-BR" dirty="0"/>
              <a:t>Essa inovação surge para minimizar a carga de processamento de informações da infraestrutura de TI. Isso porque, hoje em dia, a geração de dados está cada vez maior e muitas empresas não têm como computar todos eles constantemente. Assim, a estratégia de </a:t>
            </a:r>
            <a:r>
              <a:rPr lang="pt-BR" b="1" dirty="0" err="1"/>
              <a:t>Intelligence</a:t>
            </a:r>
            <a:r>
              <a:rPr lang="pt-BR" b="1" dirty="0"/>
              <a:t> Edge</a:t>
            </a:r>
            <a:r>
              <a:rPr lang="pt-BR" dirty="0"/>
              <a:t> é fazer esse processo nos dispositivos que geram essa informação, como os </a:t>
            </a:r>
            <a:r>
              <a:rPr lang="pt-BR" i="1" dirty="0" err="1"/>
              <a:t>smarthphones</a:t>
            </a:r>
            <a:r>
              <a:rPr lang="pt-BR" i="1" dirty="0"/>
              <a:t> </a:t>
            </a:r>
            <a:r>
              <a:rPr lang="pt-BR" dirty="0"/>
              <a:t>e sensores.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45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200025"/>
            <a:ext cx="4968240" cy="2215991"/>
          </a:xfrm>
        </p:spPr>
        <p:txBody>
          <a:bodyPr/>
          <a:lstStyle/>
          <a:p>
            <a:pPr algn="r"/>
            <a:r>
              <a:rPr lang="pt-BR" dirty="0"/>
              <a:t>4. Big Data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0987" y="1981200"/>
            <a:ext cx="11887200" cy="3877985"/>
          </a:xfrm>
        </p:spPr>
        <p:txBody>
          <a:bodyPr/>
          <a:lstStyle/>
          <a:p>
            <a:pPr algn="just" fontAlgn="base"/>
            <a:r>
              <a:rPr lang="pt-BR" dirty="0"/>
              <a:t>Em um mundo onde a informação é um patrimônio da empresa, é necessário ter a capacidade de processá-la e armazená-la – o que acaba se tornando um desafio quando ela aumenta e se renova todos os dias. E uma solução de </a:t>
            </a:r>
            <a:r>
              <a:rPr lang="pt-BR" b="1" dirty="0"/>
              <a:t>Big Data</a:t>
            </a:r>
            <a:r>
              <a:rPr lang="pt-BR" dirty="0"/>
              <a:t> pode resolver esse tipo de problema. Ela nada mais é do que um banco especial capaz de guardar e avaliar grandes volumes de dados. Além disso, ele também está apto a fazer análises críticas em busca de conhecimento estratégico para as tomadas de decisões.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13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2400" y="533400"/>
            <a:ext cx="8012811" cy="1661993"/>
          </a:xfrm>
        </p:spPr>
        <p:txBody>
          <a:bodyPr/>
          <a:lstStyle/>
          <a:p>
            <a:r>
              <a:rPr lang="pt-BR" dirty="0"/>
              <a:t>5. </a:t>
            </a:r>
            <a:r>
              <a:rPr lang="pt-BR" dirty="0" err="1"/>
              <a:t>DCaaS</a:t>
            </a:r>
            <a:r>
              <a:rPr lang="pt-BR" dirty="0"/>
              <a:t> (Data Center as a Service)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9575" y="2362200"/>
            <a:ext cx="11811000" cy="3016210"/>
          </a:xfrm>
        </p:spPr>
        <p:txBody>
          <a:bodyPr/>
          <a:lstStyle/>
          <a:p>
            <a:pPr fontAlgn="base"/>
            <a:r>
              <a:rPr lang="pt-BR" dirty="0"/>
              <a:t>O Data Center como Serviço (</a:t>
            </a:r>
            <a:r>
              <a:rPr lang="pt-BR" dirty="0" err="1"/>
              <a:t>DCaaS</a:t>
            </a:r>
            <a:r>
              <a:rPr lang="pt-BR" dirty="0"/>
              <a:t>) tem aparecido cada vez mais como uma tendência da área. Assim como os sistemas </a:t>
            </a:r>
            <a:r>
              <a:rPr lang="pt-BR" dirty="0">
                <a:hlinkClick r:id="rId2"/>
              </a:rPr>
              <a:t>SaaS</a:t>
            </a:r>
            <a:r>
              <a:rPr lang="pt-BR" dirty="0"/>
              <a:t>, o </a:t>
            </a:r>
            <a:r>
              <a:rPr lang="pt-BR" dirty="0" err="1"/>
              <a:t>DCaaS</a:t>
            </a:r>
            <a:r>
              <a:rPr lang="pt-BR" dirty="0"/>
              <a:t> é uma forma de “alugar” uma infraestrutura, de forma que o seu time de TI faça apenas a gestão dela, assegurando seu funcionamento. Essa solução que vem crescendo conforme o setor de Tecnologia da Informação passa a ser visto mais e mais como facilitador e garantidor de resultados rápidos.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2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1589" y="128122"/>
            <a:ext cx="7860411" cy="1661993"/>
          </a:xfrm>
        </p:spPr>
        <p:txBody>
          <a:bodyPr/>
          <a:lstStyle/>
          <a:p>
            <a:r>
              <a:rPr lang="pt-BR" dirty="0"/>
              <a:t>6. </a:t>
            </a:r>
            <a:r>
              <a:rPr lang="pt-BR" dirty="0" err="1"/>
              <a:t>NaaS</a:t>
            </a:r>
            <a:r>
              <a:rPr lang="pt-BR" dirty="0"/>
              <a:t> (Network as a Service)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1277600" cy="4739759"/>
          </a:xfrm>
        </p:spPr>
        <p:txBody>
          <a:bodyPr/>
          <a:lstStyle/>
          <a:p>
            <a:pPr algn="just" fontAlgn="base"/>
            <a:r>
              <a:rPr lang="pt-BR" dirty="0"/>
              <a:t>Por fim, como podemos ver, a ideia de alugar serviços não é nova e tem se difundido cada vez mais na área da tecnologia. Com o </a:t>
            </a:r>
            <a:r>
              <a:rPr lang="pt-BR" b="1" dirty="0"/>
              <a:t>Network as a Service (</a:t>
            </a:r>
            <a:r>
              <a:rPr lang="pt-BR" b="1" dirty="0" err="1"/>
              <a:t>NaaS</a:t>
            </a:r>
            <a:r>
              <a:rPr lang="pt-BR" b="1" dirty="0"/>
              <a:t>)</a:t>
            </a:r>
            <a:r>
              <a:rPr lang="pt-BR" dirty="0"/>
              <a:t>, uma empresa terceira entrega uma rede virtualmente, mediante pagamentos mensais (ou anuais, dependendo do seu pacote).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Dessa forma, ela se torna mais um utilitário do seu negócio, que economiza novamente em pessoal especializado e hardware de rede. Assim, toda a parte complexa fica com a companhia contratada e você faz apenas o uso do serviço.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39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10134600" cy="1107996"/>
          </a:xfrm>
        </p:spPr>
        <p:txBody>
          <a:bodyPr/>
          <a:lstStyle/>
          <a:p>
            <a:r>
              <a:rPr lang="pt-BR" dirty="0"/>
              <a:t>IMPORTÂNCIA DA TIC PARA A INTERNET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0075" y="2438400"/>
            <a:ext cx="11353800" cy="1723549"/>
          </a:xfrm>
        </p:spPr>
        <p:txBody>
          <a:bodyPr/>
          <a:lstStyle/>
          <a:p>
            <a:pPr algn="just"/>
            <a:r>
              <a:rPr lang="pt-BR" dirty="0"/>
              <a:t>TIC e segurança de dados são conceitos que nasceram “entrelaçados”. Enquanto o primeiro representa a maneira como nos comunicamos e exercemos grande parte de nossas atividades hoje em dia, o outro permite que façamos tudo isso em um ambiente protegido.</a:t>
            </a:r>
          </a:p>
        </p:txBody>
      </p:sp>
    </p:spTree>
    <p:extLst>
      <p:ext uri="{BB962C8B-B14F-4D97-AF65-F5344CB8AC3E}">
        <p14:creationId xmlns:p14="http://schemas.microsoft.com/office/powerpoint/2010/main" val="123429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5775" y="4131408"/>
            <a:ext cx="11582400" cy="2209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10134600" cy="1107996"/>
          </a:xfrm>
        </p:spPr>
        <p:txBody>
          <a:bodyPr/>
          <a:lstStyle/>
          <a:p>
            <a:r>
              <a:rPr lang="pt-BR" dirty="0"/>
              <a:t>IMPORTÂNCIA DA TIC PARA A INTERNET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0075" y="1560433"/>
            <a:ext cx="11353800" cy="4739759"/>
          </a:xfrm>
        </p:spPr>
        <p:txBody>
          <a:bodyPr/>
          <a:lstStyle/>
          <a:p>
            <a:pPr algn="just"/>
            <a:r>
              <a:rPr lang="pt-BR" dirty="0"/>
              <a:t>Acrônimo para “tecnologia da informação e comunicação”, a TIC é um conjunto de recursos que funcionam de maneira integrada. Por exemplo, a partir do hardware (computador, smartphone etc.), temos acesso ao software (sistema operacional, aplicativos e afins), à conexão com a Internet e a outros meios de comunicação.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gestor, não apenas pode, mas, deve ter as tecnologias da informação e comunicação (</a:t>
            </a:r>
            <a:r>
              <a:rPr lang="pt-BR" dirty="0" err="1"/>
              <a:t>TICs</a:t>
            </a:r>
            <a:r>
              <a:rPr lang="pt-BR" dirty="0"/>
              <a:t>) como grandes aliadas na execução de suas atividades procurando sempre, por meio delas, encontrar formas de obter a excelência em todos os processos estratégicos e operacionais.</a:t>
            </a:r>
          </a:p>
        </p:txBody>
      </p:sp>
    </p:spTree>
    <p:extLst>
      <p:ext uri="{BB962C8B-B14F-4D97-AF65-F5344CB8AC3E}">
        <p14:creationId xmlns:p14="http://schemas.microsoft.com/office/powerpoint/2010/main" val="305401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9677399" cy="553998"/>
          </a:xfrm>
        </p:spPr>
        <p:txBody>
          <a:bodyPr/>
          <a:lstStyle/>
          <a:p>
            <a:pPr algn="r"/>
            <a:r>
              <a:rPr lang="pt-BR" b="0" dirty="0" err="1"/>
              <a:t>TICs</a:t>
            </a:r>
            <a:r>
              <a:rPr lang="pt-BR" b="0" dirty="0"/>
              <a:t> podem ajudar?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9765030" cy="258532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b="1" dirty="0"/>
              <a:t>Processos facilitados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b="1" dirty="0"/>
              <a:t>Comunicação aprimorada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b="1" dirty="0"/>
              <a:t>Integração de dados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b="1" dirty="0"/>
              <a:t>Segurança da informação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BR" b="1" dirty="0"/>
              <a:t>Custos operacionais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6800" y="4800600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E importante conhecer e estar cada dia mais se atualizando e compreendendo as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TICs.As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 Tecnologias da Informação e Comunicação (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TICs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) estão em constante evolução e dominando mais e mais segmentos.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000"/>
            <a:chOff x="0" y="0"/>
            <a:chExt cx="285178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97251" y="283463"/>
            <a:ext cx="3597402" cy="1119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9385" y="424942"/>
            <a:ext cx="2958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Habilidades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266189" y="1533732"/>
            <a:ext cx="10230485" cy="387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Analisar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os meios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físicos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conexão e as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suas </a:t>
            </a:r>
            <a:r>
              <a:rPr sz="2600" spc="-50" dirty="0">
                <a:solidFill>
                  <a:srgbClr val="404040"/>
                </a:solidFill>
                <a:latin typeface="TeXGyreAdventor"/>
                <a:cs typeface="TeXGyreAdventor"/>
              </a:rPr>
              <a:t>características, 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bem como as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técnicas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transmissão digitais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analógicas  para proporcionar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a melhor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alternativa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conectividade  para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cada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situação.</a:t>
            </a:r>
            <a:endParaRPr sz="2600">
              <a:latin typeface="TeXGyreAdventor"/>
              <a:cs typeface="TeXGyreAdventor"/>
            </a:endParaRPr>
          </a:p>
          <a:p>
            <a:pPr marL="355600" marR="1358900" indent="-342900">
              <a:lnSpc>
                <a:spcPct val="150000"/>
              </a:lnSpc>
              <a:spcBef>
                <a:spcPts val="220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Conhecer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os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protocolos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de rede e as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tecnologias </a:t>
            </a:r>
            <a:r>
              <a:rPr sz="2600" spc="-360" dirty="0">
                <a:solidFill>
                  <a:srgbClr val="404040"/>
                </a:solidFill>
                <a:latin typeface="TeXGyreAdventor"/>
                <a:cs typeface="TeXGyreAdventor"/>
              </a:rPr>
              <a:t>de 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conectividade a fim de </a:t>
            </a:r>
            <a:r>
              <a:rPr sz="2600" spc="-5" dirty="0">
                <a:solidFill>
                  <a:srgbClr val="404040"/>
                </a:solidFill>
                <a:latin typeface="TeXGyreAdventor"/>
                <a:cs typeface="TeXGyreAdventor"/>
              </a:rPr>
              <a:t>interligar</a:t>
            </a:r>
            <a:r>
              <a:rPr sz="26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600" dirty="0">
                <a:solidFill>
                  <a:srgbClr val="404040"/>
                </a:solidFill>
                <a:latin typeface="TeXGyreAdventor"/>
                <a:cs typeface="TeXGyreAdventor"/>
              </a:rPr>
              <a:t>dispositivos.</a:t>
            </a:r>
            <a:endParaRPr sz="26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3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51785" cy="6858000"/>
            <a:chOff x="0" y="0"/>
            <a:chExt cx="285178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69820" y="504444"/>
            <a:ext cx="4571237" cy="1119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646937"/>
            <a:ext cx="3935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Conhecimentos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639316" y="1712721"/>
            <a:ext cx="10276205" cy="499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O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computador e seus</a:t>
            </a:r>
            <a:r>
              <a:rPr sz="2400" spc="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dispositivos</a:t>
            </a:r>
            <a:endParaRPr sz="240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50100"/>
              </a:lnSpc>
              <a:spcBef>
                <a:spcPts val="99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Os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sistemas operacionais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 suas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diferenças Arquitetura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 </a:t>
            </a:r>
            <a:r>
              <a:rPr sz="2400" spc="-75" dirty="0">
                <a:solidFill>
                  <a:srgbClr val="404040"/>
                </a:solidFill>
                <a:latin typeface="TeXGyreAdventor"/>
                <a:cs typeface="TeXGyreAdventor"/>
              </a:rPr>
              <a:t>topologia 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de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 redes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Protocolos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  <a:tab pos="4167504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Pontes,</a:t>
            </a:r>
            <a:r>
              <a:rPr sz="2400" spc="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roteadores,</a:t>
            </a:r>
            <a:r>
              <a:rPr sz="24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hubs	Máscara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de rede,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gateway,</a:t>
            </a:r>
            <a:r>
              <a:rPr sz="24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etc.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Tecnologias para conexão sem</a:t>
            </a:r>
            <a:r>
              <a:rPr sz="2400" spc="5" dirty="0">
                <a:solidFill>
                  <a:srgbClr val="404040"/>
                </a:solidFill>
                <a:latin typeface="TeXGyreAdventor"/>
                <a:cs typeface="TeXGyreAdventor"/>
              </a:rPr>
              <a:t> fio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Partições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sistemas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arquivos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do</a:t>
            </a:r>
            <a:r>
              <a:rPr sz="2400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sistema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Empacotamento e compactação de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arquivos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diretórios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4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41184" cy="6858000"/>
            <a:chOff x="0" y="0"/>
            <a:chExt cx="694118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1404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9820" y="504444"/>
              <a:ext cx="4571237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646937"/>
            <a:ext cx="3935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Conhecimentos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639316" y="1726438"/>
            <a:ext cx="8115934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Gerenciamento de</a:t>
            </a:r>
            <a:r>
              <a:rPr sz="24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processos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Gerenciamento de</a:t>
            </a:r>
            <a:r>
              <a:rPr sz="240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dispositivos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4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Gerenciamento de</a:t>
            </a:r>
            <a:r>
              <a:rPr sz="24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aplicativos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Manipulação de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usuários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grupos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Permissões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arquivos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pastas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Comandos de rede e acesso</a:t>
            </a:r>
            <a:r>
              <a:rPr sz="24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remoto;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539E39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eXGyreAdventor"/>
                <a:cs typeface="TeXGyreAdventor"/>
              </a:rPr>
              <a:t>Linguagem </a:t>
            </a:r>
            <a:r>
              <a:rPr sz="2400" spc="-5" dirty="0">
                <a:solidFill>
                  <a:srgbClr val="404040"/>
                </a:solidFill>
                <a:latin typeface="TeXGyreAdventor"/>
                <a:cs typeface="TeXGyreAdventor"/>
              </a:rPr>
              <a:t>de script para automação de</a:t>
            </a:r>
            <a:r>
              <a:rPr sz="24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eXGyreAdventor"/>
                <a:cs typeface="TeXGyreAdventor"/>
              </a:rPr>
              <a:t>instruções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5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0335" y="228600"/>
            <a:ext cx="5534660" cy="2105660"/>
            <a:chOff x="3450335" y="228600"/>
            <a:chExt cx="5534660" cy="2105660"/>
          </a:xfrm>
        </p:grpSpPr>
        <p:sp>
          <p:nvSpPr>
            <p:cNvPr id="3" name="object 3"/>
            <p:cNvSpPr/>
            <p:nvPr/>
          </p:nvSpPr>
          <p:spPr>
            <a:xfrm>
              <a:off x="3450335" y="228600"/>
              <a:ext cx="5534406" cy="1009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89675" y="777240"/>
              <a:ext cx="854201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9535" y="1324355"/>
              <a:ext cx="3094482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989" y="355472"/>
            <a:ext cx="496633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Acordos</a:t>
            </a:r>
            <a:r>
              <a:rPr spc="-75" dirty="0"/>
              <a:t> </a:t>
            </a:r>
            <a:r>
              <a:rPr spc="-5" dirty="0"/>
              <a:t>Pedagógicos  </a:t>
            </a:r>
            <a:r>
              <a:rPr dirty="0"/>
              <a:t>x</a:t>
            </a:r>
          </a:p>
          <a:p>
            <a:pPr algn="ctr">
              <a:lnSpc>
                <a:spcPts val="4310"/>
              </a:lnSpc>
            </a:pPr>
            <a:r>
              <a:rPr dirty="0"/>
              <a:t>Avaliações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2757677"/>
            <a:ext cx="11734800" cy="3284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Notas:</a:t>
            </a:r>
            <a:endParaRPr sz="28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50000"/>
              </a:lnSpc>
              <a:spcBef>
                <a:spcPts val="994"/>
              </a:spcBef>
            </a:pPr>
            <a:r>
              <a:rPr sz="2800" spc="18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solidFill>
                  <a:srgbClr val="404040"/>
                </a:solidFill>
                <a:latin typeface="TeXGyreAdventor"/>
                <a:cs typeface="TeXGyreAdventor"/>
              </a:rPr>
              <a:t>N1: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composta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por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algumas atividades diárias,</a:t>
            </a:r>
            <a:r>
              <a:rPr sz="2800" spc="-17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TeXGyreAdventor"/>
                <a:cs typeface="TeXGyreAdventor"/>
              </a:rPr>
              <a:t>valendo 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1pt ou 2 pts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dependendo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da atividade e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totalizando 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9pts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+ nota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participação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valendo</a:t>
            </a:r>
            <a:r>
              <a:rPr sz="2800" spc="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1pt.</a:t>
            </a:r>
            <a:endParaRPr sz="2800" dirty="0">
              <a:latin typeface="TeXGyreAdventor"/>
              <a:cs typeface="TeXGyreAdventor"/>
            </a:endParaRPr>
          </a:p>
          <a:p>
            <a:pPr marL="355600" marR="375920" indent="-342900">
              <a:lnSpc>
                <a:spcPct val="150100"/>
              </a:lnSpc>
              <a:spcBef>
                <a:spcPts val="1010"/>
              </a:spcBef>
            </a:pPr>
            <a:r>
              <a:rPr sz="2800" spc="175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solidFill>
                  <a:srgbClr val="404040"/>
                </a:solidFill>
                <a:latin typeface="TeXGyreAdventor"/>
                <a:cs typeface="TeXGyreAdventor"/>
              </a:rPr>
              <a:t>N2: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composta pela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entrega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do projeto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final</a:t>
            </a:r>
            <a:r>
              <a:rPr sz="2800" spc="-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TeXGyreAdventor"/>
                <a:cs typeface="TeXGyreAdventor"/>
              </a:rPr>
              <a:t>valendo 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10pts.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6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0335" y="228600"/>
            <a:ext cx="5534660" cy="2105660"/>
            <a:chOff x="3450335" y="228600"/>
            <a:chExt cx="5534660" cy="2105660"/>
          </a:xfrm>
        </p:grpSpPr>
        <p:sp>
          <p:nvSpPr>
            <p:cNvPr id="3" name="object 3"/>
            <p:cNvSpPr/>
            <p:nvPr/>
          </p:nvSpPr>
          <p:spPr>
            <a:xfrm>
              <a:off x="3450335" y="228600"/>
              <a:ext cx="5534406" cy="1009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89675" y="777240"/>
              <a:ext cx="854201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9535" y="1324355"/>
              <a:ext cx="3094482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989" y="355472"/>
            <a:ext cx="496633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Acordos</a:t>
            </a:r>
            <a:r>
              <a:rPr spc="-75" dirty="0"/>
              <a:t> </a:t>
            </a:r>
            <a:r>
              <a:rPr spc="-5" dirty="0"/>
              <a:t>Pedagógicos  </a:t>
            </a:r>
            <a:r>
              <a:rPr dirty="0"/>
              <a:t>x</a:t>
            </a:r>
          </a:p>
          <a:p>
            <a:pPr algn="ctr">
              <a:lnSpc>
                <a:spcPts val="4310"/>
              </a:lnSpc>
            </a:pPr>
            <a:r>
              <a:rPr dirty="0"/>
              <a:t>Avaliações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8600" y="2557678"/>
            <a:ext cx="11963400" cy="2857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</a:pPr>
            <a:r>
              <a:rPr sz="2800" spc="10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Média: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composta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pela soma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da N1 + N2 e o </a:t>
            </a:r>
            <a:r>
              <a:rPr sz="2800" spc="-95" dirty="0">
                <a:solidFill>
                  <a:srgbClr val="404040"/>
                </a:solidFill>
                <a:latin typeface="TeXGyreAdventor"/>
                <a:cs typeface="TeXGyreAdventor"/>
              </a:rPr>
              <a:t>resultado 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é dividido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por</a:t>
            </a:r>
            <a:r>
              <a:rPr sz="28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2.</a:t>
            </a:r>
            <a:endParaRPr sz="28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2800" spc="18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solidFill>
                  <a:srgbClr val="404040"/>
                </a:solidFill>
                <a:latin typeface="TeXGyreAdventor"/>
                <a:cs typeface="TeXGyreAdventor"/>
              </a:rPr>
              <a:t>(N1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+ N2) /</a:t>
            </a:r>
            <a:r>
              <a:rPr sz="2800" spc="-1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2</a:t>
            </a:r>
            <a:endParaRPr sz="2800" dirty="0">
              <a:latin typeface="TeXGyreAdventor"/>
              <a:cs typeface="TeXGyreAdventor"/>
            </a:endParaRPr>
          </a:p>
          <a:p>
            <a:pPr marL="355600" marR="1963420" indent="-342900">
              <a:lnSpc>
                <a:spcPct val="150100"/>
              </a:lnSpc>
              <a:spcBef>
                <a:spcPts val="1005"/>
              </a:spcBef>
            </a:pPr>
            <a:r>
              <a:rPr sz="2800" spc="10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lang="pt-BR"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Alunos participando das </a:t>
            </a:r>
            <a:r>
              <a:rPr lang="pt-BR" sz="2800" spc="100" dirty="0" err="1">
                <a:solidFill>
                  <a:srgbClr val="404040"/>
                </a:solidFill>
                <a:latin typeface="TeXGyreAdventor"/>
                <a:cs typeface="TeXGyreAdventor"/>
              </a:rPr>
              <a:t>lives</a:t>
            </a:r>
            <a:r>
              <a:rPr lang="pt-BR"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 fazendo todos os exercícios 1,0 </a:t>
            </a:r>
            <a:r>
              <a:rPr sz="2800" spc="-5" dirty="0" err="1">
                <a:solidFill>
                  <a:srgbClr val="404040"/>
                </a:solidFill>
                <a:latin typeface="TeXGyreAdventor"/>
                <a:cs typeface="TeXGyreAdventor"/>
              </a:rPr>
              <a:t>na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média</a:t>
            </a:r>
            <a:r>
              <a:rPr sz="2800" spc="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final.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7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0335" y="228600"/>
            <a:ext cx="5534660" cy="2105660"/>
            <a:chOff x="3450335" y="228600"/>
            <a:chExt cx="5534660" cy="2105660"/>
          </a:xfrm>
        </p:grpSpPr>
        <p:sp>
          <p:nvSpPr>
            <p:cNvPr id="3" name="object 3"/>
            <p:cNvSpPr/>
            <p:nvPr/>
          </p:nvSpPr>
          <p:spPr>
            <a:xfrm>
              <a:off x="3450335" y="228600"/>
              <a:ext cx="5534406" cy="1009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89675" y="777240"/>
              <a:ext cx="854201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4963" y="1324355"/>
              <a:ext cx="3103626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989" y="355472"/>
            <a:ext cx="496633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Acordos</a:t>
            </a:r>
            <a:r>
              <a:rPr spc="-75" dirty="0"/>
              <a:t> </a:t>
            </a:r>
            <a:r>
              <a:rPr spc="-5" dirty="0"/>
              <a:t>Pedagógicos  </a:t>
            </a:r>
            <a:r>
              <a:rPr dirty="0"/>
              <a:t>x</a:t>
            </a:r>
          </a:p>
          <a:p>
            <a:pPr algn="ctr">
              <a:lnSpc>
                <a:spcPts val="4310"/>
              </a:lnSpc>
            </a:pPr>
            <a:r>
              <a:rPr dirty="0"/>
              <a:t>Frequência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8600" y="2405278"/>
            <a:ext cx="11963399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77315" indent="-343535">
              <a:lnSpc>
                <a:spcPct val="150000"/>
              </a:lnSpc>
              <a:spcBef>
                <a:spcPts val="100"/>
              </a:spcBef>
            </a:pPr>
            <a:r>
              <a:rPr sz="2800" spc="36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disciplina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é composta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por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32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dias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aulas, o</a:t>
            </a:r>
            <a:r>
              <a:rPr sz="2800" spc="-40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TeXGyreAdventor"/>
                <a:cs typeface="TeXGyreAdventor"/>
              </a:rPr>
              <a:t>que 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corresponde a 64</a:t>
            </a:r>
            <a:r>
              <a:rPr sz="2800" spc="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períodos.</a:t>
            </a:r>
            <a:endParaRPr sz="2800" dirty="0">
              <a:latin typeface="TeXGyreAdventor"/>
              <a:cs typeface="TeXGyreAdventor"/>
            </a:endParaRPr>
          </a:p>
          <a:p>
            <a:pPr marL="355600" marR="5080" indent="-343535">
              <a:lnSpc>
                <a:spcPct val="150000"/>
              </a:lnSpc>
              <a:spcBef>
                <a:spcPts val="994"/>
              </a:spcBef>
            </a:pPr>
            <a:r>
              <a:rPr sz="2800" spc="14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solidFill>
                  <a:srgbClr val="404040"/>
                </a:solidFill>
                <a:latin typeface="TeXGyreAdventor"/>
                <a:cs typeface="TeXGyreAdventor"/>
              </a:rPr>
              <a:t>Para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serem aprovados,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é necessário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75% de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frequência,  conforme legislação, isso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significa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que para ser aprovado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o 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aluno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não pode ter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mais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do que 25%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de</a:t>
            </a:r>
            <a:r>
              <a:rPr sz="2800" spc="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faltas.</a:t>
            </a:r>
            <a:endParaRPr sz="28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2800" spc="114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114" dirty="0">
                <a:solidFill>
                  <a:srgbClr val="404040"/>
                </a:solidFill>
                <a:latin typeface="TeXGyreAdventor"/>
                <a:cs typeface="TeXGyreAdventor"/>
              </a:rPr>
              <a:t>Neste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caso: 64 x 25% = 16 períodos de faltas no</a:t>
            </a:r>
            <a:r>
              <a:rPr sz="28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máximo.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8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0335" y="21335"/>
            <a:ext cx="5534660" cy="2105660"/>
            <a:chOff x="3450335" y="21335"/>
            <a:chExt cx="5534660" cy="2105660"/>
          </a:xfrm>
        </p:grpSpPr>
        <p:sp>
          <p:nvSpPr>
            <p:cNvPr id="3" name="object 3"/>
            <p:cNvSpPr/>
            <p:nvPr/>
          </p:nvSpPr>
          <p:spPr>
            <a:xfrm>
              <a:off x="3450335" y="21335"/>
              <a:ext cx="5534406" cy="1009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89675" y="569976"/>
              <a:ext cx="854201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7007" y="1117091"/>
              <a:ext cx="2399538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1989" y="147573"/>
            <a:ext cx="496633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Acordos</a:t>
            </a:r>
            <a:r>
              <a:rPr spc="-75" dirty="0"/>
              <a:t> </a:t>
            </a:r>
            <a:r>
              <a:rPr spc="-5" dirty="0"/>
              <a:t>Pedagógicos  </a:t>
            </a:r>
            <a:r>
              <a:rPr dirty="0"/>
              <a:t>x</a:t>
            </a:r>
          </a:p>
          <a:p>
            <a:pPr algn="ctr">
              <a:lnSpc>
                <a:spcPts val="4310"/>
              </a:lnSpc>
            </a:pPr>
            <a:r>
              <a:rPr spc="-5" dirty="0"/>
              <a:t>Horários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0650" y="1967864"/>
            <a:ext cx="10282555" cy="4062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6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solidFill>
                  <a:srgbClr val="404040"/>
                </a:solidFill>
                <a:latin typeface="TeXGyreAdventor"/>
                <a:cs typeface="TeXGyreAdventor"/>
              </a:rPr>
              <a:t>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horário da disciplina</a:t>
            </a:r>
            <a:r>
              <a:rPr sz="2800" spc="-3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é:</a:t>
            </a:r>
            <a:endParaRPr sz="28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2800" spc="100" dirty="0">
                <a:solidFill>
                  <a:srgbClr val="539E39"/>
                </a:solidFill>
                <a:latin typeface="Arial"/>
                <a:cs typeface="Arial"/>
              </a:rPr>
              <a:t></a:t>
            </a:r>
            <a:r>
              <a:rPr lang="pt-BR"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Noite</a:t>
            </a:r>
            <a:r>
              <a:rPr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: </a:t>
            </a:r>
            <a:r>
              <a:rPr lang="pt-BR" sz="2800" spc="100" dirty="0">
                <a:solidFill>
                  <a:srgbClr val="404040"/>
                </a:solidFill>
                <a:latin typeface="TeXGyreAdventor"/>
                <a:cs typeface="TeXGyreAdventor"/>
              </a:rPr>
              <a:t>1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9h até as</a:t>
            </a:r>
            <a:r>
              <a:rPr sz="2800" spc="-7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lang="pt-BR"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2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2h;</a:t>
            </a:r>
            <a:endParaRPr lang="pt-BR" sz="2800" spc="-10" dirty="0">
              <a:solidFill>
                <a:srgbClr val="404040"/>
              </a:solidFill>
              <a:latin typeface="TeXGyreAdventor"/>
              <a:cs typeface="TeXGyreAdventor"/>
            </a:endParaRPr>
          </a:p>
          <a:p>
            <a:pPr marL="12700" marR="1430655">
              <a:lnSpc>
                <a:spcPct val="150100"/>
              </a:lnSpc>
              <a:spcBef>
                <a:spcPts val="994"/>
              </a:spcBef>
            </a:pPr>
            <a:r>
              <a:rPr sz="2800" spc="-10" dirty="0" err="1">
                <a:solidFill>
                  <a:srgbClr val="404040"/>
                </a:solidFill>
                <a:latin typeface="TeXGyreAdventor"/>
                <a:cs typeface="TeXGyreAdventor"/>
              </a:rPr>
              <a:t>Neste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período faremos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live via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app</a:t>
            </a:r>
            <a:r>
              <a:rPr lang="pt-BR"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lang="pt-BR" sz="2800" spc="-5" dirty="0" err="1">
                <a:solidFill>
                  <a:srgbClr val="404040"/>
                </a:solidFill>
                <a:latin typeface="TeXGyreAdventor"/>
                <a:cs typeface="TeXGyreAdventor"/>
              </a:rPr>
              <a:t>google</a:t>
            </a:r>
            <a:r>
              <a:rPr lang="pt-BR"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lang="pt-BR" sz="2800" spc="-5" dirty="0" err="1">
                <a:solidFill>
                  <a:srgbClr val="404040"/>
                </a:solidFill>
                <a:latin typeface="TeXGyreAdventor"/>
                <a:cs typeface="TeXGyreAdventor"/>
              </a:rPr>
              <a:t>meet</a:t>
            </a:r>
            <a:r>
              <a:rPr lang="pt-BR"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e estarei  disponível </a:t>
            </a:r>
            <a:r>
              <a:rPr sz="2800" dirty="0">
                <a:solidFill>
                  <a:srgbClr val="404040"/>
                </a:solidFill>
                <a:latin typeface="TeXGyreAdventor"/>
                <a:cs typeface="TeXGyreAdventor"/>
              </a:rPr>
              <a:t>via </a:t>
            </a:r>
            <a:r>
              <a:rPr lang="pt-BR"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e-mail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 para sanar </a:t>
            </a:r>
            <a:r>
              <a:rPr sz="2800" spc="-5" dirty="0" err="1">
                <a:solidFill>
                  <a:srgbClr val="404040"/>
                </a:solidFill>
                <a:latin typeface="TeXGyreAdventor"/>
                <a:cs typeface="TeXGyreAdventor"/>
              </a:rPr>
              <a:t>dúvidas</a:t>
            </a:r>
            <a:r>
              <a:rPr sz="2800" spc="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 err="1">
                <a:solidFill>
                  <a:srgbClr val="404040"/>
                </a:solidFill>
                <a:latin typeface="TeXGyreAdventor"/>
                <a:cs typeface="TeXGyreAdventor"/>
              </a:rPr>
              <a:t>gerais</a:t>
            </a:r>
            <a:r>
              <a:rPr lang="pt-BR"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;</a:t>
            </a:r>
            <a:endParaRPr sz="2800" dirty="0">
              <a:latin typeface="TeXGyreAdventor"/>
              <a:cs typeface="TeXGyreAdventor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Mensagens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recebidas fora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desse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horário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serão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respondidas 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somente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no próximo dia </a:t>
            </a:r>
            <a:r>
              <a:rPr sz="2800" spc="-10" dirty="0">
                <a:solidFill>
                  <a:srgbClr val="404040"/>
                </a:solidFill>
                <a:latin typeface="TeXGyreAdventor"/>
                <a:cs typeface="TeXGyreAdventor"/>
              </a:rPr>
              <a:t>de</a:t>
            </a:r>
            <a:r>
              <a:rPr sz="28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eXGyreAdventor"/>
                <a:cs typeface="TeXGyreAdventor"/>
              </a:rPr>
              <a:t>aula.</a:t>
            </a:r>
            <a:endParaRPr sz="2800" dirty="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767" y="799033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TeXGyreAdventor"/>
                <a:cs typeface="TeXGyreAdventor"/>
              </a:rPr>
              <a:t>9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1744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TeXGyreAdventor</vt:lpstr>
      <vt:lpstr>Wingdings</vt:lpstr>
      <vt:lpstr>Office Theme</vt:lpstr>
      <vt:lpstr>Aula 01 – Sistema Operacional e Redes</vt:lpstr>
      <vt:lpstr>Habilidades</vt:lpstr>
      <vt:lpstr>Habilidades</vt:lpstr>
      <vt:lpstr>Conhecimentos</vt:lpstr>
      <vt:lpstr>Conhecimentos</vt:lpstr>
      <vt:lpstr>Acordos Pedagógicos  x Avaliações</vt:lpstr>
      <vt:lpstr>Acordos Pedagógicos  x Avaliações</vt:lpstr>
      <vt:lpstr>Acordos Pedagógicos  x Frequência</vt:lpstr>
      <vt:lpstr>Acordos Pedagógicos  x Horários</vt:lpstr>
      <vt:lpstr>Acordos Pedagógicos  x Comunicação</vt:lpstr>
      <vt:lpstr>Apresentação do PowerPoint</vt:lpstr>
      <vt:lpstr>Conceito de TIC (Tecnologias de Informação e Comunicação) </vt:lpstr>
      <vt:lpstr>Conceito de TIC (Tecnologias de Informação e Comunicação) </vt:lpstr>
      <vt:lpstr>INFRAESTRUTURA DE TI</vt:lpstr>
      <vt:lpstr>INFRAESTRUTURA DE TI</vt:lpstr>
      <vt:lpstr>INFRAESTRUTURA DE TI</vt:lpstr>
      <vt:lpstr>INFRAESTRUTURA DE TI</vt:lpstr>
      <vt:lpstr>INFRAESTRUTURA DE TI</vt:lpstr>
      <vt:lpstr>Tendências para a área de infraestrutura de TI</vt:lpstr>
      <vt:lpstr>1. Nuvem </vt:lpstr>
      <vt:lpstr>2. Machine Learning </vt:lpstr>
      <vt:lpstr>3. Intelligence Edge  </vt:lpstr>
      <vt:lpstr>4. Big Data   </vt:lpstr>
      <vt:lpstr>5. DCaaS (Data Center as a Service) </vt:lpstr>
      <vt:lpstr>6. NaaS (Network as a Service) </vt:lpstr>
      <vt:lpstr>IMPORTÂNCIA DA TIC PARA A INTERNET</vt:lpstr>
      <vt:lpstr>IMPORTÂNCIA DA TIC PARA A INTERNET</vt:lpstr>
      <vt:lpstr>TICs podem ajudar?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  Banco de Dados Comerciais</dc:title>
  <dc:creator>Aline</dc:creator>
  <cp:lastModifiedBy>Maximiliano Ribeiro Correa</cp:lastModifiedBy>
  <cp:revision>9</cp:revision>
  <dcterms:created xsi:type="dcterms:W3CDTF">2020-09-05T19:56:14Z</dcterms:created>
  <dcterms:modified xsi:type="dcterms:W3CDTF">2020-09-08T10:53:47Z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2020-09-05T00:00:00Z</vt:filetime>
  </property>
</Properties>
</file>