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64350" cy="99964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1" autoAdjust="0"/>
    <p:restoredTop sz="96408" autoAdjust="0"/>
  </p:normalViewPr>
  <p:slideViewPr>
    <p:cSldViewPr snapToGrid="0">
      <p:cViewPr varScale="1">
        <p:scale>
          <a:sx n="80" d="100"/>
          <a:sy n="80" d="100"/>
        </p:scale>
        <p:origin x="102" y="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52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1" y="1"/>
            <a:ext cx="6864350" cy="99964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1" y="1"/>
            <a:ext cx="6864350" cy="99964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1" y="1"/>
            <a:ext cx="6864350" cy="99964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1" y="1"/>
            <a:ext cx="6864350" cy="99964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1" y="1"/>
            <a:ext cx="6864350" cy="99964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66391" cy="49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7500" rIns="91350" bIns="47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dt" idx="10"/>
          </p:nvPr>
        </p:nvSpPr>
        <p:spPr>
          <a:xfrm>
            <a:off x="3888421" y="0"/>
            <a:ext cx="2966391" cy="49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7500" rIns="91350" bIns="475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>
            <a:spLocks noGrp="1" noRot="1" noChangeAspect="1"/>
          </p:cNvSpPr>
          <p:nvPr>
            <p:ph type="sldImg" idx="3"/>
          </p:nvPr>
        </p:nvSpPr>
        <p:spPr>
          <a:xfrm>
            <a:off x="933450" y="750888"/>
            <a:ext cx="4991100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" name="Google Shape;11;n"/>
          <p:cNvSpPr txBox="1">
            <a:spLocks noGrp="1"/>
          </p:cNvSpPr>
          <p:nvPr>
            <p:ph type="body" idx="1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7500" rIns="91350" bIns="475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n"/>
          <p:cNvSpPr txBox="1">
            <a:spLocks noGrp="1"/>
          </p:cNvSpPr>
          <p:nvPr>
            <p:ph type="ftr" idx="11"/>
          </p:nvPr>
        </p:nvSpPr>
        <p:spPr>
          <a:xfrm>
            <a:off x="1" y="9493653"/>
            <a:ext cx="2966391" cy="49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7500" rIns="91350" bIns="475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n"/>
          <p:cNvSpPr txBox="1">
            <a:spLocks noGrp="1"/>
          </p:cNvSpPr>
          <p:nvPr>
            <p:ph type="sldNum" idx="12"/>
          </p:nvPr>
        </p:nvSpPr>
        <p:spPr>
          <a:xfrm>
            <a:off x="3888421" y="9493653"/>
            <a:ext cx="2966391" cy="49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7500" rIns="91350" bIns="47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sldNum" idx="12"/>
          </p:nvPr>
        </p:nvSpPr>
        <p:spPr>
          <a:xfrm>
            <a:off x="3888421" y="9493653"/>
            <a:ext cx="2966391" cy="49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7500" rIns="91350" bIns="47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:notes"/>
          <p:cNvSpPr txBox="1"/>
          <p:nvPr/>
        </p:nvSpPr>
        <p:spPr>
          <a:xfrm>
            <a:off x="991977" y="750185"/>
            <a:ext cx="4881987" cy="374766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6754" y="4748453"/>
            <a:ext cx="5484485" cy="449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7500" rIns="91350" bIns="47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50888"/>
            <a:ext cx="4991100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spcFirstLastPara="1" wrap="square" lIns="91350" tIns="47500" rIns="91350" bIns="47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50888"/>
            <a:ext cx="4991100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spcFirstLastPara="1" wrap="square" lIns="91350" tIns="47500" rIns="91350" bIns="47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50888"/>
            <a:ext cx="4991100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spcFirstLastPara="1" wrap="square" lIns="91350" tIns="47500" rIns="91350" bIns="47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50888"/>
            <a:ext cx="4991100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spcFirstLastPara="1" wrap="square" lIns="91350" tIns="47500" rIns="91350" bIns="47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50888"/>
            <a:ext cx="4991100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spcFirstLastPara="1" wrap="square" lIns="91350" tIns="47500" rIns="91350" bIns="47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50888"/>
            <a:ext cx="4991100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spcFirstLastPara="1" wrap="square" lIns="91350" tIns="47500" rIns="91350" bIns="47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50888"/>
            <a:ext cx="4991100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spcFirstLastPara="1" wrap="square" lIns="91350" tIns="47500" rIns="91350" bIns="47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50888"/>
            <a:ext cx="4991100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spcFirstLastPara="1" wrap="square" lIns="91350" tIns="47500" rIns="91350" bIns="47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50888"/>
            <a:ext cx="4991100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spcFirstLastPara="1" wrap="square" lIns="91350" tIns="47500" rIns="91350" bIns="47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50888"/>
            <a:ext cx="4991100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yout Personalizado">
  <p:cSld name="Layout Personaliza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 rot="5400000">
            <a:off x="2847182" y="350044"/>
            <a:ext cx="4351337" cy="73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1pPr>
            <a:lvl2pPr marL="914400" lvl="1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3pPr>
            <a:lvl4pPr marL="1828800" lvl="3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5pPr>
            <a:lvl6pPr marL="2743200" lvl="5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6pPr>
            <a:lvl7pPr marL="3200400" lvl="6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7pPr>
            <a:lvl8pPr marL="3657600" lvl="7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8pPr>
            <a:lvl9pPr marL="4114800" lvl="8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is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 rot="5400000">
            <a:off x="4820445" y="2323307"/>
            <a:ext cx="5884862" cy="182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 rot="5400000">
            <a:off x="1091407" y="572294"/>
            <a:ext cx="5884862" cy="53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1pPr>
            <a:lvl2pPr marL="914400" lvl="1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3pPr>
            <a:lvl4pPr marL="1828800" lvl="3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5pPr>
            <a:lvl6pPr marL="2743200" lvl="5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6pPr>
            <a:lvl7pPr marL="3200400" lvl="6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7pPr>
            <a:lvl8pPr marL="3657600" lvl="7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8pPr>
            <a:lvl9pPr marL="4114800" lvl="8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, clip-art e texto" type="clipArtAndTx">
  <p:cSld name="CLIPART_AND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clipArt" idx="2"/>
          </p:nvPr>
        </p:nvSpPr>
        <p:spPr>
          <a:xfrm>
            <a:off x="1370013" y="1827213"/>
            <a:ext cx="3576637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099050" y="1827213"/>
            <a:ext cx="3576638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1pPr>
            <a:lvl2pPr marL="914400" lvl="1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3pPr>
            <a:lvl4pPr marL="1828800" lvl="3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5pPr>
            <a:lvl6pPr marL="2743200" lvl="5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6pPr>
            <a:lvl7pPr marL="3200400" lvl="6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7pPr>
            <a:lvl8pPr marL="3657600" lvl="7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8pPr>
            <a:lvl9pPr marL="4114800" lvl="8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conteúdo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370013" y="1827213"/>
            <a:ext cx="7305675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1pPr>
            <a:lvl2pPr marL="914400" lvl="1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3pPr>
            <a:lvl4pPr marL="1828800" lvl="3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5pPr>
            <a:lvl6pPr marL="2743200" lvl="5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6pPr>
            <a:lvl7pPr marL="3200400" lvl="6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7pPr>
            <a:lvl8pPr marL="3657600" lvl="7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8pPr>
            <a:lvl9pPr marL="4114800" lvl="8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1pPr>
            <a:lvl2pPr lvl="1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2pPr>
            <a:lvl3pPr lvl="2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3pPr>
            <a:lvl4pPr lvl="3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4pPr>
            <a:lvl5pPr lvl="4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5pPr>
            <a:lvl6pPr lvl="5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6pPr>
            <a:lvl7pPr lvl="6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7pPr>
            <a:lvl8pPr lvl="7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8pPr>
            <a:lvl9pPr lvl="8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4pPr>
            <a:lvl5pPr marL="2286000" lvl="4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uas Partes de Conteúd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370013" y="1827213"/>
            <a:ext cx="3576637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708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240"/>
              <a:buChar char="⚪"/>
              <a:defRPr sz="2800"/>
            </a:lvl1pPr>
            <a:lvl2pPr marL="914400" lvl="1" indent="-35051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●"/>
              <a:defRPr sz="2400"/>
            </a:lvl2pPr>
            <a:lvl3pPr marL="1371600" lvl="2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3pPr>
            <a:lvl4pPr marL="1828800" lvl="3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1800"/>
            </a:lvl4pPr>
            <a:lvl5pPr marL="2286000" lvl="4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5pPr>
            <a:lvl6pPr marL="2743200" lvl="5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6pPr>
            <a:lvl7pPr marL="3200400" lvl="6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7pPr>
            <a:lvl8pPr marL="3657600" lvl="7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8pPr>
            <a:lvl9pPr marL="4114800" lvl="8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099050" y="1827213"/>
            <a:ext cx="3576638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708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240"/>
              <a:buChar char="⚪"/>
              <a:defRPr sz="2800"/>
            </a:lvl1pPr>
            <a:lvl2pPr marL="914400" lvl="1" indent="-35051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●"/>
              <a:defRPr sz="2400"/>
            </a:lvl2pPr>
            <a:lvl3pPr marL="1371600" lvl="2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3pPr>
            <a:lvl4pPr marL="1828800" lvl="3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1800"/>
            </a:lvl4pPr>
            <a:lvl5pPr marL="2286000" lvl="4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5pPr>
            <a:lvl6pPr marL="2743200" lvl="5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6pPr>
            <a:lvl7pPr marL="3200400" lvl="6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7pPr>
            <a:lvl8pPr marL="3657600" lvl="7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8pPr>
            <a:lvl9pPr marL="4114800" lvl="8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5052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  <a:defRPr sz="2400"/>
            </a:lvl1pPr>
            <a:lvl2pPr marL="914400" lvl="1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2000"/>
            </a:lvl2pPr>
            <a:lvl3pPr marL="1371600" lvl="2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3pPr>
            <a:lvl4pPr marL="1828800" lvl="3" indent="-30988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●"/>
              <a:defRPr sz="1600"/>
            </a:lvl4pPr>
            <a:lvl5pPr marL="2286000" lvl="4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5pPr>
            <a:lvl6pPr marL="2743200" lvl="5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6pPr>
            <a:lvl7pPr marL="3200400" lvl="6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7pPr>
            <a:lvl8pPr marL="3657600" lvl="7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8pPr>
            <a:lvl9pPr marL="4114800" lvl="8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5052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  <a:defRPr sz="2400"/>
            </a:lvl1pPr>
            <a:lvl2pPr marL="914400" lvl="1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2000"/>
            </a:lvl2pPr>
            <a:lvl3pPr marL="1371600" lvl="2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3pPr>
            <a:lvl4pPr marL="1828800" lvl="3" indent="-30988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●"/>
              <a:defRPr sz="1600"/>
            </a:lvl4pPr>
            <a:lvl5pPr marL="2286000" lvl="4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5pPr>
            <a:lvl6pPr marL="2743200" lvl="5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6pPr>
            <a:lvl7pPr marL="3200400" lvl="6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7pPr>
            <a:lvl8pPr marL="3657600" lvl="7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8pPr>
            <a:lvl9pPr marL="4114800" lvl="8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mente título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9116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560"/>
              <a:buChar char="⚪"/>
              <a:defRPr sz="3200"/>
            </a:lvl1pPr>
            <a:lvl2pPr marL="914400" lvl="1" indent="-3708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240"/>
              <a:buChar char="●"/>
              <a:defRPr sz="2800"/>
            </a:lvl2pPr>
            <a:lvl3pPr marL="1371600" lvl="2" indent="-35051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  <a:defRPr sz="2400"/>
            </a:lvl3pPr>
            <a:lvl4pPr marL="1828800" lvl="3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2000"/>
            </a:lvl4pPr>
            <a:lvl5pPr marL="2286000" lvl="4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5pPr>
            <a:lvl6pPr marL="2743200" lvl="5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6pPr>
            <a:lvl7pPr marL="3200400" lvl="6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7pPr>
            <a:lvl8pPr marL="3657600" lvl="7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8pPr>
            <a:lvl9pPr marL="4114800" lvl="8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1370013" y="1827213"/>
            <a:ext cx="7305675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35052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052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052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052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052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052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1403350" y="1557338"/>
            <a:ext cx="7272338" cy="1587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9" name="Google Shape;19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118745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mailto:andrezabarcaro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2707954" y="5732463"/>
            <a:ext cx="4271018" cy="107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Andreza Barcaro e Valesca Barbosa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pt-BR" sz="1600" b="1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andrezabarcaro@gmail.com</a:t>
            </a:r>
            <a:endParaRPr sz="16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valescaaraujo994@gmail.com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endParaRPr sz="16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979613" y="4149725"/>
            <a:ext cx="5616575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Fuandamentos</a:t>
            </a:r>
            <a:r>
              <a:rPr lang="pt-BR" sz="32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Hardware</a:t>
            </a:r>
            <a:endParaRPr dirty="0"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95738" y="2708275"/>
            <a:ext cx="13335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59631" y="998855"/>
            <a:ext cx="842473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ctr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pt-BR" dirty="0">
                <a:solidFill>
                  <a:srgbClr val="FF0000"/>
                </a:solidFill>
              </a:rPr>
              <a:t>SOFTWARE DE REDE</a:t>
            </a:r>
            <a:endParaRPr dirty="0"/>
          </a:p>
          <a:p>
            <a:pPr marL="0" lvl="0" indent="0" algn="ctr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pt-BR" dirty="0"/>
              <a:t>🡪As redes de computadores possuem vários componentes, quer sejam físicos ou lógicos baseadas em camadas e protocolos. A esse conjunto dá se o nome de arquitetura de rede. Cada sistema operacional possuem características específicas que oferecem suporte.</a:t>
            </a:r>
            <a:endParaRPr dirty="0"/>
          </a:p>
          <a:p>
            <a:pPr marL="0" lvl="0" indent="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dirty="0"/>
          </a:p>
          <a:p>
            <a:pPr marL="0" lvl="0" indent="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pt-BR" dirty="0"/>
              <a:t>🡪 A maioria das redes se organiza em camadas ou níveis (hierarquia), que são colocadas sobrepostas, sendo que cada uma tem a sua função específica, oferecendo suporte as camadas superiores. Para estabelecerem comunicação entre camadas de máquinas diferentes existem os protocolos da camada n. 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1B941C-99D1-462F-B75D-EA8B86FF1756}"/>
              </a:ext>
            </a:extLst>
          </p:cNvPr>
          <p:cNvSpPr/>
          <p:nvPr/>
        </p:nvSpPr>
        <p:spPr>
          <a:xfrm>
            <a:off x="359631" y="374079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125569" y="1176002"/>
            <a:ext cx="8838919" cy="431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ctr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b="1">
                <a:solidFill>
                  <a:srgbClr val="FF0000"/>
                </a:solidFill>
              </a:rPr>
              <a:t>CABOS</a:t>
            </a:r>
            <a:endParaRPr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Os cabos ou cabeamentos fazem parte da estrutura física utilizada para conectar computadores em rede, estando relacionados a largura de banda, a taxa de transmissão, padrões internacionais, etc. Há vantagens e desvantagens para a conexão feita por meio de cabeamento. </a:t>
            </a:r>
            <a:endParaRPr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 b="1">
                <a:solidFill>
                  <a:srgbClr val="FF0000"/>
                </a:solidFill>
              </a:rPr>
              <a:t>Os mais utilizados são:</a:t>
            </a:r>
            <a:endParaRPr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🡪Cabos de Par Trançado – cabos caracterizados por sua velocidade, pode ser feito sob medida, comprados em lojas de informática ou produzidos pelo usuário;</a:t>
            </a:r>
            <a:endParaRPr b="1"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AA4E71E-695E-4862-B2A0-6CE4EB189530}"/>
              </a:ext>
            </a:extLst>
          </p:cNvPr>
          <p:cNvSpPr/>
          <p:nvPr/>
        </p:nvSpPr>
        <p:spPr>
          <a:xfrm>
            <a:off x="281704" y="398238"/>
            <a:ext cx="176942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4325" y="1233378"/>
            <a:ext cx="8515350" cy="439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just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🡪Cabos Coaxiais – cabos que permitem uma distância maior na transmissão de dados, apesar de serem flexíveis, são caros e frágeis. Eles necessitam de barramento ISA, suporte não encontrado em computadores mais novos;</a:t>
            </a:r>
            <a:endParaRPr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 🡪Cabos de Fibra Óptica – cabos complexos, caros e de difícil instalação. São velozes e imunes a interferências eletromagnéticas;</a:t>
            </a:r>
            <a:endParaRPr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🡪 Após montar o cabeamento de rede é necessário realizar um teste através dos testadores de cabos, adquirido em lojas especializadas. Apesar de testar o funcionamento, ele não detecta se existem ligações incorretas. É preciso que um técnico veja se os fios dos cabos estão na posição certa</a:t>
            </a:r>
            <a:endParaRPr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179511" y="692696"/>
            <a:ext cx="8856985" cy="600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ctr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>
                <a:solidFill>
                  <a:srgbClr val="FF0000"/>
                </a:solidFill>
              </a:rPr>
              <a:t>SISTEMA DE CABEAMENTO ESTRUTURADO</a:t>
            </a:r>
            <a:endParaRPr/>
          </a:p>
          <a:p>
            <a:pPr marL="0" lvl="0" indent="0" algn="ctr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>
                <a:solidFill>
                  <a:srgbClr val="FF0000"/>
                </a:solidFill>
              </a:rPr>
              <a:t> </a:t>
            </a:r>
            <a:endParaRPr/>
          </a:p>
          <a:p>
            <a:pPr marL="0" lvl="0" indent="0" algn="ctr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🡪Para que essa conexão não atrapalhe o ambiente de trabalho, se feito em uma grande empresa, são necessárias várias conexões e muitos cabos, assim surgiu o cabeamento estruturado. </a:t>
            </a:r>
            <a:endParaRPr/>
          </a:p>
          <a:p>
            <a:pPr marL="0" lvl="0" indent="0" algn="ctr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🡪Através dele, um técnico irá poupar trabalho e tempo, tanto para fazer a instalação, quanto a remoção da rede. Ele é feito através das tomadas RJ-45 que possibilitam que vários conectores possam ser encaixados num mesmo local, sem a necessidade de serem conectados diretamente no hub.</a:t>
            </a:r>
            <a:endParaRPr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61B941C-99D1-462F-B75D-EA8B86FF1756}"/>
              </a:ext>
            </a:extLst>
          </p:cNvPr>
          <p:cNvSpPr/>
          <p:nvPr/>
        </p:nvSpPr>
        <p:spPr>
          <a:xfrm>
            <a:off x="598923" y="4787583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0" y="940586"/>
            <a:ext cx="9144000" cy="473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just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dirty="0"/>
              <a:t>🡪 Além disso, o sistema de cabeamento estruturado possui um painel de conexões, em inglês Patch </a:t>
            </a:r>
            <a:r>
              <a:rPr lang="pt-BR" dirty="0" err="1"/>
              <a:t>Panel</a:t>
            </a:r>
            <a:r>
              <a:rPr lang="pt-BR" dirty="0"/>
              <a:t>, onde os cabos das tomadas RJ-45 são conectados, sendo um concentrador de tomadas, facilitando a manutenção das redes. Eles são adaptados e construídos para serem inseridos em um rack. </a:t>
            </a:r>
            <a:endParaRPr dirty="0"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 dirty="0"/>
              <a:t>🡪Todo esse planejamento deve fazer parte do projeto do cabeamento de rede, em que a conexão da rede é pensada de forma a realizar a sua expansão.</a:t>
            </a:r>
            <a:endParaRPr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1B941C-99D1-462F-B75D-EA8B86FF1756}"/>
              </a:ext>
            </a:extLst>
          </p:cNvPr>
          <p:cNvSpPr/>
          <p:nvPr/>
        </p:nvSpPr>
        <p:spPr>
          <a:xfrm>
            <a:off x="464811" y="4190175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0" y="620688"/>
            <a:ext cx="9144000" cy="538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ctr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>
                <a:solidFill>
                  <a:srgbClr val="FF0000"/>
                </a:solidFill>
              </a:rPr>
              <a:t>REPETIDORES</a:t>
            </a:r>
            <a:endParaRPr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🡪Dispositivo capaz de expandir o cabeamento de rede. Ele poderá transformar os sinais recebidos e enviá-los para outros pontos da rede. Apesar de serem transmissores de informações para outros pontos, eles também diminuirão o desempenho da rede, havendo colisões entre os dados à medida que são inseridas outras máquinas. Esse equipamento, geralmente, localiza-se dentro do hub.</a:t>
            </a:r>
            <a:endParaRPr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0" lvl="0" indent="0" algn="ctr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>
                <a:solidFill>
                  <a:srgbClr val="FF0000"/>
                </a:solidFill>
              </a:rPr>
              <a:t>HUBS</a:t>
            </a:r>
            <a:endParaRPr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🡪Dispositivos capazes de receber e concentrar todos os dados da rede e distribuí-los entre as outras estações (máquinas). Nesse momento nenhuma outra máquina consegue enviar um determinado sinal até que os dados sejam distribuídos completamente. Eles são utilizados em redes domésticas e podem ter 8, 16, 24 e 32 portas, dependendo do fabricante. Existem os Hubs Passivos, Ativos, Inteligentes e Empilháveis.</a:t>
            </a:r>
            <a:endParaRPr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1B941C-99D1-462F-B75D-EA8B86FF1756}"/>
              </a:ext>
            </a:extLst>
          </p:cNvPr>
          <p:cNvSpPr/>
          <p:nvPr/>
        </p:nvSpPr>
        <p:spPr>
          <a:xfrm>
            <a:off x="501387" y="5530533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919162" y="1410178"/>
            <a:ext cx="7305675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ctr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dirty="0">
                <a:solidFill>
                  <a:srgbClr val="FF0000"/>
                </a:solidFill>
              </a:rPr>
              <a:t>BRIDGES</a:t>
            </a:r>
            <a:endParaRPr dirty="0"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 dirty="0"/>
              <a:t>🡪É um repetidor inteligente que funciona como uma ponte. Ele lê e analisa os dados da rede, além de interligar arquiteturas diferentes. </a:t>
            </a:r>
            <a:endParaRPr dirty="0"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ctr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 dirty="0">
                <a:solidFill>
                  <a:srgbClr val="FF0000"/>
                </a:solidFill>
              </a:rPr>
              <a:t>SWITCHES</a:t>
            </a:r>
            <a:endParaRPr dirty="0"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 dirty="0"/>
              <a:t>🡪Tipo de aparelho semelhante a um hub, mas que funciona como uma ponte: ele envia os dados apenas para a máquina que o solicitou. Ele possui muitas portas de entrada e melhor desempenho, podendo ser utilizado para redes maiores. </a:t>
            </a:r>
            <a:endParaRPr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1B941C-99D1-462F-B75D-EA8B86FF1756}"/>
              </a:ext>
            </a:extLst>
          </p:cNvPr>
          <p:cNvSpPr/>
          <p:nvPr/>
        </p:nvSpPr>
        <p:spPr>
          <a:xfrm>
            <a:off x="879339" y="5291298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919162" y="1450467"/>
            <a:ext cx="7305675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just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pt-BR" dirty="0">
                <a:solidFill>
                  <a:srgbClr val="FF0000"/>
                </a:solidFill>
              </a:rPr>
              <a:t>ROTEADORES</a:t>
            </a:r>
            <a:endParaRPr dirty="0"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pt-BR" dirty="0"/>
              <a:t>🡪Dispositivo utilizado para conectar redes e arquiteturas diferentes e de grande porte. Ele funciona como um tipo de ponte na camada de rede do modelo OSI (Open </a:t>
            </a:r>
            <a:r>
              <a:rPr lang="pt-BR" dirty="0" err="1"/>
              <a:t>Systens</a:t>
            </a:r>
            <a:r>
              <a:rPr lang="pt-BR" dirty="0"/>
              <a:t> </a:t>
            </a:r>
            <a:r>
              <a:rPr lang="pt-BR" dirty="0" err="1"/>
              <a:t>Interconnection</a:t>
            </a:r>
            <a:r>
              <a:rPr lang="pt-BR" dirty="0"/>
              <a:t> - protocolo de interconexão de sistemas abertos para conectar máquinas com fabricantes diferentes), identificando e definindo um IP para cada computador que se conecta com a rede. </a:t>
            </a:r>
            <a:endParaRPr dirty="0"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pt-BR" dirty="0"/>
              <a:t>🡪Sua função principal é organizar o tráfego de dados na rede e selecionar o melhor caminho. Existem os roteadores estáticos, capaz de encontrar o menor caminho para tráfego de dados, mesmo se a rede estiver congestionada; e os roteadores dinâmicos que encontram caminhos mais rápidos e menos congestionados para o tráfego.</a:t>
            </a:r>
            <a:endParaRPr dirty="0"/>
          </a:p>
          <a:p>
            <a:pPr marL="0" lvl="0" indent="0" algn="just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dirty="0"/>
          </a:p>
          <a:p>
            <a:pPr marL="0" lvl="0" indent="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dirty="0"/>
          </a:p>
          <a:p>
            <a:pPr marL="0" lvl="0" indent="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dirty="0"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1B941C-99D1-462F-B75D-EA8B86FF1756}"/>
              </a:ext>
            </a:extLst>
          </p:cNvPr>
          <p:cNvSpPr/>
          <p:nvPr/>
        </p:nvSpPr>
        <p:spPr>
          <a:xfrm>
            <a:off x="6436436" y="378493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431540" y="734601"/>
            <a:ext cx="8280919" cy="505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ctr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dirty="0">
                <a:solidFill>
                  <a:srgbClr val="FF0000"/>
                </a:solidFill>
              </a:rPr>
              <a:t>MODEM</a:t>
            </a:r>
            <a:endParaRPr dirty="0"/>
          </a:p>
          <a:p>
            <a:pPr marL="0" lvl="0" indent="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 dirty="0"/>
              <a:t>🡪Dispositivo responsável por transformar a onda analógica que será transmitida por meio da linha telefônica, convertendo-o em sinal digital original.</a:t>
            </a:r>
            <a:endParaRPr dirty="0"/>
          </a:p>
          <a:p>
            <a:pPr marL="0" lvl="0" indent="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ctr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 dirty="0">
                <a:solidFill>
                  <a:srgbClr val="FF0000"/>
                </a:solidFill>
              </a:rPr>
              <a:t>SERVIDOR</a:t>
            </a:r>
            <a:endParaRPr dirty="0"/>
          </a:p>
          <a:p>
            <a:pPr marL="0" lvl="0" indent="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 dirty="0"/>
              <a:t>🡪Sistema que oferece serviço para as redes de computadores, como por exemplo, envio de arquivos ou e-mail. Os computadores que acessam determinado servidor são conhecidos como clientes. </a:t>
            </a:r>
            <a:endParaRPr dirty="0"/>
          </a:p>
          <a:p>
            <a:pPr marL="0" lvl="0" indent="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ctr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 dirty="0">
                <a:solidFill>
                  <a:srgbClr val="FF0000"/>
                </a:solidFill>
              </a:rPr>
              <a:t>PLACA DE REDE</a:t>
            </a:r>
            <a:endParaRPr dirty="0"/>
          </a:p>
          <a:p>
            <a:pPr marL="0" lvl="0" indent="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 dirty="0"/>
              <a:t>🡪Dispositivo que garante a comunicação entre os computadores da rede. Cada arquitetura de rede depende de um tipo de placa específica. As mais utilizadas são as do tipo Ethernet e Token </a:t>
            </a:r>
            <a:r>
              <a:rPr lang="pt-BR" dirty="0" err="1"/>
              <a:t>Ring</a:t>
            </a:r>
            <a:r>
              <a:rPr lang="pt-BR" dirty="0"/>
              <a:t> (rede em anel). </a:t>
            </a:r>
            <a:endParaRPr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1B941C-99D1-462F-B75D-EA8B86FF1756}"/>
              </a:ext>
            </a:extLst>
          </p:cNvPr>
          <p:cNvSpPr/>
          <p:nvPr/>
        </p:nvSpPr>
        <p:spPr>
          <a:xfrm>
            <a:off x="431540" y="386082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cala de Cinza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927</Words>
  <Application>Microsoft Office PowerPoint</Application>
  <PresentationFormat>Apresentação na tela (4:3)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Noto Sans Symbols</vt:lpstr>
      <vt:lpstr>Times New Roman</vt:lpstr>
      <vt:lpstr>Verdana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</dc:creator>
  <cp:lastModifiedBy>Usuário</cp:lastModifiedBy>
  <cp:revision>7</cp:revision>
  <dcterms:modified xsi:type="dcterms:W3CDTF">2020-09-24T00:16:19Z</dcterms:modified>
</cp:coreProperties>
</file>