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0" r:id="rId1"/>
    <p:sldMasterId id="2147483721" r:id="rId2"/>
    <p:sldMasterId id="2147483722" r:id="rId3"/>
    <p:sldMasterId id="2147483723" r:id="rId4"/>
    <p:sldMasterId id="2147483724" r:id="rId5"/>
    <p:sldMasterId id="2147483725" r:id="rId6"/>
  </p:sldMasterIdLst>
  <p:notesMasterIdLst>
    <p:notesMasterId r:id="rId5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906000" cy="6858000" type="A4"/>
  <p:notesSz cx="6858000" cy="9658350"/>
  <p:embeddedFontLst>
    <p:embeddedFont>
      <p:font typeface="Book Antiqua" panose="02040602050305030304" pitchFamily="18" charset="0"/>
      <p:regular r:id="rId53"/>
      <p:bold r:id="rId54"/>
      <p:italic r:id="rId55"/>
      <p:boldItalic r:id="rId56"/>
    </p:embeddedFont>
    <p:embeddedFont>
      <p:font typeface="Comic Sans MS" panose="030F0702030302020204" pitchFamily="66" charset="0"/>
      <p:regular r:id="rId57"/>
      <p:bold r:id="rId58"/>
      <p:italic r:id="rId59"/>
      <p:boldItalic r:id="rId60"/>
    </p:embeddedFont>
    <p:embeddedFont>
      <p:font typeface="Merriweather Sans" panose="020B0604020202020204" charset="0"/>
      <p:regular r:id="rId61"/>
      <p:bold r:id="rId62"/>
      <p:italic r:id="rId63"/>
      <p:boldItalic r:id="rId64"/>
    </p:embeddedFont>
    <p:embeddedFont>
      <p:font typeface="Rockwell" panose="02060603020205020403" pitchFamily="18" charset="0"/>
      <p:regular r:id="rId65"/>
      <p:bold r:id="rId66"/>
      <p:italic r:id="rId67"/>
      <p:boldItalic r:id="rId68"/>
    </p:embeddedFont>
    <p:embeddedFont>
      <p:font typeface="Tahoma" panose="020B0604030504040204" pitchFamily="34" charset="0"/>
      <p:regular r:id="rId69"/>
      <p:bold r:id="rId70"/>
    </p:embeddedFont>
    <p:embeddedFont>
      <p:font typeface="Trebuchet MS" panose="020B0603020202020204" pitchFamily="34" charset="0"/>
      <p:regular r:id="rId71"/>
      <p:bold r:id="rId72"/>
      <p:italic r:id="rId73"/>
      <p:boldItalic r:id="rId74"/>
    </p:embeddedFont>
    <p:embeddedFont>
      <p:font typeface="Verdana" panose="020B060403050404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74" Type="http://schemas.openxmlformats.org/officeDocument/2006/relationships/font" Target="fonts/font22.fntdata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9.fntdata"/><Relationship Id="rId82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font" Target="fonts/font25.fntdata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font" Target="fonts/font20.fntdata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font" Target="fonts/font5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font" Target="fonts/font21.fntdata"/><Relationship Id="rId78" Type="http://schemas.openxmlformats.org/officeDocument/2006/relationships/font" Target="fonts/font26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font" Target="fonts/font3.fntdata"/><Relationship Id="rId76" Type="http://schemas.openxmlformats.org/officeDocument/2006/relationships/font" Target="fonts/font24.fntdata"/><Relationship Id="rId7" Type="http://schemas.openxmlformats.org/officeDocument/2006/relationships/slide" Target="slides/slide1.xml"/><Relationship Id="rId71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75750"/>
            <a:ext cx="29718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175750"/>
            <a:ext cx="29718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:notes"/>
          <p:cNvSpPr txBox="1">
            <a:spLocks noGrp="1"/>
          </p:cNvSpPr>
          <p:nvPr>
            <p:ph type="sldNum" idx="12"/>
          </p:nvPr>
        </p:nvSpPr>
        <p:spPr>
          <a:xfrm>
            <a:off x="3886200" y="9175750"/>
            <a:ext cx="29718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1:notes"/>
          <p:cNvSpPr txBox="1"/>
          <p:nvPr/>
        </p:nvSpPr>
        <p:spPr>
          <a:xfrm>
            <a:off x="992188" y="874713"/>
            <a:ext cx="4884737" cy="436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1500" tIns="50750" rIns="101500" bIns="50750" anchor="ctr" anchorCtr="0">
            <a:noAutofit/>
          </a:bodyPr>
          <a:lstStyle/>
          <a:p>
            <a:pPr marL="0" marR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:notes"/>
          <p:cNvSpPr txBox="1">
            <a:spLocks noGrp="1"/>
          </p:cNvSpPr>
          <p:nvPr>
            <p:ph type="body" idx="1"/>
          </p:nvPr>
        </p:nvSpPr>
        <p:spPr>
          <a:xfrm>
            <a:off x="687388" y="5535613"/>
            <a:ext cx="5486400" cy="523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0:notes"/>
          <p:cNvSpPr txBox="1">
            <a:spLocks noGrp="1"/>
          </p:cNvSpPr>
          <p:nvPr>
            <p:ph type="sldNum" idx="12"/>
          </p:nvPr>
        </p:nvSpPr>
        <p:spPr>
          <a:xfrm>
            <a:off x="3886200" y="9175750"/>
            <a:ext cx="29718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10:notes"/>
          <p:cNvSpPr txBox="1"/>
          <p:nvPr/>
        </p:nvSpPr>
        <p:spPr>
          <a:xfrm>
            <a:off x="1035050" y="517525"/>
            <a:ext cx="4789488" cy="37957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10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1967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1:notes"/>
          <p:cNvSpPr txBox="1">
            <a:spLocks noGrp="1"/>
          </p:cNvSpPr>
          <p:nvPr>
            <p:ph type="sldNum" idx="12"/>
          </p:nvPr>
        </p:nvSpPr>
        <p:spPr>
          <a:xfrm>
            <a:off x="3886200" y="9175750"/>
            <a:ext cx="29718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11:notes"/>
          <p:cNvSpPr txBox="1"/>
          <p:nvPr/>
        </p:nvSpPr>
        <p:spPr>
          <a:xfrm>
            <a:off x="1035050" y="517525"/>
            <a:ext cx="4789488" cy="37957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11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1967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>
            <a:spLocks noGrp="1"/>
          </p:cNvSpPr>
          <p:nvPr>
            <p:ph type="sldNum" idx="12"/>
          </p:nvPr>
        </p:nvSpPr>
        <p:spPr>
          <a:xfrm>
            <a:off x="3886200" y="9175750"/>
            <a:ext cx="29718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12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3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4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5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6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7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8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9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0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1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2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3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5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6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7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8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9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0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1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2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5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6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0" name="Google Shape;7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7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8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0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1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2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3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4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5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29200" cy="4346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:notes"/>
          <p:cNvSpPr txBox="1">
            <a:spLocks noGrp="1"/>
          </p:cNvSpPr>
          <p:nvPr>
            <p:ph type="sldNum" idx="12"/>
          </p:nvPr>
        </p:nvSpPr>
        <p:spPr>
          <a:xfrm>
            <a:off x="3886200" y="9175750"/>
            <a:ext cx="29718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8:notes"/>
          <p:cNvSpPr txBox="1"/>
          <p:nvPr/>
        </p:nvSpPr>
        <p:spPr>
          <a:xfrm>
            <a:off x="1035050" y="517525"/>
            <a:ext cx="4789488" cy="37957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8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1967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:notes"/>
          <p:cNvSpPr txBox="1">
            <a:spLocks noGrp="1"/>
          </p:cNvSpPr>
          <p:nvPr>
            <p:ph type="sldNum" idx="12"/>
          </p:nvPr>
        </p:nvSpPr>
        <p:spPr>
          <a:xfrm>
            <a:off x="3886200" y="9175750"/>
            <a:ext cx="29718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9:notes"/>
          <p:cNvSpPr txBox="1"/>
          <p:nvPr/>
        </p:nvSpPr>
        <p:spPr>
          <a:xfrm>
            <a:off x="1035050" y="517525"/>
            <a:ext cx="4789488" cy="37957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9:notes"/>
          <p:cNvSpPr txBox="1">
            <a:spLocks noGrp="1"/>
          </p:cNvSpPr>
          <p:nvPr>
            <p:ph type="body" idx="1"/>
          </p:nvPr>
        </p:nvSpPr>
        <p:spPr>
          <a:xfrm>
            <a:off x="914400" y="4587875"/>
            <a:ext cx="501967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12800" y="723900"/>
            <a:ext cx="5232400" cy="3622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ado">
  <p:cSld name="Layout Personalizad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484181" y="293689"/>
            <a:ext cx="7914481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3873499" y="273128"/>
            <a:ext cx="553720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marL="914400" lvl="1" indent="-353060" algn="l">
              <a:spcBef>
                <a:spcPts val="560"/>
              </a:spcBef>
              <a:spcAft>
                <a:spcPts val="0"/>
              </a:spcAft>
              <a:buSzPts val="1960"/>
              <a:buChar char="✔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>
            <a:spLocks noGrp="1"/>
          </p:cNvSpPr>
          <p:nvPr>
            <p:ph type="pic" idx="2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 rot="5400000">
            <a:off x="2990850" y="-381000"/>
            <a:ext cx="411480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 rot="5400000">
            <a:off x="5489575" y="2117725"/>
            <a:ext cx="5429250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 rot="5400000">
            <a:off x="1196975" y="85725"/>
            <a:ext cx="5429250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conteúdo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484313" y="293688"/>
            <a:ext cx="7913687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484313" y="1827213"/>
            <a:ext cx="791368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marL="914400" lvl="1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1pPr>
            <a:lvl2pPr lvl="1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3pPr>
            <a:lvl4pPr lvl="3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4pPr>
            <a:lvl5pPr lvl="4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5pPr>
            <a:lvl6pPr lvl="5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6pPr>
            <a:lvl7pPr lvl="6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7pPr>
            <a:lvl8pPr lvl="7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8pPr>
            <a:lvl9pPr lvl="8" algn="ctr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4pPr>
            <a:lvl5pPr marL="2286000" lvl="4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uas Partes de Conteúdo" type="twoObj">
  <p:cSld name="TWO_OBJEC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484313" y="293688"/>
            <a:ext cx="7913687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1484181" y="1827214"/>
            <a:ext cx="387469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708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⚪"/>
              <a:defRPr sz="2800"/>
            </a:lvl1pPr>
            <a:lvl2pPr marL="914400" lvl="1" indent="-35051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1800"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5523971" y="1827214"/>
            <a:ext cx="3874691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708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⚪"/>
              <a:defRPr sz="2800"/>
            </a:lvl1pPr>
            <a:lvl2pPr marL="914400" lvl="1" indent="-35051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 sz="1800"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 type="twoTxTwoObj">
  <p:cSld name="TWO_OBJECTS_WITH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5052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1pPr>
            <a:lvl2pPr marL="914400" lvl="1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3pPr>
            <a:lvl4pPr marL="1828800" lvl="3" indent="-30988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●"/>
              <a:defRPr sz="1600"/>
            </a:lvl4pPr>
            <a:lvl5pPr marL="2286000" lvl="4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5pPr>
            <a:lvl6pPr marL="2743200" lvl="5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6pPr>
            <a:lvl7pPr marL="3200400" lvl="6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7pPr>
            <a:lvl8pPr marL="3657600" lvl="7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8pPr>
            <a:lvl9pPr marL="4114800" lvl="8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5052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1pPr>
            <a:lvl2pPr marL="914400" lvl="1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 sz="1800"/>
            </a:lvl3pPr>
            <a:lvl4pPr marL="1828800" lvl="3" indent="-30988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●"/>
              <a:defRPr sz="1600"/>
            </a:lvl4pPr>
            <a:lvl5pPr marL="2286000" lvl="4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5pPr>
            <a:lvl6pPr marL="2743200" lvl="5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6pPr>
            <a:lvl7pPr marL="3200400" lvl="6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7pPr>
            <a:lvl8pPr marL="3657600" lvl="7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8pPr>
            <a:lvl9pPr marL="4114800" lvl="8" indent="-30987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280"/>
              <a:buChar char="⚪"/>
              <a:defRPr sz="1600"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nte título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1484313" y="293688"/>
            <a:ext cx="7913687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77165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9116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560"/>
              <a:buChar char="⚪"/>
              <a:defRPr sz="3200"/>
            </a:lvl1pPr>
            <a:lvl2pPr marL="914400" lvl="1" indent="-3708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2240"/>
              <a:buChar char="●"/>
              <a:defRPr sz="2800"/>
            </a:lvl2pPr>
            <a:lvl3pPr marL="1371600" lvl="2" indent="-35051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  <a:defRPr sz="2400"/>
            </a:lvl3pPr>
            <a:lvl4pPr marL="1828800" lvl="3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2000"/>
            </a:lvl4pPr>
            <a:lvl5pPr marL="2286000" lvl="4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5pPr>
            <a:lvl6pPr marL="2743200" lvl="5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6pPr>
            <a:lvl7pPr marL="3200400" lvl="6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7pPr>
            <a:lvl8pPr marL="3657600" lvl="7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8pPr>
            <a:lvl9pPr marL="4114800" lvl="8" indent="-3302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600"/>
              <a:buChar char="⚪"/>
              <a:defRPr sz="2000"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l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1484313" y="293688"/>
            <a:ext cx="7913687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 rot="5400000">
            <a:off x="3265488" y="46038"/>
            <a:ext cx="4351337" cy="791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marL="914400" lvl="1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 rot="5400000">
            <a:off x="5467351" y="2247239"/>
            <a:ext cx="5884862" cy="197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 rot="5400000">
            <a:off x="1427561" y="350309"/>
            <a:ext cx="5884862" cy="577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marL="914400" lvl="1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, clip-art e texto" type="clipArtAndTx">
  <p:cSld name="CLIPART_AND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484181" y="293689"/>
            <a:ext cx="7914481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>
            <a:spLocks noGrp="1"/>
          </p:cNvSpPr>
          <p:nvPr>
            <p:ph type="clipArt" idx="2"/>
          </p:nvPr>
        </p:nvSpPr>
        <p:spPr>
          <a:xfrm>
            <a:off x="1484181" y="1827214"/>
            <a:ext cx="387469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5523971" y="1827214"/>
            <a:ext cx="3874691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1pPr>
            <a:lvl2pPr marL="914400" lvl="1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3pPr>
            <a:lvl4pPr marL="1828800" lvl="3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5pPr>
            <a:lvl6pPr marL="2743200" lvl="5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6pPr>
            <a:lvl7pPr marL="3200400" lvl="6" indent="-320039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7pPr>
            <a:lvl8pPr marL="3657600" lvl="7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8pPr>
            <a:lvl9pPr marL="4114800" lvl="8" indent="-320040" algn="l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440"/>
              <a:buChar char="⚪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ayout Personalizado">
  <p:cSld name="Layout Personalizad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1484181" y="293689"/>
            <a:ext cx="7914481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e conteúdo">
  <p:cSld name="2_Título e conteúdo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577850" y="-390525"/>
            <a:ext cx="8407400" cy="237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577850" y="1600200"/>
            <a:ext cx="84074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5755" algn="l">
              <a:lnSpc>
                <a:spcPct val="338888"/>
              </a:lnSpc>
              <a:spcBef>
                <a:spcPts val="70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14325" algn="l">
              <a:lnSpc>
                <a:spcPct val="288888"/>
              </a:lnSpc>
              <a:spcBef>
                <a:spcPts val="600"/>
              </a:spcBef>
              <a:spcAft>
                <a:spcPts val="0"/>
              </a:spcAft>
              <a:buSzPts val="1350"/>
              <a:buChar char="o"/>
              <a:defRPr/>
            </a:lvl2pPr>
            <a:lvl3pPr marL="1371600" lvl="2" indent="-342900" algn="l">
              <a:lnSpc>
                <a:spcPct val="240277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texto e clip-art" type="txAndClipArt">
  <p:cSld name="TEXT_AND_CLIPAR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25542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4" y="1771650"/>
            <a:ext cx="413385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clipArt" idx="2"/>
          </p:nvPr>
        </p:nvSpPr>
        <p:spPr>
          <a:xfrm>
            <a:off x="5124449" y="1771650"/>
            <a:ext cx="413385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✔"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Verdana"/>
              <a:buChar char="•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ctrTitle"/>
          </p:nvPr>
        </p:nvSpPr>
        <p:spPr>
          <a:xfrm>
            <a:off x="742950" y="2130504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217857"/>
              </a:lnSpc>
              <a:spcBef>
                <a:spcPts val="70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lnSpc>
                <a:spcPct val="216666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216249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782506" y="4406979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2172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305000"/>
              </a:lnSpc>
              <a:spcBef>
                <a:spcPts val="7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lnSpc>
                <a:spcPct val="288888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800"/>
            </a:lvl2pPr>
            <a:lvl3pPr marL="1371600" lvl="2" indent="-228600" algn="l">
              <a:lnSpc>
                <a:spcPct val="270312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577850" y="-390525"/>
            <a:ext cx="8407400" cy="237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577851" y="1600202"/>
            <a:ext cx="4120621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79730" algn="l">
              <a:lnSpc>
                <a:spcPct val="217857"/>
              </a:lnSpc>
              <a:spcBef>
                <a:spcPts val="70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42900" algn="l">
              <a:lnSpc>
                <a:spcPct val="216666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2400"/>
            </a:lvl2pPr>
            <a:lvl3pPr marL="1371600" lvl="2" indent="-355600" algn="l">
              <a:lnSpc>
                <a:spcPct val="216249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2"/>
          </p:nvPr>
        </p:nvSpPr>
        <p:spPr>
          <a:xfrm>
            <a:off x="4863572" y="1600202"/>
            <a:ext cx="4122341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79730" algn="l">
              <a:lnSpc>
                <a:spcPct val="217857"/>
              </a:lnSpc>
              <a:spcBef>
                <a:spcPts val="70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42900" algn="l">
              <a:lnSpc>
                <a:spcPct val="216666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2400"/>
            </a:lvl2pPr>
            <a:lvl3pPr marL="1371600" lvl="2" indent="-355600" algn="l">
              <a:lnSpc>
                <a:spcPct val="216249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2172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254166"/>
              </a:lnSpc>
              <a:spcBef>
                <a:spcPts val="70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lnSpc>
                <a:spcPct val="26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240277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58140" algn="l">
              <a:lnSpc>
                <a:spcPct val="254166"/>
              </a:lnSpc>
              <a:spcBef>
                <a:spcPts val="70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23850" algn="l">
              <a:lnSpc>
                <a:spcPct val="260000"/>
              </a:lnSpc>
              <a:spcBef>
                <a:spcPts val="600"/>
              </a:spcBef>
              <a:spcAft>
                <a:spcPts val="0"/>
              </a:spcAft>
              <a:buSzPts val="1500"/>
              <a:buChar char="o"/>
              <a:defRPr sz="2000"/>
            </a:lvl2pPr>
            <a:lvl3pPr marL="1371600" lvl="2" indent="-342900" algn="l">
              <a:lnSpc>
                <a:spcPct val="240277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body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254166"/>
              </a:lnSpc>
              <a:spcBef>
                <a:spcPts val="70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lnSpc>
                <a:spcPct val="26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240277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58140" algn="l">
              <a:lnSpc>
                <a:spcPct val="254166"/>
              </a:lnSpc>
              <a:spcBef>
                <a:spcPts val="70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23850" algn="l">
              <a:lnSpc>
                <a:spcPct val="260000"/>
              </a:lnSpc>
              <a:spcBef>
                <a:spcPts val="600"/>
              </a:spcBef>
              <a:spcAft>
                <a:spcPts val="0"/>
              </a:spcAft>
              <a:buSzPts val="1500"/>
              <a:buChar char="o"/>
              <a:defRPr sz="2000"/>
            </a:lvl2pPr>
            <a:lvl3pPr marL="1371600" lvl="2" indent="-342900" algn="l">
              <a:lnSpc>
                <a:spcPct val="240277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577850" y="-390525"/>
            <a:ext cx="8407400" cy="237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4344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body" idx="1"/>
          </p:nvPr>
        </p:nvSpPr>
        <p:spPr>
          <a:xfrm>
            <a:off x="3872972" y="273129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1320" algn="l">
              <a:lnSpc>
                <a:spcPct val="190625"/>
              </a:lnSpc>
              <a:spcBef>
                <a:spcPts val="70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61950" algn="l">
              <a:lnSpc>
                <a:spcPct val="185714"/>
              </a:lnSpc>
              <a:spcBef>
                <a:spcPts val="600"/>
              </a:spcBef>
              <a:spcAft>
                <a:spcPts val="0"/>
              </a:spcAft>
              <a:buSzPts val="2100"/>
              <a:buChar char="o"/>
              <a:defRPr sz="2800"/>
            </a:lvl2pPr>
            <a:lvl3pPr marL="1371600" lvl="2" indent="-381000" algn="l">
              <a:lnSpc>
                <a:spcPct val="180208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marL="3200400" lvl="6" indent="-355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marL="3657600" lvl="7" indent="-355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marL="4114800" lvl="8" indent="-355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435714"/>
              </a:lnSpc>
              <a:spcBef>
                <a:spcPts val="7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lnSpc>
                <a:spcPct val="433333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lnSpc>
                <a:spcPct val="432499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4344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0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90625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2720"/>
              <a:buFont typeface="Comic Sans MS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85714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Comic Sans MS"/>
              <a:buNone/>
              <a:defRPr sz="2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80208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435714"/>
              </a:lnSpc>
              <a:spcBef>
                <a:spcPts val="70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lnSpc>
                <a:spcPct val="433333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lnSpc>
                <a:spcPct val="432499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577850" y="-390525"/>
            <a:ext cx="8407400" cy="237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 rot="5400000">
            <a:off x="2302669" y="-124618"/>
            <a:ext cx="4957763" cy="8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5755" algn="l">
              <a:lnSpc>
                <a:spcPct val="338888"/>
              </a:lnSpc>
              <a:spcBef>
                <a:spcPts val="70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14325" algn="l">
              <a:lnSpc>
                <a:spcPct val="288888"/>
              </a:lnSpc>
              <a:spcBef>
                <a:spcPts val="600"/>
              </a:spcBef>
              <a:spcAft>
                <a:spcPts val="0"/>
              </a:spcAft>
              <a:buSzPts val="1350"/>
              <a:buChar char="o"/>
              <a:defRPr/>
            </a:lvl2pPr>
            <a:lvl3pPr marL="1371600" lvl="2" indent="-342900" algn="l">
              <a:lnSpc>
                <a:spcPct val="240277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 rot="5400000">
            <a:off x="4460918" y="2032926"/>
            <a:ext cx="6948488" cy="210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482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 rot="5400000">
            <a:off x="174336" y="13031"/>
            <a:ext cx="6948488" cy="614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25755" algn="l">
              <a:lnSpc>
                <a:spcPct val="338888"/>
              </a:lnSpc>
              <a:spcBef>
                <a:spcPts val="70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14325" algn="l">
              <a:lnSpc>
                <a:spcPct val="288888"/>
              </a:lnSpc>
              <a:spcBef>
                <a:spcPts val="600"/>
              </a:spcBef>
              <a:spcAft>
                <a:spcPts val="0"/>
              </a:spcAft>
              <a:buSzPts val="1350"/>
              <a:buChar char="o"/>
              <a:defRPr/>
            </a:lvl2pPr>
            <a:lvl3pPr marL="1371600" lvl="2" indent="-342900" algn="l">
              <a:lnSpc>
                <a:spcPct val="240277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4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>
            <a:spLocks noGrp="1"/>
          </p:cNvSpPr>
          <p:nvPr>
            <p:ph type="ctrTitle"/>
          </p:nvPr>
        </p:nvSpPr>
        <p:spPr>
          <a:xfrm>
            <a:off x="742950" y="213049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5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6" name="Google Shape;256;p46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6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6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782506" y="440697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7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8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4127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268" name="Google Shape;268;p48"/>
          <p:cNvSpPr txBox="1">
            <a:spLocks noGrp="1"/>
          </p:cNvSpPr>
          <p:nvPr>
            <p:ph type="body" idx="2"/>
          </p:nvPr>
        </p:nvSpPr>
        <p:spPr>
          <a:xfrm>
            <a:off x="5035550" y="1981200"/>
            <a:ext cx="4127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275" name="Google Shape;275;p4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276" name="Google Shape;276;p49"/>
          <p:cNvSpPr txBox="1">
            <a:spLocks noGrp="1"/>
          </p:cNvSpPr>
          <p:nvPr>
            <p:ph type="body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body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51"/>
          <p:cNvSpPr txBox="1">
            <a:spLocks noGrp="1"/>
          </p:cNvSpPr>
          <p:nvPr>
            <p:ph type="body" idx="1"/>
          </p:nvPr>
        </p:nvSpPr>
        <p:spPr>
          <a:xfrm>
            <a:off x="3872972" y="27312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body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2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1"/>
          </p:nvPr>
        </p:nvSpPr>
        <p:spPr>
          <a:xfrm rot="5400000">
            <a:off x="2895600" y="-171450"/>
            <a:ext cx="411480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 descr="C:\Pertences\RODRIGO\OUTROS\Website\MISC\DI_100~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0800" y="5791200"/>
            <a:ext cx="9080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>
            <a:off x="825500" y="10668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1733550" y="5029200"/>
            <a:ext cx="6934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24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12636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>
                <a:solidFill>
                  <a:srgbClr val="0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>
            <a:spLocks noGrp="1"/>
          </p:cNvSpPr>
          <p:nvPr>
            <p:ph type="title"/>
          </p:nvPr>
        </p:nvSpPr>
        <p:spPr>
          <a:xfrm rot="5400000">
            <a:off x="5367338" y="2300287"/>
            <a:ext cx="5486400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body" idx="1"/>
          </p:nvPr>
        </p:nvSpPr>
        <p:spPr>
          <a:xfrm rot="5400000">
            <a:off x="1074738" y="277813"/>
            <a:ext cx="5486400" cy="614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56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56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>
            <a:spLocks noGrp="1"/>
          </p:cNvSpPr>
          <p:nvPr>
            <p:ph type="ctrTitle"/>
          </p:nvPr>
        </p:nvSpPr>
        <p:spPr>
          <a:xfrm>
            <a:off x="742950" y="2130504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7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57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57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57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8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1" name="Google Shape;331;p58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8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8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>
            <a:spLocks noGrp="1"/>
          </p:cNvSpPr>
          <p:nvPr>
            <p:ph type="title"/>
          </p:nvPr>
        </p:nvSpPr>
        <p:spPr>
          <a:xfrm>
            <a:off x="782506" y="4406979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59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37" name="Google Shape;337;p59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9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9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60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4127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43" name="Google Shape;343;p60"/>
          <p:cNvSpPr txBox="1">
            <a:spLocks noGrp="1"/>
          </p:cNvSpPr>
          <p:nvPr>
            <p:ph type="body" idx="2"/>
          </p:nvPr>
        </p:nvSpPr>
        <p:spPr>
          <a:xfrm>
            <a:off x="5035550" y="1981200"/>
            <a:ext cx="4127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44" name="Google Shape;344;p60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60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60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1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61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50" name="Google Shape;350;p61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351" name="Google Shape;351;p61"/>
          <p:cNvSpPr txBox="1">
            <a:spLocks noGrp="1"/>
          </p:cNvSpPr>
          <p:nvPr>
            <p:ph type="body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body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353" name="Google Shape;353;p61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2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3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63"/>
          <p:cNvSpPr txBox="1">
            <a:spLocks noGrp="1"/>
          </p:cNvSpPr>
          <p:nvPr>
            <p:ph type="body" idx="1"/>
          </p:nvPr>
        </p:nvSpPr>
        <p:spPr>
          <a:xfrm>
            <a:off x="3872972" y="273129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364" name="Google Shape;364;p63"/>
          <p:cNvSpPr txBox="1">
            <a:spLocks noGrp="1"/>
          </p:cNvSpPr>
          <p:nvPr>
            <p:ph type="body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63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3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64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372" name="Google Shape;372;p64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64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4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82638" y="4406978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body" idx="1"/>
          </p:nvPr>
        </p:nvSpPr>
        <p:spPr>
          <a:xfrm rot="5400000">
            <a:off x="2895600" y="-171450"/>
            <a:ext cx="411480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65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5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>
            <a:spLocks noGrp="1"/>
          </p:cNvSpPr>
          <p:nvPr>
            <p:ph type="title"/>
          </p:nvPr>
        </p:nvSpPr>
        <p:spPr>
          <a:xfrm rot="5400000">
            <a:off x="5367338" y="2300287"/>
            <a:ext cx="5486400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body" idx="1"/>
          </p:nvPr>
        </p:nvSpPr>
        <p:spPr>
          <a:xfrm rot="5400000">
            <a:off x="1074738" y="277813"/>
            <a:ext cx="5486400" cy="614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66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6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8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68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68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9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9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0" name="Google Shape;400;p69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69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0"/>
          <p:cNvSpPr txBox="1">
            <a:spLocks noGrp="1"/>
          </p:cNvSpPr>
          <p:nvPr>
            <p:ph type="ctrTitle"/>
          </p:nvPr>
        </p:nvSpPr>
        <p:spPr>
          <a:xfrm>
            <a:off x="742950" y="2130500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70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70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70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0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>
            <a:spLocks noGrp="1"/>
          </p:cNvSpPr>
          <p:nvPr>
            <p:ph type="title"/>
          </p:nvPr>
        </p:nvSpPr>
        <p:spPr>
          <a:xfrm>
            <a:off x="782506" y="4406975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71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412" name="Google Shape;412;p71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71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71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2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72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4127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18" name="Google Shape;418;p72"/>
          <p:cNvSpPr txBox="1">
            <a:spLocks noGrp="1"/>
          </p:cNvSpPr>
          <p:nvPr>
            <p:ph type="body" idx="2"/>
          </p:nvPr>
        </p:nvSpPr>
        <p:spPr>
          <a:xfrm>
            <a:off x="5035550" y="1981200"/>
            <a:ext cx="4127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19" name="Google Shape;419;p72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72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72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3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25" name="Google Shape;425;p73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426" name="Google Shape;426;p73"/>
          <p:cNvSpPr txBox="1">
            <a:spLocks noGrp="1"/>
          </p:cNvSpPr>
          <p:nvPr>
            <p:ph type="body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27" name="Google Shape;427;p73"/>
          <p:cNvSpPr txBox="1">
            <a:spLocks noGrp="1"/>
          </p:cNvSpPr>
          <p:nvPr>
            <p:ph type="body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73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73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4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4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74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4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75"/>
          <p:cNvSpPr txBox="1">
            <a:spLocks noGrp="1"/>
          </p:cNvSpPr>
          <p:nvPr>
            <p:ph type="body" idx="1"/>
          </p:nvPr>
        </p:nvSpPr>
        <p:spPr>
          <a:xfrm>
            <a:off x="3872972" y="273125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439" name="Google Shape;439;p75"/>
          <p:cNvSpPr txBox="1">
            <a:spLocks noGrp="1"/>
          </p:cNvSpPr>
          <p:nvPr>
            <p:ph type="body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40" name="Google Shape;440;p75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5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8204" y="1771650"/>
            <a:ext cx="413385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✔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5124449" y="1771650"/>
            <a:ext cx="413385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✔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6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76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6" name="Google Shape;446;p76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47" name="Google Shape;447;p76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76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76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7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77"/>
          <p:cNvSpPr txBox="1">
            <a:spLocks noGrp="1"/>
          </p:cNvSpPr>
          <p:nvPr>
            <p:ph type="body" idx="1"/>
          </p:nvPr>
        </p:nvSpPr>
        <p:spPr>
          <a:xfrm rot="5400000">
            <a:off x="2895600" y="-171450"/>
            <a:ext cx="411480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3" name="Google Shape;453;p77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77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77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8"/>
          <p:cNvSpPr txBox="1">
            <a:spLocks noGrp="1"/>
          </p:cNvSpPr>
          <p:nvPr>
            <p:ph type="title"/>
          </p:nvPr>
        </p:nvSpPr>
        <p:spPr>
          <a:xfrm rot="5400000">
            <a:off x="5367338" y="2300287"/>
            <a:ext cx="5486400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78"/>
          <p:cNvSpPr txBox="1">
            <a:spLocks noGrp="1"/>
          </p:cNvSpPr>
          <p:nvPr>
            <p:ph type="body" idx="1"/>
          </p:nvPr>
        </p:nvSpPr>
        <p:spPr>
          <a:xfrm rot="5400000">
            <a:off x="1074738" y="277813"/>
            <a:ext cx="5486400" cy="614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9" name="Google Shape;459;p78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78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78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✔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503241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4"/>
          </p:nvPr>
        </p:nvSpPr>
        <p:spPr>
          <a:xfrm>
            <a:off x="503241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✔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6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4500" y="5878513"/>
            <a:ext cx="762000" cy="750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1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77165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  <a:defRPr sz="3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✔"/>
              <a:defRPr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Verdana"/>
              <a:buChar char="•"/>
              <a:defRPr sz="24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271588" y="6265863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6" name="Google Shape;16;p1" descr="C:\Pertences\RODRIGO\OUTROS\Website\MISC\DI_100~1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320800" y="5791200"/>
            <a:ext cx="9080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 descr="C:\Usuarios\Rodrigo\Projetos\BonCase\Site\BonCase\imagens\anterior.gif">
            <a:hlinkClick r:id="" action="ppaction://hlinkshowjump?jump=previousslide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639050" y="6248400"/>
            <a:ext cx="615950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 descr="C:\Usuarios\Rodrigo\Projetos\BonCase\Site\BonCase\imagens\proximo.gif">
            <a:hlinkClick r:id="" action="ppaction://hlinkshowjump?jump=nextslide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134350" y="6248400"/>
            <a:ext cx="615950" cy="3794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1484313" y="293688"/>
            <a:ext cx="7913687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00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1484313" y="1827213"/>
            <a:ext cx="7913687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052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20"/>
              <a:buFont typeface="Noto Sans Symbols"/>
              <a:buChar char="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103" name="Google Shape;103;p15"/>
          <p:cNvCxnSpPr/>
          <p:nvPr/>
        </p:nvCxnSpPr>
        <p:spPr>
          <a:xfrm>
            <a:off x="1520825" y="1557338"/>
            <a:ext cx="7877175" cy="1587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4" name="Google Shape;104;p1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1285875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577850" y="-390525"/>
            <a:ext cx="8407400" cy="237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2172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2172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2172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2172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2172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577850" y="1600200"/>
            <a:ext cx="84074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379730" algn="l" rtl="0">
              <a:lnSpc>
                <a:spcPct val="217857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2380"/>
              <a:buFont typeface="Comic Sans MS"/>
              <a:buChar char="•"/>
              <a:defRPr sz="28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42900" algn="l" rtl="0">
              <a:lnSpc>
                <a:spcPct val="216666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Comic Sans MS"/>
              <a:buChar char="o"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55600" algn="l" rtl="0">
              <a:lnSpc>
                <a:spcPct val="216249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•"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55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51050" cy="44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1" name="Google Shape;241;p43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1"/>
          </p:nvPr>
        </p:nvSpPr>
        <p:spPr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0" name="Google Shape;390;p67"/>
          <p:cNvSpPr txBox="1">
            <a:spLocks noGrp="1"/>
          </p:cNvSpPr>
          <p:nvPr>
            <p:ph type="dt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1" name="Google Shape;391;p67"/>
          <p:cNvSpPr txBox="1">
            <a:spLocks noGrp="1"/>
          </p:cNvSpPr>
          <p:nvPr>
            <p:ph type="ft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sldNum" idx="12"/>
          </p:nvPr>
        </p:nvSpPr>
        <p:spPr>
          <a:xfrm>
            <a:off x="70993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mailto:andrezabarcar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79"/>
          <p:cNvSpPr/>
          <p:nvPr/>
        </p:nvSpPr>
        <p:spPr>
          <a:xfrm>
            <a:off x="3088954" y="5732463"/>
            <a:ext cx="4271018" cy="107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Andreza </a:t>
            </a:r>
            <a:r>
              <a:rPr lang="pt-BR" sz="1600" b="1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Barcaro</a:t>
            </a: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 Valesca Barbosa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pt-BR" sz="1600" b="1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andrezabarcaro@gmail.com</a:t>
            </a:r>
            <a:endParaRPr sz="16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valescaaraujo994@gmail.com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endParaRPr sz="16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0" name="Google Shape;470;p79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1" name="Google Shape;471;p79"/>
          <p:cNvSpPr txBox="1"/>
          <p:nvPr/>
        </p:nvSpPr>
        <p:spPr>
          <a:xfrm>
            <a:off x="1568450" y="4322763"/>
            <a:ext cx="7345363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Fundamentos </a:t>
            </a:r>
            <a:r>
              <a:rPr lang="pt-BR" sz="32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Redes e Conectividade </a:t>
            </a:r>
            <a:endParaRPr dirty="0"/>
          </a:p>
        </p:txBody>
      </p:sp>
      <p:pic>
        <p:nvPicPr>
          <p:cNvPr id="472" name="Google Shape;472;p7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6738" y="2708275"/>
            <a:ext cx="13335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88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1: Introdução</a:t>
            </a:r>
            <a:endParaRPr/>
          </a:p>
        </p:txBody>
      </p:sp>
      <p:sp>
        <p:nvSpPr>
          <p:cNvPr id="550" name="Google Shape;550;p88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88"/>
          <p:cNvSpPr txBox="1">
            <a:spLocks noGrp="1"/>
          </p:cNvSpPr>
          <p:nvPr>
            <p:ph type="title"/>
          </p:nvPr>
        </p:nvSpPr>
        <p:spPr>
          <a:xfrm>
            <a:off x="1131888" y="581025"/>
            <a:ext cx="8775700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625" tIns="18000" rIns="44625" bIns="180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/>
              <a:t>Topologia das Redes de Comunicação</a:t>
            </a:r>
            <a:endParaRPr/>
          </a:p>
        </p:txBody>
      </p:sp>
      <p:sp>
        <p:nvSpPr>
          <p:cNvPr id="552" name="Google Shape;552;p88"/>
          <p:cNvSpPr txBox="1"/>
          <p:nvPr/>
        </p:nvSpPr>
        <p:spPr>
          <a:xfrm>
            <a:off x="0" y="1427163"/>
            <a:ext cx="9906000" cy="446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625" tIns="18000" rIns="44625" bIns="18000" anchor="t" anchorCtr="0">
            <a:noAutofit/>
          </a:bodyPr>
          <a:lstStyle/>
          <a:p>
            <a:pPr marL="311150" marR="0" lvl="0" indent="-3111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"/>
              <a:buFont typeface="Times New Roman"/>
              <a:buNone/>
            </a:pPr>
            <a:r>
              <a:rPr lang="pt-BR" sz="2000" b="0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</a:t>
            </a:r>
            <a:r>
              <a:rPr lang="pt-BR" sz="2000" b="0" i="0" u="none" strike="noStrike" cap="none" dirty="0">
                <a:solidFill>
                  <a:srgbClr val="00008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pt-BR" sz="2400" b="1" i="1" u="none" strike="noStrike" cap="none" dirty="0">
                <a:solidFill>
                  <a:srgbClr val="000080"/>
                </a:solidFill>
                <a:latin typeface="Book Antiqua"/>
                <a:ea typeface="Book Antiqua"/>
                <a:cs typeface="Book Antiqua"/>
                <a:sym typeface="Book Antiqua"/>
              </a:rPr>
              <a:t>Canais de difusão</a:t>
            </a:r>
            <a:r>
              <a:rPr lang="pt-BR" sz="2400" b="0" i="0" u="none" strike="noStrike" cap="none" dirty="0">
                <a:solidFill>
                  <a:srgbClr val="000080"/>
                </a:solidFill>
                <a:latin typeface="Book Antiqua"/>
                <a:ea typeface="Book Antiqua"/>
                <a:cs typeface="Book Antiqua"/>
                <a:sym typeface="Book Antiqua"/>
              </a:rPr>
              <a:t>: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única </a:t>
            </a:r>
            <a:r>
              <a:rPr lang="pt-BR" sz="2400" b="0" i="0" u="none" strike="noStrike" cap="none" dirty="0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linha de comunicação compartilhada por todas as estações</a:t>
            </a:r>
            <a:endParaRPr dirty="0">
              <a:solidFill>
                <a:srgbClr val="00B0F0"/>
              </a:solidFill>
            </a:endParaRPr>
          </a:p>
          <a:p>
            <a:pPr marL="741363" marR="0" lvl="1" indent="-311150" algn="l" rtl="0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992"/>
              <a:buFont typeface="Times New Roman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 mensagens difundidas no canal podem ser lidas por qualquer estação </a:t>
            </a:r>
            <a:endParaRPr dirty="0"/>
          </a:p>
          <a:p>
            <a:pPr marL="741363" marR="0" lvl="1" indent="-311150" algn="l" rtl="0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992"/>
              <a:buFont typeface="Times New Roman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 destinatário identificado por um endereço codificado na mensagem</a:t>
            </a:r>
            <a:endParaRPr dirty="0"/>
          </a:p>
          <a:p>
            <a:pPr marL="741363" marR="0" lvl="1" indent="-311150" algn="l" rtl="0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992"/>
              <a:buFont typeface="Times New Roman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 possível enviar mensagens para todas as estações (broadcasting) ou a um conjunto delas (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multicasting</a:t>
            </a:r>
            <a:r>
              <a:rPr lang="pt-BR" sz="2400" b="0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) usando endereços reservados para estas finalidades</a:t>
            </a:r>
            <a:endParaRPr dirty="0"/>
          </a:p>
          <a:p>
            <a:pPr marL="741363" marR="0" lvl="1" indent="-311150" algn="l" rtl="0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992"/>
              <a:buFont typeface="Times New Roman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 topologia comum em LAN mas também possível em WAN</a:t>
            </a:r>
            <a:endParaRPr dirty="0"/>
          </a:p>
          <a:p>
            <a:pPr marL="741363" marR="0" lvl="1" indent="-311150" algn="l" rtl="0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992"/>
              <a:buFont typeface="Times New Roman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- requer mecanismos de arbitragem de acesso para evitar conflitos</a:t>
            </a: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658B8C-DA10-41DF-BC53-EB7E0F8912BE}"/>
              </a:ext>
            </a:extLst>
          </p:cNvPr>
          <p:cNvSpPr/>
          <p:nvPr/>
        </p:nvSpPr>
        <p:spPr>
          <a:xfrm>
            <a:off x="219002" y="5806758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4925"/>
            <a:ext cx="9906000" cy="68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89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1: Introdução</a:t>
            </a:r>
            <a:endParaRPr/>
          </a:p>
        </p:txBody>
      </p:sp>
      <p:sp>
        <p:nvSpPr>
          <p:cNvPr id="561" name="Google Shape;561;p89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89"/>
          <p:cNvSpPr txBox="1">
            <a:spLocks noGrp="1"/>
          </p:cNvSpPr>
          <p:nvPr>
            <p:ph type="title"/>
          </p:nvPr>
        </p:nvSpPr>
        <p:spPr>
          <a:xfrm>
            <a:off x="1365250" y="703263"/>
            <a:ext cx="8386763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625" tIns="18000" rIns="44625" bIns="18000" anchor="t" anchorCtr="1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/>
              <a:t>Topologias de Redes de Difusão</a:t>
            </a:r>
            <a:endParaRPr/>
          </a:p>
        </p:txBody>
      </p:sp>
      <p:pic>
        <p:nvPicPr>
          <p:cNvPr id="563" name="Google Shape;563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250" y="1827213"/>
            <a:ext cx="7508875" cy="2687637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89"/>
          <p:cNvSpPr txBox="1"/>
          <p:nvPr/>
        </p:nvSpPr>
        <p:spPr>
          <a:xfrm>
            <a:off x="1944688" y="4957763"/>
            <a:ext cx="6027737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625" tIns="18000" rIns="44625" bIns="18000" anchor="t" anchorCtr="0">
            <a:noAutofit/>
          </a:bodyPr>
          <a:lstStyle/>
          <a:p>
            <a:pPr marL="311150" marR="0" lvl="0" indent="-311150" algn="ctr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Font typeface="Times New Roman"/>
              <a:buNone/>
            </a:pPr>
            <a:r>
              <a:rPr lang="pt-BR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barramento; (b) satélite; (c) anel.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7313" y="-30163"/>
            <a:ext cx="9993313" cy="6888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90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572" name="Google Shape;572;p90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90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Topologias Físicas</a:t>
            </a:r>
            <a:endParaRPr/>
          </a:p>
        </p:txBody>
      </p:sp>
      <p:sp>
        <p:nvSpPr>
          <p:cNvPr id="574" name="Google Shape;574;p90"/>
          <p:cNvSpPr txBox="1">
            <a:spLocks noGrp="1"/>
          </p:cNvSpPr>
          <p:nvPr>
            <p:ph type="body" idx="1"/>
          </p:nvPr>
        </p:nvSpPr>
        <p:spPr>
          <a:xfrm>
            <a:off x="0" y="1844675"/>
            <a:ext cx="977753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Char char="⮚"/>
            </a:pPr>
            <a:r>
              <a:rPr lang="pt-BR" sz="2800" dirty="0"/>
              <a:t>Barra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960"/>
              <a:buFont typeface="Noto Sans Symbols"/>
              <a:buChar char="⮚"/>
            </a:pPr>
            <a:r>
              <a:rPr lang="pt-BR" sz="2800" dirty="0"/>
              <a:t>Anel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960"/>
              <a:buFont typeface="Noto Sans Symbols"/>
              <a:buChar char="⮚"/>
            </a:pPr>
            <a:r>
              <a:rPr lang="pt-BR" sz="2800" dirty="0"/>
              <a:t>Estrela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960"/>
              <a:buFont typeface="Noto Sans Symbols"/>
              <a:buChar char="⮚"/>
            </a:pPr>
            <a:r>
              <a:rPr lang="pt-BR" sz="2800" dirty="0"/>
              <a:t>Redes híbridas</a:t>
            </a: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C6ADC3-B450-487E-B328-28A8952E6C25}"/>
              </a:ext>
            </a:extLst>
          </p:cNvPr>
          <p:cNvSpPr/>
          <p:nvPr/>
        </p:nvSpPr>
        <p:spPr>
          <a:xfrm>
            <a:off x="6906310" y="2499518"/>
            <a:ext cx="176942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1FA98AA-AE8B-45EB-9814-98C6FBF05089}"/>
              </a:ext>
            </a:extLst>
          </p:cNvPr>
          <p:cNvCxnSpPr/>
          <p:nvPr/>
        </p:nvCxnSpPr>
        <p:spPr>
          <a:xfrm>
            <a:off x="1567543" y="2087563"/>
            <a:ext cx="5316583" cy="85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F8AAE88-8D0D-4BAC-B26B-7B768A48B951}"/>
              </a:ext>
            </a:extLst>
          </p:cNvPr>
          <p:cNvCxnSpPr/>
          <p:nvPr/>
        </p:nvCxnSpPr>
        <p:spPr>
          <a:xfrm>
            <a:off x="1423851" y="2513353"/>
            <a:ext cx="5460275" cy="48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F3944CF-849E-46CA-BEC0-340FAC08DB14}"/>
              </a:ext>
            </a:extLst>
          </p:cNvPr>
          <p:cNvCxnSpPr>
            <a:cxnSpLocks/>
          </p:cNvCxnSpPr>
          <p:nvPr/>
        </p:nvCxnSpPr>
        <p:spPr>
          <a:xfrm flipV="1">
            <a:off x="1779820" y="3067702"/>
            <a:ext cx="5104306" cy="8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AB6C759-83D0-4D57-A660-0D074056326A}"/>
              </a:ext>
            </a:extLst>
          </p:cNvPr>
          <p:cNvCxnSpPr>
            <a:cxnSpLocks/>
          </p:cNvCxnSpPr>
          <p:nvPr/>
        </p:nvCxnSpPr>
        <p:spPr>
          <a:xfrm flipV="1">
            <a:off x="3409406" y="3148890"/>
            <a:ext cx="3474720" cy="45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958013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91"/>
          <p:cNvSpPr/>
          <p:nvPr/>
        </p:nvSpPr>
        <p:spPr>
          <a:xfrm>
            <a:off x="271463" y="569913"/>
            <a:ext cx="9201150" cy="243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Barramento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pt-BR" sz="2400" b="0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É uma configuração de rede </a:t>
            </a:r>
            <a:r>
              <a:rPr lang="pt-BR" sz="2400" b="0" i="0" u="none" strike="noStrike" cap="none" dirty="0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na qual utiliza um único cabo coaxial, é usado para conectar os computadores em série permitindo assim o tráfego de informações na rede.</a:t>
            </a:r>
            <a:endParaRPr dirty="0">
              <a:solidFill>
                <a:srgbClr val="00B0F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91"/>
          <p:cNvSpPr/>
          <p:nvPr/>
        </p:nvSpPr>
        <p:spPr>
          <a:xfrm>
            <a:off x="2239963" y="2124075"/>
            <a:ext cx="9906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91"/>
          <p:cNvSpPr/>
          <p:nvPr/>
        </p:nvSpPr>
        <p:spPr>
          <a:xfrm>
            <a:off x="560388" y="5259388"/>
            <a:ext cx="95773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Usa cabo coaxial com conectores BNC para fechar as pontas</a:t>
            </a:r>
            <a:endParaRPr/>
          </a:p>
        </p:txBody>
      </p:sp>
      <p:pic>
        <p:nvPicPr>
          <p:cNvPr id="583" name="Google Shape;583;p91" descr="38766-imagy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1713" y="3128963"/>
            <a:ext cx="4921250" cy="17827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3EB5585-90FB-4801-A692-C20669D00AA7}"/>
              </a:ext>
            </a:extLst>
          </p:cNvPr>
          <p:cNvSpPr/>
          <p:nvPr/>
        </p:nvSpPr>
        <p:spPr>
          <a:xfrm>
            <a:off x="7161213" y="406560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92"/>
          <p:cNvSpPr/>
          <p:nvPr/>
        </p:nvSpPr>
        <p:spPr>
          <a:xfrm>
            <a:off x="34925" y="765175"/>
            <a:ext cx="9058275" cy="212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Vantagens: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Expansão simples da rede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Não requer um Hub ou outro equipamento especial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 de instalação barata </a:t>
            </a:r>
            <a:endParaRPr/>
          </a:p>
        </p:txBody>
      </p:sp>
      <p:pic>
        <p:nvPicPr>
          <p:cNvPr id="590" name="Google Shape;590;p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8088" y="3213100"/>
            <a:ext cx="5500687" cy="241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3" y="17463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93"/>
          <p:cNvSpPr/>
          <p:nvPr/>
        </p:nvSpPr>
        <p:spPr>
          <a:xfrm>
            <a:off x="4763" y="981075"/>
            <a:ext cx="9386887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Desvantagens: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È</a:t>
            </a:r>
            <a:r>
              <a:rPr lang="pt-B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quanto mais computadores forem sendo conectados á rede , ela vai ficando mais lenta quando um cabo desconecta ou falha a rede para em determinados pontos além de existir uma dificuldade muito grande para detectar onde estão as falhas.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Máximo de computadores 30.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037BB0-DAB7-4958-820F-CC19A62B28D2}"/>
              </a:ext>
            </a:extLst>
          </p:cNvPr>
          <p:cNvSpPr/>
          <p:nvPr/>
        </p:nvSpPr>
        <p:spPr>
          <a:xfrm>
            <a:off x="6580613" y="4095524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163"/>
            <a:ext cx="9993313" cy="698817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94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603" name="Google Shape;603;p94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4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Anel</a:t>
            </a:r>
            <a:endParaRPr/>
          </a:p>
        </p:txBody>
      </p:sp>
      <p:sp>
        <p:nvSpPr>
          <p:cNvPr id="605" name="Google Shape;605;p94"/>
          <p:cNvSpPr txBox="1">
            <a:spLocks noGrp="1"/>
          </p:cNvSpPr>
          <p:nvPr>
            <p:ph type="body" idx="1"/>
          </p:nvPr>
        </p:nvSpPr>
        <p:spPr>
          <a:xfrm>
            <a:off x="15875" y="1739900"/>
            <a:ext cx="98901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60"/>
              <a:buFont typeface="Arial"/>
              <a:buNone/>
            </a:pPr>
            <a:r>
              <a:rPr lang="pt-BR" sz="2800" b="0" dirty="0"/>
              <a:t>Uma rede em anel </a:t>
            </a:r>
            <a:r>
              <a:rPr lang="pt-BR" sz="2800" b="0" dirty="0">
                <a:solidFill>
                  <a:srgbClr val="00B0F0"/>
                </a:solidFill>
              </a:rPr>
              <a:t>consiste de estação conectadas através de um circuito fechado. Esse formato de rede trabalha com os computadores como se tivessem ligados em série. 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606" name="Google Shape;606;p94" descr="C:\Cursos\Marista\ch5_9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300" y="3613150"/>
            <a:ext cx="2794000" cy="25638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42DE7CB-880F-4398-BD5D-53E7AB16792D}"/>
              </a:ext>
            </a:extLst>
          </p:cNvPr>
          <p:cNvSpPr/>
          <p:nvPr/>
        </p:nvSpPr>
        <p:spPr>
          <a:xfrm>
            <a:off x="7016750" y="468494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813"/>
            <a:ext cx="9906000" cy="6834187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95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613" name="Google Shape;613;p95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95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Anel</a:t>
            </a:r>
            <a:endParaRPr/>
          </a:p>
        </p:txBody>
      </p:sp>
      <p:sp>
        <p:nvSpPr>
          <p:cNvPr id="615" name="Google Shape;615;p95"/>
          <p:cNvSpPr txBox="1">
            <a:spLocks noGrp="1"/>
          </p:cNvSpPr>
          <p:nvPr>
            <p:ph type="body" idx="1"/>
          </p:nvPr>
        </p:nvSpPr>
        <p:spPr>
          <a:xfrm>
            <a:off x="344488" y="1752600"/>
            <a:ext cx="92170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60"/>
              <a:buFont typeface="Arial"/>
              <a:buNone/>
            </a:pPr>
            <a:r>
              <a:rPr lang="pt-BR" sz="2800" b="0" dirty="0"/>
              <a:t>A rede e ligada em </a:t>
            </a:r>
            <a:r>
              <a:rPr lang="pt-BR" sz="2800" b="0" dirty="0">
                <a:solidFill>
                  <a:srgbClr val="00B0F0"/>
                </a:solidFill>
              </a:rPr>
              <a:t>repetidores por meio físico . Elas são capazes de transmitir e receber dados em qualquer direção mas os projetos mais usados são os unidirecionais assim eles não precisam de roteadores </a:t>
            </a:r>
            <a:r>
              <a:rPr lang="pt-BR" sz="2800" b="0" dirty="0"/>
              <a:t>e de uma forma menos sofisticada os protocolos asseguram a entrega das mensagem corretamente.</a:t>
            </a: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FE9C0C-A578-48BC-A553-4AEFABC19EFE}"/>
              </a:ext>
            </a:extLst>
          </p:cNvPr>
          <p:cNvSpPr/>
          <p:nvPr/>
        </p:nvSpPr>
        <p:spPr>
          <a:xfrm>
            <a:off x="6681714" y="265749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813"/>
            <a:ext cx="9906000" cy="6834187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96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622" name="Google Shape;622;p96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96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Anel</a:t>
            </a:r>
            <a:endParaRPr/>
          </a:p>
        </p:txBody>
      </p:sp>
      <p:sp>
        <p:nvSpPr>
          <p:cNvPr id="624" name="Google Shape;624;p96"/>
          <p:cNvSpPr txBox="1">
            <a:spLocks noGrp="1"/>
          </p:cNvSpPr>
          <p:nvPr>
            <p:ph type="body" idx="1"/>
          </p:nvPr>
        </p:nvSpPr>
        <p:spPr>
          <a:xfrm>
            <a:off x="344488" y="1752600"/>
            <a:ext cx="92170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60"/>
              <a:buFont typeface="Arial"/>
              <a:buNone/>
            </a:pPr>
            <a:r>
              <a:rPr lang="pt-BR" sz="2800" b="0"/>
              <a:t>A vantagem: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1960"/>
              <a:buFont typeface="Arial"/>
              <a:buNone/>
            </a:pPr>
            <a:endParaRPr sz="2800" b="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1960"/>
              <a:buFont typeface="Arial"/>
              <a:buNone/>
            </a:pPr>
            <a:r>
              <a:rPr lang="pt-BR" sz="2800" b="0"/>
              <a:t>E que ela utiliza um cabo só e o custo com isso diminui bem na hora da montagem da rede.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813"/>
            <a:ext cx="9906000" cy="683418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97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631" name="Google Shape;631;p97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97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Anel</a:t>
            </a:r>
            <a:endParaRPr/>
          </a:p>
        </p:txBody>
      </p:sp>
      <p:sp>
        <p:nvSpPr>
          <p:cNvPr id="633" name="Google Shape;633;p97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906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60"/>
              <a:buFont typeface="Arial"/>
              <a:buNone/>
            </a:pPr>
            <a:r>
              <a:rPr lang="pt-BR" sz="2800"/>
              <a:t>Desvantagem:</a:t>
            </a: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1960"/>
              <a:buFont typeface="Arial"/>
              <a:buNone/>
            </a:pPr>
            <a:endParaRPr sz="2800"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1960"/>
              <a:buFont typeface="Arial"/>
              <a:buNone/>
            </a:pPr>
            <a:r>
              <a:rPr lang="pt-BR" sz="2800" b="0"/>
              <a:t>E que quando trabalhando em unidirecional caso alguma das estações apresentem falha ou esteja desconectada a rede para de funcionar por completa por ela trabalhar com o sistema de transmissão unidirecional.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title"/>
          </p:nvPr>
        </p:nvSpPr>
        <p:spPr>
          <a:xfrm>
            <a:off x="2073275" y="-100013"/>
            <a:ext cx="7305675" cy="114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66"/>
                </a:solidFill>
              </a:rPr>
              <a:t>Conteúdo Programático</a:t>
            </a:r>
            <a:endParaRPr/>
          </a:p>
        </p:txBody>
      </p:sp>
      <p:sp>
        <p:nvSpPr>
          <p:cNvPr id="478" name="Google Shape;478;p80"/>
          <p:cNvSpPr txBox="1">
            <a:spLocks noGrp="1"/>
          </p:cNvSpPr>
          <p:nvPr>
            <p:ph type="body" idx="1"/>
          </p:nvPr>
        </p:nvSpPr>
        <p:spPr>
          <a:xfrm>
            <a:off x="0" y="1916831"/>
            <a:ext cx="9906000" cy="392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  <a:p>
            <a:pPr marL="334963" lvl="0" indent="-33496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Topologia de Redes </a:t>
            </a:r>
            <a:endParaRPr/>
          </a:p>
          <a:p>
            <a:pPr marL="334963" lvl="0" indent="-33496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Estrela (arquitetura aplicável - ethernet) </a:t>
            </a:r>
            <a:endParaRPr/>
          </a:p>
          <a:p>
            <a:pPr marL="334963" lvl="0" indent="-33496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Barramento (arquitetura aplicável - ethernet) </a:t>
            </a:r>
            <a:endParaRPr/>
          </a:p>
          <a:p>
            <a:pPr marL="334963" lvl="0" indent="-33496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Anel (arquitetura aplicável – token ring) </a:t>
            </a:r>
            <a:endParaRPr/>
          </a:p>
          <a:p>
            <a:pPr marL="334963" lvl="0" indent="-33496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Char char="⚪"/>
            </a:pPr>
            <a:r>
              <a:rPr lang="pt-BR"/>
              <a:t>Outros </a:t>
            </a:r>
            <a:endParaRPr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  <a:p>
            <a:pPr marL="334963" lvl="0" indent="-21304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  <a:p>
            <a:pPr marL="334963" lvl="0" indent="-21304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  <a:p>
            <a:pPr marL="334963" lvl="0" indent="-21304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0" lvl="0" indent="0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5760"/>
              <a:buFont typeface="Noto Sans Symbols"/>
              <a:buNone/>
            </a:pPr>
            <a:r>
              <a:rPr lang="pt-BR" sz="7200"/>
              <a:t>	</a:t>
            </a:r>
            <a:endParaRPr/>
          </a:p>
          <a:p>
            <a:pPr marL="334963" lvl="0" indent="-21304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/>
          </a:p>
          <a:p>
            <a:pPr marL="334963" lvl="0" indent="-213043" algn="l" rtl="0">
              <a:lnSpc>
                <a:spcPct val="71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/>
          </a:p>
        </p:txBody>
      </p:sp>
      <p:sp>
        <p:nvSpPr>
          <p:cNvPr id="479" name="Google Shape;479;p80"/>
          <p:cNvSpPr txBox="1">
            <a:spLocks noGrp="1"/>
          </p:cNvSpPr>
          <p:nvPr>
            <p:ph type="sldNum" idx="12"/>
          </p:nvPr>
        </p:nvSpPr>
        <p:spPr>
          <a:xfrm>
            <a:off x="7099300" y="6284913"/>
            <a:ext cx="2303463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0013"/>
            <a:ext cx="9906000" cy="6958013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98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640" name="Google Shape;640;p98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98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Estrela</a:t>
            </a:r>
            <a:endParaRPr/>
          </a:p>
        </p:txBody>
      </p:sp>
      <p:sp>
        <p:nvSpPr>
          <p:cNvPr id="642" name="Google Shape;642;p98"/>
          <p:cNvSpPr txBox="1">
            <a:spLocks noGrp="1"/>
          </p:cNvSpPr>
          <p:nvPr>
            <p:ph type="body" idx="1"/>
          </p:nvPr>
        </p:nvSpPr>
        <p:spPr>
          <a:xfrm>
            <a:off x="128588" y="1752600"/>
            <a:ext cx="9777412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60"/>
              <a:buFont typeface="Arial"/>
              <a:buNone/>
            </a:pPr>
            <a:r>
              <a:rPr lang="pt-BR" sz="2800" b="0" dirty="0"/>
              <a:t>Esse tipo e o </a:t>
            </a:r>
            <a:r>
              <a:rPr lang="pt-BR" sz="2800" b="0" dirty="0">
                <a:solidFill>
                  <a:srgbClr val="00B0F0"/>
                </a:solidFill>
              </a:rPr>
              <a:t>mais usado hoje por que todas as estações são conectadas por um concentrador </a:t>
            </a:r>
            <a:r>
              <a:rPr lang="pt-BR" sz="2800" b="0" dirty="0"/>
              <a:t>(hub ou switch) principal. Através desse concentrador todas as </a:t>
            </a:r>
            <a:r>
              <a:rPr lang="pt-BR" sz="2800" b="0" dirty="0">
                <a:solidFill>
                  <a:srgbClr val="00B0F0"/>
                </a:solidFill>
              </a:rPr>
              <a:t>estações podem se comunicar entre si e com estações remotas e terminais.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643" name="Google Shape;643;p98" descr="C:\Users\erick\hub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3275" y="4325938"/>
            <a:ext cx="4127500" cy="18875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75542A5-D0E8-4E95-8C02-974E9BC6C1A0}"/>
              </a:ext>
            </a:extLst>
          </p:cNvPr>
          <p:cNvSpPr/>
          <p:nvPr/>
        </p:nvSpPr>
        <p:spPr>
          <a:xfrm>
            <a:off x="7016750" y="507366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99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650" name="Google Shape;650;p99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99"/>
          <p:cNvSpPr txBox="1">
            <a:spLocks noGrp="1"/>
          </p:cNvSpPr>
          <p:nvPr>
            <p:ph type="body" idx="1"/>
          </p:nvPr>
        </p:nvSpPr>
        <p:spPr>
          <a:xfrm>
            <a:off x="128588" y="515938"/>
            <a:ext cx="9648825" cy="558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pt-BR"/>
              <a:t>Vantagem:</a:t>
            </a:r>
            <a:endParaRPr/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0" lvl="0" indent="0" algn="just" rtl="0">
              <a:spcBef>
                <a:spcPts val="560"/>
              </a:spcBef>
              <a:spcAft>
                <a:spcPts val="0"/>
              </a:spcAft>
              <a:buSzPts val="1960"/>
              <a:buFont typeface="Arial"/>
              <a:buNone/>
            </a:pPr>
            <a:r>
              <a:rPr lang="pt-BR" sz="2800" b="0"/>
              <a:t>Cada estação se comunica diretamente com o concentrador assim se ocorrer algum problema de comunicação com a estação apenas ela estará parada, enquanto todas as outras estação continuarão trabalhando normalmente trocando informação na rede.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100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658" name="Google Shape;658;p100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00"/>
          <p:cNvSpPr txBox="1">
            <a:spLocks noGrp="1"/>
          </p:cNvSpPr>
          <p:nvPr>
            <p:ph type="body" idx="1"/>
          </p:nvPr>
        </p:nvSpPr>
        <p:spPr>
          <a:xfrm>
            <a:off x="128588" y="515938"/>
            <a:ext cx="9648825" cy="558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pt-BR"/>
              <a:t>Desvantagem:</a:t>
            </a:r>
            <a:endParaRPr/>
          </a:p>
          <a:p>
            <a:pPr marL="342900" lvl="0" indent="-200660" algn="l" rtl="0">
              <a:spcBef>
                <a:spcPts val="640"/>
              </a:spcBef>
              <a:spcAft>
                <a:spcPts val="0"/>
              </a:spcAft>
              <a:buSzPts val="2240"/>
              <a:buNone/>
            </a:pP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SzPts val="1960"/>
              <a:buChar char="●"/>
            </a:pPr>
            <a:r>
              <a:rPr lang="pt-BR" sz="2800" b="0"/>
              <a:t>È a questão de custo esse tipo de rede acaba tendo um custo elevado e é um pouco mais demorada para a sua implantação devido a quantidade de cabos que devem ser passados.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3025"/>
            <a:ext cx="9906000" cy="69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01"/>
          <p:cNvSpPr/>
          <p:nvPr/>
        </p:nvSpPr>
        <p:spPr>
          <a:xfrm>
            <a:off x="200025" y="606425"/>
            <a:ext cx="9906000" cy="224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Cabo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Uma configuração de rede que utiliza cabeamento 10BASE-T (também conhecido como par trançado ou UTP) com conector RJ 45 nas pontas e um HUB ou switch central.</a:t>
            </a: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101"/>
          <p:cNvSpPr/>
          <p:nvPr/>
        </p:nvSpPr>
        <p:spPr>
          <a:xfrm>
            <a:off x="2281238" y="2071688"/>
            <a:ext cx="9906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7" name="Google Shape;667;p101" descr="38766-imagy0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1713" y="3141663"/>
            <a:ext cx="4291012" cy="30241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9EB42C6-7CE9-4AAE-99E6-497A1E4CBC80}"/>
              </a:ext>
            </a:extLst>
          </p:cNvPr>
          <p:cNvSpPr/>
          <p:nvPr/>
        </p:nvSpPr>
        <p:spPr>
          <a:xfrm>
            <a:off x="6698180" y="398623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313" y="496888"/>
            <a:ext cx="7920037" cy="56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C34BF8-4290-43B2-A642-63E6CB27A486}"/>
              </a:ext>
            </a:extLst>
          </p:cNvPr>
          <p:cNvSpPr/>
          <p:nvPr/>
        </p:nvSpPr>
        <p:spPr>
          <a:xfrm>
            <a:off x="7792892" y="-110717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163"/>
            <a:ext cx="9906000" cy="6888163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103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Grafo (Parcial)</a:t>
            </a:r>
            <a:br>
              <a:rPr lang="pt-BR" b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  <p:sp>
        <p:nvSpPr>
          <p:cNvPr id="680" name="Google Shape;680;p103"/>
          <p:cNvSpPr txBox="1">
            <a:spLocks noGrp="1"/>
          </p:cNvSpPr>
          <p:nvPr>
            <p:ph type="body" idx="1"/>
          </p:nvPr>
        </p:nvSpPr>
        <p:spPr>
          <a:xfrm>
            <a:off x="490538" y="1752600"/>
            <a:ext cx="89249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erriweather Sans"/>
              <a:buNone/>
            </a:pPr>
            <a:r>
              <a:rPr lang="pt-BR" sz="2800" dirty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 topologia em </a:t>
            </a:r>
            <a:r>
              <a:rPr lang="pt-BR" sz="2800" dirty="0">
                <a:solidFill>
                  <a:srgbClr val="00B0F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grafo é uma mistura de várias topologias</a:t>
            </a:r>
            <a:r>
              <a:rPr lang="pt-BR" sz="2800" dirty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 e </a:t>
            </a:r>
            <a:r>
              <a:rPr lang="pt-BR" sz="2800" dirty="0">
                <a:solidFill>
                  <a:srgbClr val="00B0F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cada nó da rede contém uma rota alternativa que geralmente é usada em situações de falha ou congestionamento.</a:t>
            </a:r>
            <a:r>
              <a:rPr lang="pt-BR" sz="2800" dirty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  Traçada por nós, essas rotas têm como </a:t>
            </a:r>
            <a:r>
              <a:rPr lang="pt-BR" sz="2800" dirty="0">
                <a:solidFill>
                  <a:srgbClr val="00B0F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função rotear endereços que não pertencem a sua rede.</a:t>
            </a:r>
            <a:endParaRPr sz="2800" dirty="0">
              <a:solidFill>
                <a:srgbClr val="00B0F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54DB22-066D-444E-B580-B4E8106C421E}"/>
              </a:ext>
            </a:extLst>
          </p:cNvPr>
          <p:cNvSpPr/>
          <p:nvPr/>
        </p:nvSpPr>
        <p:spPr>
          <a:xfrm>
            <a:off x="7063939" y="520383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84138"/>
            <a:ext cx="9993313" cy="70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104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Grafo</a:t>
            </a:r>
            <a:endParaRPr/>
          </a:p>
        </p:txBody>
      </p:sp>
      <p:pic>
        <p:nvPicPr>
          <p:cNvPr id="687" name="Google Shape;687;p1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505075" y="1484313"/>
            <a:ext cx="5218113" cy="42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7313" y="-7938"/>
            <a:ext cx="10080626" cy="6865938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05"/>
          <p:cNvSpPr txBox="1">
            <a:spLocks noGrp="1"/>
          </p:cNvSpPr>
          <p:nvPr>
            <p:ph type="title"/>
          </p:nvPr>
        </p:nvSpPr>
        <p:spPr>
          <a:xfrm>
            <a:off x="273050" y="0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Àrvore</a:t>
            </a:r>
            <a:endParaRPr/>
          </a:p>
        </p:txBody>
      </p:sp>
      <p:sp>
        <p:nvSpPr>
          <p:cNvPr id="694" name="Google Shape;694;p105"/>
          <p:cNvSpPr txBox="1">
            <a:spLocks noGrp="1"/>
          </p:cNvSpPr>
          <p:nvPr>
            <p:ph type="body" idx="1"/>
          </p:nvPr>
        </p:nvSpPr>
        <p:spPr>
          <a:xfrm>
            <a:off x="0" y="1844675"/>
            <a:ext cx="97059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pt-BR" dirty="0"/>
              <a:t>As redes em árvores tem uma </a:t>
            </a:r>
            <a:r>
              <a:rPr lang="pt-BR" dirty="0">
                <a:solidFill>
                  <a:srgbClr val="00B0F0"/>
                </a:solidFill>
              </a:rPr>
              <a:t>facilidade de expansão .Um nó (switch ou hub ) central pode ser ligado com ou outro </a:t>
            </a:r>
            <a:r>
              <a:rPr lang="pt-BR" dirty="0"/>
              <a:t>nó central e assim ir aumentando e expandindo a capacidade da rede.</a:t>
            </a:r>
            <a:endParaRPr dirty="0"/>
          </a:p>
        </p:txBody>
      </p:sp>
      <p:pic>
        <p:nvPicPr>
          <p:cNvPr id="695" name="Google Shape;695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0613" y="4011613"/>
            <a:ext cx="3744912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4950C82-1746-430F-B7D2-288030E32851}"/>
              </a:ext>
            </a:extLst>
          </p:cNvPr>
          <p:cNvSpPr/>
          <p:nvPr/>
        </p:nvSpPr>
        <p:spPr>
          <a:xfrm>
            <a:off x="7338259" y="672783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958013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106"/>
          <p:cNvSpPr txBox="1">
            <a:spLocks noGrp="1"/>
          </p:cNvSpPr>
          <p:nvPr>
            <p:ph type="title"/>
          </p:nvPr>
        </p:nvSpPr>
        <p:spPr>
          <a:xfrm>
            <a:off x="488950" y="333375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Árvore</a:t>
            </a:r>
            <a:endParaRPr/>
          </a:p>
        </p:txBody>
      </p:sp>
      <p:pic>
        <p:nvPicPr>
          <p:cNvPr id="702" name="Google Shape;702;p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792413" y="3644900"/>
            <a:ext cx="3744912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06"/>
          <p:cNvSpPr/>
          <p:nvPr/>
        </p:nvSpPr>
        <p:spPr>
          <a:xfrm>
            <a:off x="273050" y="1484313"/>
            <a:ext cx="93599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os sinais terão velocidades de propagação diferentes e refletirão os sinais de diferentes maneiras. Por estes motivos, </a:t>
            </a:r>
            <a:r>
              <a:rPr lang="pt-BR" sz="2400" b="0" i="0" u="none" strike="noStrike" cap="none" dirty="0">
                <a:solidFill>
                  <a:srgbClr val="00B0F0"/>
                </a:solidFill>
                <a:sym typeface="Arial"/>
              </a:rPr>
              <a:t>geralmente as redes em árvore vão trabalhar com taxas de transmissão menores do que as redes em barra comum.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163"/>
            <a:ext cx="9906000" cy="6888163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107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710" name="Google Shape;710;p107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07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Redes híbridas</a:t>
            </a:r>
            <a:endParaRPr/>
          </a:p>
        </p:txBody>
      </p:sp>
      <p:sp>
        <p:nvSpPr>
          <p:cNvPr id="712" name="Google Shape;712;p107"/>
          <p:cNvSpPr txBox="1">
            <a:spLocks noGrp="1"/>
          </p:cNvSpPr>
          <p:nvPr>
            <p:ph type="body" idx="1"/>
          </p:nvPr>
        </p:nvSpPr>
        <p:spPr>
          <a:xfrm>
            <a:off x="200025" y="1752600"/>
            <a:ext cx="99377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Font typeface="Arial"/>
              <a:buNone/>
            </a:pPr>
            <a:r>
              <a:rPr lang="pt-BR" b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Nela podemos encontrar uma mistura de topologias, tais como as de anel, estrela, barra, entre outras interligadas  que possuem como características as ligações ponto a ponto e multiponto.</a:t>
            </a:r>
            <a:endParaRPr/>
          </a:p>
        </p:txBody>
      </p:sp>
      <p:grpSp>
        <p:nvGrpSpPr>
          <p:cNvPr id="713" name="Google Shape;713;p107"/>
          <p:cNvGrpSpPr/>
          <p:nvPr/>
        </p:nvGrpSpPr>
        <p:grpSpPr>
          <a:xfrm>
            <a:off x="1568450" y="4005263"/>
            <a:ext cx="6532563" cy="1819275"/>
            <a:chOff x="480" y="1440"/>
            <a:chExt cx="4608" cy="1671"/>
          </a:xfrm>
        </p:grpSpPr>
        <p:sp>
          <p:nvSpPr>
            <p:cNvPr id="714" name="Google Shape;714;p107"/>
            <p:cNvSpPr/>
            <p:nvPr/>
          </p:nvSpPr>
          <p:spPr>
            <a:xfrm>
              <a:off x="1620" y="2028"/>
              <a:ext cx="1440" cy="240"/>
            </a:xfrm>
            <a:custGeom>
              <a:avLst/>
              <a:gdLst/>
              <a:ahLst/>
              <a:cxnLst/>
              <a:rect l="l" t="t" r="r" b="b"/>
              <a:pathLst>
                <a:path w="1440" h="312" extrusionOk="0">
                  <a:moveTo>
                    <a:pt x="0" y="168"/>
                  </a:moveTo>
                  <a:cubicBezTo>
                    <a:pt x="240" y="84"/>
                    <a:pt x="480" y="0"/>
                    <a:pt x="720" y="24"/>
                  </a:cubicBezTo>
                  <a:cubicBezTo>
                    <a:pt x="960" y="48"/>
                    <a:pt x="1320" y="264"/>
                    <a:pt x="1440" y="312"/>
                  </a:cubicBezTo>
                </a:path>
              </a:pathLst>
            </a:cu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715" name="Google Shape;715;p107" descr="C:\Users\erick\hub.gif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0" y="2112"/>
              <a:ext cx="2016" cy="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6" name="Google Shape;716;p107" descr="C:\Users\erick\bridge.gif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024" y="1440"/>
              <a:ext cx="2064" cy="16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6A71049-77D7-4363-8306-6EA5AA4BB6AC}"/>
              </a:ext>
            </a:extLst>
          </p:cNvPr>
          <p:cNvSpPr/>
          <p:nvPr/>
        </p:nvSpPr>
        <p:spPr>
          <a:xfrm>
            <a:off x="7016750" y="608649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>
            <a:spLocks noGrp="1"/>
          </p:cNvSpPr>
          <p:nvPr>
            <p:ph type="body" idx="1"/>
          </p:nvPr>
        </p:nvSpPr>
        <p:spPr>
          <a:xfrm>
            <a:off x="381000" y="2349500"/>
            <a:ext cx="9015413" cy="377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just" rtl="0">
              <a:lnSpc>
                <a:spcPct val="71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Noto Sans Symbols"/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Compreender como funciona a comunicação de dados. Entender a história, o conceito, a classificação e a topologia das redes de computadores. Diferenciar os diversos meios de transmissão de dados.</a:t>
            </a:r>
            <a:endParaRPr/>
          </a:p>
        </p:txBody>
      </p:sp>
      <p:sp>
        <p:nvSpPr>
          <p:cNvPr id="485" name="Google Shape;485;p81"/>
          <p:cNvSpPr txBox="1">
            <a:spLocks noGrp="1"/>
          </p:cNvSpPr>
          <p:nvPr>
            <p:ph type="title"/>
          </p:nvPr>
        </p:nvSpPr>
        <p:spPr>
          <a:xfrm>
            <a:off x="1768475" y="633413"/>
            <a:ext cx="7756525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000066"/>
                </a:solidFill>
              </a:rPr>
              <a:t>Objetivo da Disciplina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1" name="Google Shape;721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3" y="-33338"/>
            <a:ext cx="9901237" cy="689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108"/>
          <p:cNvSpPr txBox="1">
            <a:spLocks noGrp="1"/>
          </p:cNvSpPr>
          <p:nvPr>
            <p:ph type="title"/>
          </p:nvPr>
        </p:nvSpPr>
        <p:spPr>
          <a:xfrm>
            <a:off x="452438" y="595313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latin typeface="Arial"/>
                <a:ea typeface="Arial"/>
                <a:cs typeface="Arial"/>
                <a:sym typeface="Arial"/>
              </a:rPr>
              <a:t>Vantagem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08"/>
          <p:cNvSpPr/>
          <p:nvPr/>
        </p:nvSpPr>
        <p:spPr>
          <a:xfrm>
            <a:off x="3941763" y="2457450"/>
            <a:ext cx="9906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108"/>
          <p:cNvSpPr txBox="1">
            <a:spLocks noGrp="1"/>
          </p:cNvSpPr>
          <p:nvPr>
            <p:ph type="body" idx="1"/>
          </p:nvPr>
        </p:nvSpPr>
        <p:spPr>
          <a:xfrm>
            <a:off x="908050" y="2471738"/>
            <a:ext cx="8172450" cy="301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960"/>
              <a:buChar char="●"/>
            </a:pPr>
            <a:r>
              <a:rPr lang="pt-BR" sz="2800">
                <a:latin typeface="Rockwell"/>
                <a:ea typeface="Rockwell"/>
                <a:cs typeface="Rockwell"/>
                <a:sym typeface="Rockwell"/>
              </a:rPr>
              <a:t>Podem ser interligadas todas as anteriores, em uma mesma rede lógica.</a:t>
            </a:r>
            <a:endParaRPr sz="28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3" y="-33338"/>
            <a:ext cx="9901237" cy="689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109"/>
          <p:cNvSpPr txBox="1">
            <a:spLocks noGrp="1"/>
          </p:cNvSpPr>
          <p:nvPr>
            <p:ph type="title"/>
          </p:nvPr>
        </p:nvSpPr>
        <p:spPr>
          <a:xfrm>
            <a:off x="1155700" y="914400"/>
            <a:ext cx="84201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latin typeface="Arial"/>
                <a:ea typeface="Arial"/>
                <a:cs typeface="Arial"/>
                <a:sym typeface="Arial"/>
              </a:rPr>
              <a:t>Desvantagem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09"/>
          <p:cNvSpPr/>
          <p:nvPr/>
        </p:nvSpPr>
        <p:spPr>
          <a:xfrm>
            <a:off x="3941763" y="2457450"/>
            <a:ext cx="9906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109"/>
          <p:cNvSpPr txBox="1">
            <a:spLocks noGrp="1"/>
          </p:cNvSpPr>
          <p:nvPr>
            <p:ph type="body" idx="1"/>
          </p:nvPr>
        </p:nvSpPr>
        <p:spPr>
          <a:xfrm>
            <a:off x="908050" y="2060575"/>
            <a:ext cx="8172450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Font typeface="Arial"/>
              <a:buNone/>
            </a:pPr>
            <a:r>
              <a:rPr lang="pt-BR" sz="2800" b="0">
                <a:latin typeface="Rockwell"/>
                <a:ea typeface="Rockwell"/>
                <a:cs typeface="Rockwell"/>
                <a:sym typeface="Rockwell"/>
              </a:rPr>
              <a:t>Possuem custo mais elevado, devido a sua manutenção e administração.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Font typeface="Arial"/>
              <a:buNone/>
            </a:pPr>
            <a:endParaRPr sz="2800" b="0"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Font typeface="Arial"/>
              <a:buNone/>
            </a:pPr>
            <a:r>
              <a:rPr lang="pt-BR" sz="2800" b="0">
                <a:latin typeface="Rockwell"/>
                <a:ea typeface="Rockwell"/>
                <a:cs typeface="Rockwell"/>
                <a:sym typeface="Rockwell"/>
              </a:rPr>
              <a:t>As estruturas mistas são tipos de redes que utilizam características dos dois tipos básicos de redes, a ligação ponto-a-ponto e multiponto, para obter redes mais complexas e com maiores recursos. </a:t>
            </a:r>
            <a:endParaRPr sz="2800" b="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400"/>
            <a:ext cx="9906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10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739" name="Google Shape;739;p110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10"/>
          <p:cNvSpPr/>
          <p:nvPr/>
        </p:nvSpPr>
        <p:spPr>
          <a:xfrm>
            <a:off x="1905000" y="1905000"/>
            <a:ext cx="301942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lang="pt-BR" sz="2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Ethernet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lang="pt-BR" sz="2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Token Ring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lang="pt-BR" sz="2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FDDI</a:t>
            </a:r>
            <a:endParaRPr/>
          </a:p>
        </p:txBody>
      </p:sp>
      <p:sp>
        <p:nvSpPr>
          <p:cNvPr id="741" name="Google Shape;741;p110"/>
          <p:cNvSpPr txBox="1">
            <a:spLocks noGrp="1"/>
          </p:cNvSpPr>
          <p:nvPr>
            <p:ph type="title" idx="4294967295"/>
          </p:nvPr>
        </p:nvSpPr>
        <p:spPr>
          <a:xfrm>
            <a:off x="825500" y="457200"/>
            <a:ext cx="8394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 de LAN’s</a:t>
            </a:r>
            <a:endParaRPr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C94BF8C-9E23-4904-B07B-7E9BF85345CF}"/>
              </a:ext>
            </a:extLst>
          </p:cNvPr>
          <p:cNvSpPr/>
          <p:nvPr/>
        </p:nvSpPr>
        <p:spPr>
          <a:xfrm>
            <a:off x="7594600" y="558483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350"/>
            <a:ext cx="9906000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111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Ethernet</a:t>
            </a:r>
            <a:endParaRPr/>
          </a:p>
        </p:txBody>
      </p:sp>
      <p:sp>
        <p:nvSpPr>
          <p:cNvPr id="748" name="Google Shape;748;p111"/>
          <p:cNvSpPr txBox="1">
            <a:spLocks noGrp="1"/>
          </p:cNvSpPr>
          <p:nvPr>
            <p:ph type="body" idx="1"/>
          </p:nvPr>
        </p:nvSpPr>
        <p:spPr>
          <a:xfrm>
            <a:off x="849313" y="1484313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 dirty="0"/>
              <a:t>É o </a:t>
            </a:r>
            <a:r>
              <a:rPr lang="pt-BR" sz="2400" b="0" dirty="0">
                <a:solidFill>
                  <a:srgbClr val="00B0F0"/>
                </a:solidFill>
              </a:rPr>
              <a:t>protocolo de rede mais usado</a:t>
            </a:r>
            <a:r>
              <a:rPr lang="pt-BR" sz="2400" b="0" dirty="0"/>
              <a:t>. </a:t>
            </a:r>
            <a:r>
              <a:rPr lang="pt-BR" sz="2400" b="0" dirty="0">
                <a:solidFill>
                  <a:srgbClr val="00B0F0"/>
                </a:solidFill>
              </a:rPr>
              <a:t>Utiliza um método de acesso chamado CSMA/CD (Carrier </a:t>
            </a:r>
            <a:r>
              <a:rPr lang="pt-BR" sz="2400" b="0" dirty="0" err="1">
                <a:solidFill>
                  <a:srgbClr val="00B0F0"/>
                </a:solidFill>
              </a:rPr>
              <a:t>Sense</a:t>
            </a:r>
            <a:r>
              <a:rPr lang="pt-BR" sz="2400" b="0" dirty="0">
                <a:solidFill>
                  <a:srgbClr val="00B0F0"/>
                </a:solidFill>
              </a:rPr>
              <a:t> </a:t>
            </a:r>
            <a:r>
              <a:rPr lang="pt-BR" sz="2400" b="0" dirty="0" err="1">
                <a:solidFill>
                  <a:srgbClr val="00B0F0"/>
                </a:solidFill>
              </a:rPr>
              <a:t>Multiple</a:t>
            </a:r>
            <a:r>
              <a:rPr lang="pt-BR" sz="2400" b="0" dirty="0">
                <a:solidFill>
                  <a:srgbClr val="00B0F0"/>
                </a:solidFill>
              </a:rPr>
              <a:t> Access </a:t>
            </a:r>
            <a:r>
              <a:rPr lang="pt-BR" sz="2400" b="0" dirty="0" err="1">
                <a:solidFill>
                  <a:srgbClr val="00B0F0"/>
                </a:solidFill>
              </a:rPr>
              <a:t>with</a:t>
            </a:r>
            <a:r>
              <a:rPr lang="pt-BR" sz="2400" b="0" dirty="0">
                <a:solidFill>
                  <a:srgbClr val="00B0F0"/>
                </a:solidFill>
              </a:rPr>
              <a:t> </a:t>
            </a:r>
            <a:r>
              <a:rPr lang="pt-BR" sz="2400" b="0" dirty="0" err="1">
                <a:solidFill>
                  <a:srgbClr val="00B0F0"/>
                </a:solidFill>
              </a:rPr>
              <a:t>Collision</a:t>
            </a:r>
            <a:r>
              <a:rPr lang="pt-BR" sz="2400" b="0" dirty="0">
                <a:solidFill>
                  <a:srgbClr val="00B0F0"/>
                </a:solidFill>
              </a:rPr>
              <a:t> </a:t>
            </a:r>
            <a:r>
              <a:rPr lang="pt-BR" sz="2400" b="0" dirty="0" err="1">
                <a:solidFill>
                  <a:srgbClr val="00B0F0"/>
                </a:solidFill>
              </a:rPr>
              <a:t>Detection</a:t>
            </a:r>
            <a:r>
              <a:rPr lang="pt-BR" sz="2400" b="0" dirty="0">
                <a:solidFill>
                  <a:srgbClr val="00B0F0"/>
                </a:solidFill>
              </a:rPr>
              <a:t>). </a:t>
            </a:r>
            <a:r>
              <a:rPr lang="pt-BR" sz="2400" b="0" dirty="0"/>
              <a:t>Este é um sistema onde cada computador "escuta" o cabo antes de enviar algum dado pela rede, se a rede estiver livre então o computador poderá transmitir. Caso algum outro computador queira transmitir e o cabo já esteja sendo utilizado, então este comutador irá esperar até que o cabo fique desocupado e tentar novamente quando a linha estiver livre. </a:t>
            </a:r>
            <a:endParaRPr dirty="0"/>
          </a:p>
        </p:txBody>
      </p:sp>
      <p:sp>
        <p:nvSpPr>
          <p:cNvPr id="749" name="Google Shape;749;p111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750" name="Google Shape;750;p111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F9E732A-8556-496A-9CA1-DB49F3FB6301}"/>
              </a:ext>
            </a:extLst>
          </p:cNvPr>
          <p:cNvSpPr/>
          <p:nvPr/>
        </p:nvSpPr>
        <p:spPr>
          <a:xfrm>
            <a:off x="6800704" y="558483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112"/>
          <p:cNvSpPr txBox="1">
            <a:spLocks noGrp="1"/>
          </p:cNvSpPr>
          <p:nvPr>
            <p:ph type="body" idx="1"/>
          </p:nvPr>
        </p:nvSpPr>
        <p:spPr>
          <a:xfrm>
            <a:off x="849313" y="981075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/>
              <a:t>ocorrerá uma colisão e a rede ficará for por um curtíssimo tempo até que seja liberado o tráfego para então poder transmitir. Entretanto o atraso causado pelas colisões e retransmissões é muito curto e normalmente não faz efeito na velocidade de transmisão na rede. As topologias usadas para este protocolo são do tipo barramento ou estrela. O tipo de cabeamento é de par trançado, coaxial ou fibra ótica e a velocidade de transmissão é de 10 Mbps. </a:t>
            </a:r>
            <a:endParaRPr/>
          </a:p>
        </p:txBody>
      </p:sp>
      <p:sp>
        <p:nvSpPr>
          <p:cNvPr id="757" name="Google Shape;757;p112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758" name="Google Shape;758;p112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EC8303D-0728-48D9-9201-DA4095D6F98C}"/>
              </a:ext>
            </a:extLst>
          </p:cNvPr>
          <p:cNvSpPr/>
          <p:nvPr/>
        </p:nvSpPr>
        <p:spPr>
          <a:xfrm>
            <a:off x="4738750" y="4731703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225" y="-15875"/>
            <a:ext cx="9928225" cy="6973888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13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FDDI</a:t>
            </a:r>
            <a:endParaRPr/>
          </a:p>
        </p:txBody>
      </p:sp>
      <p:sp>
        <p:nvSpPr>
          <p:cNvPr id="765" name="Google Shape;765;p113"/>
          <p:cNvSpPr txBox="1">
            <a:spLocks noGrp="1"/>
          </p:cNvSpPr>
          <p:nvPr>
            <p:ph type="body" idx="1"/>
          </p:nvPr>
        </p:nvSpPr>
        <p:spPr>
          <a:xfrm>
            <a:off x="776288" y="1557338"/>
            <a:ext cx="8420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 dirty="0"/>
              <a:t>FDDI (</a:t>
            </a:r>
            <a:r>
              <a:rPr lang="pt-BR" sz="2400" b="0" dirty="0" err="1"/>
              <a:t>Fiber</a:t>
            </a:r>
            <a:r>
              <a:rPr lang="pt-BR" sz="2400" b="0" dirty="0"/>
              <a:t> </a:t>
            </a:r>
            <a:r>
              <a:rPr lang="pt-BR" sz="2400" b="0" dirty="0" err="1"/>
              <a:t>Distributed</a:t>
            </a:r>
            <a:r>
              <a:rPr lang="pt-BR" sz="2400" b="0" dirty="0"/>
              <a:t> Data Interface), </a:t>
            </a:r>
            <a:r>
              <a:rPr lang="pt-BR" sz="2400" b="0" dirty="0">
                <a:solidFill>
                  <a:srgbClr val="00B0F0"/>
                </a:solidFill>
              </a:rPr>
              <a:t>interconecta duas ou mais redes locais, frequentemente cobrindo longas distâncias.</a:t>
            </a:r>
            <a:r>
              <a:rPr lang="pt-BR" sz="2400" b="0" dirty="0"/>
              <a:t> O método de acesso envolve a passagem de sinal, usa topologia física de duplo anel. A </a:t>
            </a:r>
            <a:r>
              <a:rPr lang="pt-BR" sz="2400" b="0" dirty="0">
                <a:solidFill>
                  <a:srgbClr val="00B0F0"/>
                </a:solidFill>
              </a:rPr>
              <a:t>transmissão ocorre em um dos anéis, entretanto caso uma parada ou quebra ocorra, o sistema mantém a informação automaticamente usando porções do segundo anel para, então criar um anel completo.</a:t>
            </a:r>
            <a:r>
              <a:rPr lang="pt-BR" sz="2400" b="0" dirty="0"/>
              <a:t> A maior vantagem no FDDI está na velocidade. Usa somente fibra ótica com velocidade de 100Mbps.</a:t>
            </a:r>
            <a:endParaRPr dirty="0"/>
          </a:p>
        </p:txBody>
      </p:sp>
      <p:sp>
        <p:nvSpPr>
          <p:cNvPr id="766" name="Google Shape;766;p113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767" name="Google Shape;767;p113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EFE6A5-77EA-42AA-9384-37336C89DB5D}"/>
              </a:ext>
            </a:extLst>
          </p:cNvPr>
          <p:cNvSpPr/>
          <p:nvPr/>
        </p:nvSpPr>
        <p:spPr>
          <a:xfrm>
            <a:off x="6930085" y="477680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525" y="0"/>
            <a:ext cx="99155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14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 dirty="0"/>
          </a:p>
        </p:txBody>
      </p:sp>
      <p:sp>
        <p:nvSpPr>
          <p:cNvPr id="774" name="Google Shape;774;p114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5" name="Google Shape;775;p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388" y="1196975"/>
            <a:ext cx="8713787" cy="33385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A3D2BE3-D2D2-4C22-B001-AA7C1F3008C5}"/>
              </a:ext>
            </a:extLst>
          </p:cNvPr>
          <p:cNvSpPr/>
          <p:nvPr/>
        </p:nvSpPr>
        <p:spPr>
          <a:xfrm>
            <a:off x="7259882" y="256541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988" y="0"/>
            <a:ext cx="9906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15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Token </a:t>
            </a:r>
            <a:r>
              <a:rPr lang="pt-BR" dirty="0" err="1"/>
              <a:t>Ring</a:t>
            </a:r>
            <a:endParaRPr dirty="0"/>
          </a:p>
        </p:txBody>
      </p:sp>
      <p:pic>
        <p:nvPicPr>
          <p:cNvPr id="782" name="Google Shape;782;p1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25500" y="2089150"/>
            <a:ext cx="8420100" cy="2268538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115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784" name="Google Shape;784;p115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7919CE-F28D-4085-9EBE-938191E4AC9A}"/>
              </a:ext>
            </a:extLst>
          </p:cNvPr>
          <p:cNvSpPr/>
          <p:nvPr/>
        </p:nvSpPr>
        <p:spPr>
          <a:xfrm>
            <a:off x="7016750" y="558483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288" y="-12700"/>
            <a:ext cx="9920288" cy="68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16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Token Ring </a:t>
            </a:r>
            <a:endParaRPr/>
          </a:p>
        </p:txBody>
      </p:sp>
      <p:sp>
        <p:nvSpPr>
          <p:cNvPr id="791" name="Google Shape;791;p116"/>
          <p:cNvSpPr txBox="1">
            <a:spLocks noGrp="1"/>
          </p:cNvSpPr>
          <p:nvPr>
            <p:ph type="body" idx="1"/>
          </p:nvPr>
        </p:nvSpPr>
        <p:spPr>
          <a:xfrm>
            <a:off x="273050" y="1916113"/>
            <a:ext cx="9056688" cy="360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 dirty="0"/>
              <a:t>O padrão token </a:t>
            </a:r>
            <a:r>
              <a:rPr lang="pt-BR" sz="2400" b="0" dirty="0" err="1"/>
              <a:t>ring</a:t>
            </a:r>
            <a:r>
              <a:rPr lang="pt-BR" sz="2400" b="0" dirty="0"/>
              <a:t> (passagem de permissão) </a:t>
            </a:r>
            <a:r>
              <a:rPr lang="pt-BR" sz="2400" b="0" dirty="0">
                <a:solidFill>
                  <a:srgbClr val="00B0F0"/>
                </a:solidFill>
              </a:rPr>
              <a:t>trabalha em uma forma circular para determinar qual estação tem permissão de que todas as estação da rede tenham a chance de transmitir os dados.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792" name="Google Shape;792;p116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793" name="Google Shape;793;p116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61B941C-99D1-462F-B75D-EA8B86FF1756}"/>
              </a:ext>
            </a:extLst>
          </p:cNvPr>
          <p:cNvSpPr/>
          <p:nvPr/>
        </p:nvSpPr>
        <p:spPr>
          <a:xfrm>
            <a:off x="7155379" y="457200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Google Shape;798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117"/>
          <p:cNvSpPr txBox="1">
            <a:spLocks noGrp="1"/>
          </p:cNvSpPr>
          <p:nvPr>
            <p:ph type="body" idx="1"/>
          </p:nvPr>
        </p:nvSpPr>
        <p:spPr>
          <a:xfrm>
            <a:off x="488950" y="836613"/>
            <a:ext cx="905668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/>
              <a:t>Utilizando esse padrão o computador monitora a rede até que ele veja um padrão de bits denominado permissão. Assim ele envia o pacote de dados que viaja pelo anel até o destino receber na passagem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/>
              <a:t>Utiliza topologia anel com par trançado ou fibra ótica. Devido à crescente popularidade do padrão o uso do Token Ring tem diminuído. </a:t>
            </a:r>
            <a:endParaRPr/>
          </a:p>
        </p:txBody>
      </p:sp>
      <p:sp>
        <p:nvSpPr>
          <p:cNvPr id="800" name="Google Shape;800;p117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801" name="Google Shape;801;p117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213DF20-CA72-4896-9ADA-512C69C27DD9}"/>
              </a:ext>
            </a:extLst>
          </p:cNvPr>
          <p:cNvSpPr/>
          <p:nvPr/>
        </p:nvSpPr>
        <p:spPr>
          <a:xfrm>
            <a:off x="1695105" y="4847592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8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53975" y="0"/>
            <a:ext cx="9959975" cy="75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82"/>
          <p:cNvSpPr txBox="1">
            <a:spLocks noGrp="1"/>
          </p:cNvSpPr>
          <p:nvPr>
            <p:ph type="title"/>
          </p:nvPr>
        </p:nvSpPr>
        <p:spPr>
          <a:xfrm rot="-1049356">
            <a:off x="1063625" y="3087688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/>
              <a:t>Topologias DE REDES</a:t>
            </a:r>
            <a:endParaRPr/>
          </a:p>
        </p:txBody>
      </p:sp>
      <p:sp>
        <p:nvSpPr>
          <p:cNvPr id="492" name="Google Shape;492;p82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63" y="0"/>
            <a:ext cx="9906000" cy="6888163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18"/>
          <p:cNvSpPr txBox="1">
            <a:spLocks noGrp="1"/>
          </p:cNvSpPr>
          <p:nvPr>
            <p:ph type="title"/>
          </p:nvPr>
        </p:nvSpPr>
        <p:spPr>
          <a:xfrm>
            <a:off x="128588" y="457200"/>
            <a:ext cx="952976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Cascatamento e empilhamento</a:t>
            </a:r>
            <a:endParaRPr/>
          </a:p>
        </p:txBody>
      </p:sp>
      <p:sp>
        <p:nvSpPr>
          <p:cNvPr id="808" name="Google Shape;808;p118"/>
          <p:cNvSpPr txBox="1">
            <a:spLocks noGrp="1"/>
          </p:cNvSpPr>
          <p:nvPr>
            <p:ph type="body" idx="1"/>
          </p:nvPr>
        </p:nvSpPr>
        <p:spPr>
          <a:xfrm>
            <a:off x="128588" y="2087563"/>
            <a:ext cx="9129712" cy="379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 dirty="0"/>
              <a:t> No </a:t>
            </a:r>
            <a:r>
              <a:rPr lang="pt-BR" sz="2400" b="0" dirty="0" err="1"/>
              <a:t>cascateamento</a:t>
            </a:r>
            <a:r>
              <a:rPr lang="pt-BR" sz="2400" b="0" dirty="0"/>
              <a:t>, a interligação se dá </a:t>
            </a:r>
            <a:r>
              <a:rPr lang="pt-BR" sz="2400" dirty="0">
                <a:solidFill>
                  <a:srgbClr val="00B0F0"/>
                </a:solidFill>
              </a:rPr>
              <a:t>através de uma porta de um equipamento com a outra porta de outro equipamento</a:t>
            </a:r>
            <a:r>
              <a:rPr lang="pt-BR" sz="2400" b="0" dirty="0">
                <a:solidFill>
                  <a:srgbClr val="00B0F0"/>
                </a:solidFill>
              </a:rPr>
              <a:t>, </a:t>
            </a:r>
            <a:r>
              <a:rPr lang="pt-BR" sz="2400" b="0" dirty="0"/>
              <a:t>sendo a largura de banda limitada à velocidade da porta (10/100/1000 Mbps). </a:t>
            </a:r>
            <a:endParaRPr sz="2400" dirty="0"/>
          </a:p>
        </p:txBody>
      </p:sp>
      <p:sp>
        <p:nvSpPr>
          <p:cNvPr id="809" name="Google Shape;809;p118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810" name="Google Shape;810;p118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17FA54-D9B5-45CB-8E60-D9979DC44C46}"/>
              </a:ext>
            </a:extLst>
          </p:cNvPr>
          <p:cNvSpPr/>
          <p:nvPr/>
        </p:nvSpPr>
        <p:spPr>
          <a:xfrm>
            <a:off x="7299071" y="4206240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5" name="Google Shape;815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163"/>
            <a:ext cx="9906000" cy="6888163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119"/>
          <p:cNvSpPr txBox="1">
            <a:spLocks noGrp="1"/>
          </p:cNvSpPr>
          <p:nvPr>
            <p:ph type="body" idx="1"/>
          </p:nvPr>
        </p:nvSpPr>
        <p:spPr>
          <a:xfrm>
            <a:off x="200025" y="1268413"/>
            <a:ext cx="9705975" cy="375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/>
              <a:t> os equipamentos mais novos (incluindo alguns hubs e switches de 10/100 Mbps e TODOS os dispositivos de 1 Gbps ou 10 Gbps) disponibilizam "Auto MDI/MDIX" para automaticamente selecionar a configuração apropriada quando um cabo Ethernet é conectado, de maneira que qualquer porta pode ser utilizada para o cascateamento.</a:t>
            </a:r>
            <a:r>
              <a:rPr lang="pt-BR" b="0"/>
              <a:t> </a:t>
            </a:r>
            <a:endParaRPr/>
          </a:p>
        </p:txBody>
      </p:sp>
      <p:sp>
        <p:nvSpPr>
          <p:cNvPr id="817" name="Google Shape;817;p119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818" name="Google Shape;818;p119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12DCF3B-4151-4625-965B-E2EC744BEAFE}"/>
              </a:ext>
            </a:extLst>
          </p:cNvPr>
          <p:cNvSpPr/>
          <p:nvPr/>
        </p:nvSpPr>
        <p:spPr>
          <a:xfrm>
            <a:off x="7351322" y="327979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163"/>
            <a:ext cx="9906000" cy="688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1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04813" y="304800"/>
            <a:ext cx="9096375" cy="6218238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120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163"/>
            <a:ext cx="9906000" cy="6888163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21"/>
          <p:cNvSpPr txBox="1">
            <a:spLocks noGrp="1"/>
          </p:cNvSpPr>
          <p:nvPr>
            <p:ph type="title"/>
          </p:nvPr>
        </p:nvSpPr>
        <p:spPr>
          <a:xfrm>
            <a:off x="206375" y="277813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Empilhamento</a:t>
            </a:r>
            <a:endParaRPr/>
          </a:p>
        </p:txBody>
      </p:sp>
      <p:sp>
        <p:nvSpPr>
          <p:cNvPr id="832" name="Google Shape;832;p121"/>
          <p:cNvSpPr txBox="1">
            <a:spLocks noGrp="1"/>
          </p:cNvSpPr>
          <p:nvPr>
            <p:ph type="body" idx="1"/>
          </p:nvPr>
        </p:nvSpPr>
        <p:spPr>
          <a:xfrm>
            <a:off x="0" y="1603375"/>
            <a:ext cx="9905999" cy="345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 dirty="0"/>
              <a:t>o </a:t>
            </a:r>
            <a:r>
              <a:rPr lang="pt-BR" sz="2400" dirty="0">
                <a:solidFill>
                  <a:srgbClr val="00B0F0"/>
                </a:solidFill>
              </a:rPr>
              <a:t>empilhamento</a:t>
            </a:r>
            <a:r>
              <a:rPr lang="pt-BR" sz="2400" b="0" dirty="0">
                <a:solidFill>
                  <a:srgbClr val="00B0F0"/>
                </a:solidFill>
              </a:rPr>
              <a:t>, </a:t>
            </a:r>
            <a:r>
              <a:rPr lang="pt-BR" sz="2400" b="0" dirty="0"/>
              <a:t>a interligação ocorre através de Numa </a:t>
            </a:r>
            <a:r>
              <a:rPr lang="pt-BR" sz="2400" dirty="0">
                <a:solidFill>
                  <a:srgbClr val="00B0F0"/>
                </a:solidFill>
              </a:rPr>
              <a:t>porta específica para empilhamento</a:t>
            </a:r>
            <a:r>
              <a:rPr lang="pt-BR" sz="2400" b="0" dirty="0">
                <a:solidFill>
                  <a:srgbClr val="00B0F0"/>
                </a:solidFill>
              </a:rPr>
              <a:t> </a:t>
            </a:r>
            <a:r>
              <a:rPr lang="pt-BR" sz="2400" b="0" dirty="0"/>
              <a:t>("</a:t>
            </a:r>
            <a:r>
              <a:rPr lang="pt-BR" sz="2400" b="0" i="1" dirty="0" err="1"/>
              <a:t>stack</a:t>
            </a:r>
            <a:r>
              <a:rPr lang="pt-BR" sz="2400" b="0" dirty="0"/>
              <a:t>") e cada fabricante possui um tipo de interface própria a qual possui velocidade transmissão maior que a velocidade das portas de conexão. Nesse caso, </a:t>
            </a:r>
            <a:r>
              <a:rPr lang="pt-BR" sz="2400" b="0" dirty="0">
                <a:solidFill>
                  <a:srgbClr val="00B0F0"/>
                </a:solidFill>
              </a:rPr>
              <a:t>o empilhamento pode ser feito apenas entre equipamentos de um mesmo fabricante. </a:t>
            </a:r>
            <a:r>
              <a:rPr lang="pt-BR" sz="2400" b="0" dirty="0"/>
              <a:t>Os equipamentos assim empilhados tornam-se um único equipamento. </a:t>
            </a:r>
            <a:endParaRPr dirty="0"/>
          </a:p>
        </p:txBody>
      </p:sp>
      <p:sp>
        <p:nvSpPr>
          <p:cNvPr id="833" name="Google Shape;833;p121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834" name="Google Shape;834;p121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A1DCAE4-E1A3-461B-B761-CC995FDD845C}"/>
              </a:ext>
            </a:extLst>
          </p:cNvPr>
          <p:cNvSpPr/>
          <p:nvPr/>
        </p:nvSpPr>
        <p:spPr>
          <a:xfrm>
            <a:off x="7155379" y="457200"/>
            <a:ext cx="1825771" cy="9404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163"/>
            <a:ext cx="9906000" cy="6888163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122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Empilhamento</a:t>
            </a:r>
            <a:endParaRPr/>
          </a:p>
        </p:txBody>
      </p:sp>
      <p:pic>
        <p:nvPicPr>
          <p:cNvPr id="841" name="Google Shape;841;p1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00025" y="692150"/>
            <a:ext cx="9145588" cy="4532313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22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843" name="Google Shape;843;p122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8" name="Google Shape;84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3" y="0"/>
            <a:ext cx="9894887" cy="6958013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123"/>
          <p:cNvSpPr txBox="1">
            <a:spLocks noGrp="1"/>
          </p:cNvSpPr>
          <p:nvPr>
            <p:ph type="title"/>
          </p:nvPr>
        </p:nvSpPr>
        <p:spPr>
          <a:xfrm>
            <a:off x="5882919" y="325204"/>
            <a:ext cx="401783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850" name="Google Shape;850;p123"/>
          <p:cNvSpPr txBox="1">
            <a:spLocks noGrp="1"/>
          </p:cNvSpPr>
          <p:nvPr>
            <p:ph type="ftr" idx="11"/>
          </p:nvPr>
        </p:nvSpPr>
        <p:spPr>
          <a:xfrm>
            <a:off x="38798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Redes de computadores - aspectos básicos</a:t>
            </a:r>
            <a:endParaRPr/>
          </a:p>
        </p:txBody>
      </p:sp>
      <p:sp>
        <p:nvSpPr>
          <p:cNvPr id="851" name="Google Shape;851;p123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2" name="Google Shape;852;p1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47769" y="1468204"/>
            <a:ext cx="9505056" cy="447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933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83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Topologias</a:t>
            </a:r>
            <a:endParaRPr/>
          </a:p>
        </p:txBody>
      </p:sp>
      <p:sp>
        <p:nvSpPr>
          <p:cNvPr id="499" name="Google Shape;499;p83"/>
          <p:cNvSpPr txBox="1">
            <a:spLocks noGrp="1"/>
          </p:cNvSpPr>
          <p:nvPr>
            <p:ph type="body" idx="1"/>
          </p:nvPr>
        </p:nvSpPr>
        <p:spPr>
          <a:xfrm>
            <a:off x="0" y="1700213"/>
            <a:ext cx="9906000" cy="384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>
                <a:latin typeface="Book Antiqua"/>
                <a:ea typeface="Book Antiqua"/>
                <a:cs typeface="Book Antiqua"/>
                <a:sym typeface="Book Antiqua"/>
              </a:rPr>
              <a:t>Quando vamos montar uma rede devemos escolher o tipo de rede de topologia adequada de acordo com as aplicações que serão executas na rede.</a:t>
            </a:r>
            <a:endParaRPr/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 b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>
                <a:latin typeface="Book Antiqua"/>
                <a:ea typeface="Book Antiqua"/>
                <a:cs typeface="Book Antiqua"/>
                <a:sym typeface="Book Antiqua"/>
              </a:rPr>
              <a:t>Para avaliar isso devemos observar os seguintes fatores: </a:t>
            </a:r>
            <a:endParaRPr/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>
                <a:latin typeface="Book Antiqua"/>
                <a:ea typeface="Book Antiqua"/>
                <a:cs typeface="Book Antiqua"/>
                <a:sym typeface="Book Antiqua"/>
              </a:rPr>
              <a:t>estabilidade, </a:t>
            </a:r>
            <a:endParaRPr/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>
                <a:latin typeface="Book Antiqua"/>
                <a:ea typeface="Book Antiqua"/>
                <a:cs typeface="Book Antiqua"/>
                <a:sym typeface="Book Antiqua"/>
              </a:rPr>
              <a:t>velocidade,</a:t>
            </a:r>
            <a:endParaRPr/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>
                <a:latin typeface="Book Antiqua"/>
                <a:ea typeface="Book Antiqua"/>
                <a:cs typeface="Book Antiqua"/>
                <a:sym typeface="Book Antiqua"/>
              </a:rPr>
              <a:t>confiabilidade e custo.</a:t>
            </a:r>
            <a:endParaRPr/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/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/>
          </a:p>
        </p:txBody>
      </p:sp>
      <p:sp>
        <p:nvSpPr>
          <p:cNvPr id="500" name="Google Shape;500;p83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933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84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Topologias</a:t>
            </a:r>
            <a:endParaRPr/>
          </a:p>
        </p:txBody>
      </p:sp>
      <p:sp>
        <p:nvSpPr>
          <p:cNvPr id="507" name="Google Shape;507;p84"/>
          <p:cNvSpPr txBox="1">
            <a:spLocks noGrp="1"/>
          </p:cNvSpPr>
          <p:nvPr>
            <p:ph type="body" idx="1"/>
          </p:nvPr>
        </p:nvSpPr>
        <p:spPr>
          <a:xfrm>
            <a:off x="-87313" y="1700213"/>
            <a:ext cx="9993313" cy="384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 b="0"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pt-BR" sz="2400" b="0">
                <a:latin typeface="Book Antiqua"/>
                <a:ea typeface="Book Antiqua"/>
                <a:cs typeface="Book Antiqua"/>
                <a:sym typeface="Book Antiqua"/>
              </a:rPr>
              <a:t>Desses fatores o que e mais importante são o custo que determina qual rede se aplica e a distância entre os nós .</a:t>
            </a:r>
            <a:endParaRPr/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/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endParaRPr sz="2400"/>
          </a:p>
        </p:txBody>
      </p:sp>
      <p:sp>
        <p:nvSpPr>
          <p:cNvPr id="508" name="Google Shape;508;p84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84"/>
          <p:cNvSpPr/>
          <p:nvPr/>
        </p:nvSpPr>
        <p:spPr>
          <a:xfrm>
            <a:off x="825500" y="3629025"/>
            <a:ext cx="7799388" cy="99695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È a forma como os computadores estão conectados na rede</a:t>
            </a:r>
            <a:endParaRPr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3498077-46B9-4A1F-ADC8-2E6CACF203EF}"/>
              </a:ext>
            </a:extLst>
          </p:cNvPr>
          <p:cNvSpPr/>
          <p:nvPr/>
        </p:nvSpPr>
        <p:spPr>
          <a:xfrm>
            <a:off x="5825177" y="539751"/>
            <a:ext cx="176942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163"/>
            <a:ext cx="9906000" cy="698817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85"/>
          <p:cNvSpPr txBox="1">
            <a:spLocks noGrp="1"/>
          </p:cNvSpPr>
          <p:nvPr>
            <p:ph type="title"/>
          </p:nvPr>
        </p:nvSpPr>
        <p:spPr>
          <a:xfrm>
            <a:off x="825500" y="457200"/>
            <a:ext cx="74898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Topologias</a:t>
            </a:r>
            <a:endParaRPr/>
          </a:p>
        </p:txBody>
      </p:sp>
      <p:sp>
        <p:nvSpPr>
          <p:cNvPr id="516" name="Google Shape;516;p85"/>
          <p:cNvSpPr txBox="1">
            <a:spLocks noGrp="1"/>
          </p:cNvSpPr>
          <p:nvPr>
            <p:ph type="body" idx="1"/>
          </p:nvPr>
        </p:nvSpPr>
        <p:spPr>
          <a:xfrm>
            <a:off x="0" y="1771650"/>
            <a:ext cx="990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680"/>
              <a:buFont typeface="Arial"/>
              <a:buNone/>
            </a:pPr>
            <a:r>
              <a:rPr lang="pt-BR" sz="24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Podemos dizer que:</a:t>
            </a:r>
            <a:endParaRPr dirty="0"/>
          </a:p>
          <a:p>
            <a:pPr marL="685800" lvl="0" indent="-342899" algn="just" rtl="0">
              <a:spcBef>
                <a:spcPts val="480"/>
              </a:spcBef>
              <a:spcAft>
                <a:spcPts val="0"/>
              </a:spcAft>
              <a:buClr>
                <a:srgbClr val="0099CC"/>
              </a:buClr>
              <a:buSzPts val="1680"/>
              <a:buChar char="●"/>
            </a:pPr>
            <a:r>
              <a:rPr lang="pt-BR" sz="2400" b="0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A topologia física </a:t>
            </a:r>
            <a:r>
              <a:rPr lang="pt-BR" sz="2400" b="0" dirty="0">
                <a:latin typeface="Book Antiqua"/>
                <a:ea typeface="Book Antiqua"/>
                <a:cs typeface="Book Antiqua"/>
                <a:sym typeface="Book Antiqua"/>
              </a:rPr>
              <a:t>refere-se ao </a:t>
            </a:r>
            <a:r>
              <a:rPr lang="pt-BR" sz="2400" b="0" dirty="0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layout físico e ao meio de conexão dos dispositivos de redes, ou seja, como eles são conectados</a:t>
            </a:r>
            <a:r>
              <a:rPr lang="pt-BR" sz="2400" b="0" dirty="0">
                <a:latin typeface="Book Antiqua"/>
                <a:ea typeface="Book Antiqua"/>
                <a:cs typeface="Book Antiqua"/>
                <a:sym typeface="Book Antiqua"/>
              </a:rPr>
              <a:t>, e esses dispositivos que formam a estrutura de uma rede são chamados de nós ou nodos. </a:t>
            </a:r>
            <a:endParaRPr sz="2400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Clr>
                <a:srgbClr val="0099CC"/>
              </a:buClr>
              <a:buSzPts val="1680"/>
              <a:buFont typeface="Arial"/>
              <a:buNone/>
            </a:pPr>
            <a:endParaRPr sz="2400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685800" lvl="0" indent="-342899" algn="just" rtl="0">
              <a:spcBef>
                <a:spcPts val="480"/>
              </a:spcBef>
              <a:spcAft>
                <a:spcPts val="0"/>
              </a:spcAft>
              <a:buClr>
                <a:srgbClr val="0099CC"/>
              </a:buClr>
              <a:buSzPts val="1680"/>
              <a:buChar char="●"/>
            </a:pPr>
            <a:r>
              <a:rPr lang="pt-BR" sz="2400" b="0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A topologia lógica </a:t>
            </a:r>
            <a:r>
              <a:rPr lang="pt-BR" sz="2400" b="0" dirty="0">
                <a:latin typeface="Book Antiqua"/>
                <a:ea typeface="Book Antiqua"/>
                <a:cs typeface="Book Antiqua"/>
                <a:sym typeface="Book Antiqua"/>
              </a:rPr>
              <a:t>é a </a:t>
            </a:r>
            <a:r>
              <a:rPr lang="pt-BR" sz="24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Book Antiqua"/>
                <a:ea typeface="Book Antiqua"/>
                <a:cs typeface="Book Antiqua"/>
                <a:sym typeface="Book Antiqua"/>
              </a:rPr>
              <a:t>forma com que os nós se comunicam através dos meios de transmissão. </a:t>
            </a:r>
            <a:endParaRPr sz="2800" dirty="0">
              <a:solidFill>
                <a:schemeClr val="bg2">
                  <a:lumMod val="60000"/>
                  <a:lumOff val="40000"/>
                </a:schemeClr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17" name="Google Shape;517;p85"/>
          <p:cNvSpPr txBox="1">
            <a:spLocks noGrp="1"/>
          </p:cNvSpPr>
          <p:nvPr>
            <p:ph type="sldNum" idx="12"/>
          </p:nvPr>
        </p:nvSpPr>
        <p:spPr>
          <a:xfrm>
            <a:off x="7594600" y="6248400"/>
            <a:ext cx="20637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87E99A9-D71A-4CE3-8530-826E355A7927}"/>
              </a:ext>
            </a:extLst>
          </p:cNvPr>
          <p:cNvSpPr/>
          <p:nvPr/>
        </p:nvSpPr>
        <p:spPr>
          <a:xfrm>
            <a:off x="6260138" y="716824"/>
            <a:ext cx="176942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00"/>
            <a:ext cx="9906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86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1: Introdução</a:t>
            </a:r>
            <a:endParaRPr/>
          </a:p>
        </p:txBody>
      </p:sp>
      <p:sp>
        <p:nvSpPr>
          <p:cNvPr id="526" name="Google Shape;526;p86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86"/>
          <p:cNvSpPr txBox="1">
            <a:spLocks noGrp="1"/>
          </p:cNvSpPr>
          <p:nvPr>
            <p:ph type="title"/>
          </p:nvPr>
        </p:nvSpPr>
        <p:spPr>
          <a:xfrm>
            <a:off x="1365250" y="835025"/>
            <a:ext cx="838676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625" tIns="18000" rIns="44625" bIns="18000" anchor="t" anchorCtr="1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/>
              <a:t>Topologia ponto a ponto</a:t>
            </a:r>
            <a:endParaRPr/>
          </a:p>
        </p:txBody>
      </p:sp>
      <p:sp>
        <p:nvSpPr>
          <p:cNvPr id="528" name="Google Shape;528;p86"/>
          <p:cNvSpPr txBox="1"/>
          <p:nvPr/>
        </p:nvSpPr>
        <p:spPr>
          <a:xfrm>
            <a:off x="128588" y="1700213"/>
            <a:ext cx="9777412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625" tIns="18000" rIns="44625" bIns="18000" anchor="t" anchorCtr="0">
            <a:noAutofit/>
          </a:bodyPr>
          <a:lstStyle/>
          <a:p>
            <a:pPr marL="31115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3"/>
              <a:buFont typeface="Times New Roman"/>
              <a:buNone/>
            </a:pPr>
            <a:r>
              <a:rPr lang="pt-BR" sz="21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-Duas formas básicas: </a:t>
            </a:r>
            <a:r>
              <a:rPr lang="pt-BR" sz="2100" b="1" i="1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ponto-a-ponto</a:t>
            </a:r>
            <a:r>
              <a:rPr lang="pt-BR" sz="21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dirty="0"/>
          </a:p>
          <a:p>
            <a:pPr marL="311150" marR="0" lvl="0" indent="-311150" algn="just" rtl="0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743"/>
              <a:buFont typeface="Times New Roman"/>
              <a:buNone/>
            </a:pPr>
            <a:r>
              <a:rPr lang="pt-BR" sz="21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lang="pt-BR" sz="2100" b="1" i="1" u="none" strike="noStrike" cap="none" dirty="0">
                <a:solidFill>
                  <a:srgbClr val="0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Canais ponto-a-ponto</a:t>
            </a:r>
            <a:r>
              <a:rPr lang="pt-BR" sz="2100" b="0" i="0" u="none" strike="noStrike" cap="none" dirty="0">
                <a:solidFill>
                  <a:srgbClr val="0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pt-BR" sz="21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BR" sz="2100" b="0" i="0" u="none" strike="noStrike" cap="none" dirty="0">
                <a:solidFill>
                  <a:srgbClr val="00B0F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 composta de diversas linhas de comunicação associadas a um par de estações.</a:t>
            </a:r>
            <a:endParaRPr dirty="0">
              <a:solidFill>
                <a:srgbClr val="00B0F0"/>
              </a:solidFill>
            </a:endParaRPr>
          </a:p>
          <a:p>
            <a:pPr marL="741363" marR="0" lvl="1" indent="-311150" algn="just" rtl="0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743"/>
              <a:buFont typeface="Times New Roman"/>
              <a:buNone/>
            </a:pPr>
            <a:r>
              <a:rPr lang="pt-BR" sz="21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comunicação entre estações não adjacentes feita por estações intermediárias</a:t>
            </a:r>
            <a:endParaRPr dirty="0"/>
          </a:p>
          <a:p>
            <a:pPr marL="741363" marR="0" lvl="1" indent="-311150" algn="just" rtl="0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743"/>
              <a:buFont typeface="Times New Roman"/>
              <a:buNone/>
            </a:pPr>
            <a:r>
              <a:rPr lang="pt-BR" sz="21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política conhecida como “comutação de pacotes”</a:t>
            </a:r>
            <a:endParaRPr dirty="0"/>
          </a:p>
          <a:p>
            <a:pPr marL="741363" marR="0" lvl="1" indent="-311150" algn="just" rtl="0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743"/>
              <a:buFont typeface="Times New Roman"/>
              <a:buNone/>
            </a:pPr>
            <a:r>
              <a:rPr lang="pt-BR" sz="21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topologia usada na maioria de redes WAN, MAN e algumas LAN </a:t>
            </a:r>
            <a:endParaRPr dirty="0"/>
          </a:p>
        </p:txBody>
      </p:sp>
      <p:pic>
        <p:nvPicPr>
          <p:cNvPr id="529" name="Google Shape;529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4713" y="5229225"/>
            <a:ext cx="466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48FFEC8-9C83-4F53-98C3-8C7B092D4E91}"/>
              </a:ext>
            </a:extLst>
          </p:cNvPr>
          <p:cNvSpPr/>
          <p:nvPr/>
        </p:nvSpPr>
        <p:spPr>
          <a:xfrm>
            <a:off x="326551" y="603251"/>
            <a:ext cx="1769423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IMPORTANTE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87"/>
          <p:cNvSpPr txBox="1">
            <a:spLocks noGrp="1"/>
          </p:cNvSpPr>
          <p:nvPr>
            <p:ph type="ftr" idx="11"/>
          </p:nvPr>
        </p:nvSpPr>
        <p:spPr>
          <a:xfrm>
            <a:off x="5861050" y="6400800"/>
            <a:ext cx="31242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1: Introdução</a:t>
            </a:r>
            <a:endParaRPr/>
          </a:p>
        </p:txBody>
      </p:sp>
      <p:sp>
        <p:nvSpPr>
          <p:cNvPr id="538" name="Google Shape;538;p87"/>
          <p:cNvSpPr txBox="1">
            <a:spLocks noGrp="1"/>
          </p:cNvSpPr>
          <p:nvPr>
            <p:ph type="sldNum" idx="12"/>
          </p:nvPr>
        </p:nvSpPr>
        <p:spPr>
          <a:xfrm>
            <a:off x="8997950" y="6400800"/>
            <a:ext cx="482600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87"/>
          <p:cNvSpPr txBox="1">
            <a:spLocks noGrp="1"/>
          </p:cNvSpPr>
          <p:nvPr>
            <p:ph type="title"/>
          </p:nvPr>
        </p:nvSpPr>
        <p:spPr>
          <a:xfrm>
            <a:off x="1754188" y="581025"/>
            <a:ext cx="7994650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625" tIns="18000" rIns="44625" bIns="18000" anchor="t" anchorCtr="1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/>
              <a:t>Topologias de Redes Ponto-a-ponto</a:t>
            </a:r>
            <a:endParaRPr/>
          </a:p>
        </p:txBody>
      </p:sp>
      <p:pic>
        <p:nvPicPr>
          <p:cNvPr id="540" name="Google Shape;540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9588" y="1419225"/>
            <a:ext cx="627062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87"/>
          <p:cNvSpPr txBox="1">
            <a:spLocks noGrp="1"/>
          </p:cNvSpPr>
          <p:nvPr>
            <p:ph type="body" idx="1"/>
          </p:nvPr>
        </p:nvSpPr>
        <p:spPr>
          <a:xfrm>
            <a:off x="1951038" y="4962525"/>
            <a:ext cx="7954962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625" tIns="18000" rIns="44625" bIns="18000" anchor="t" anchorCtr="0">
            <a:noAutofit/>
          </a:bodyPr>
          <a:lstStyle/>
          <a:p>
            <a:pPr marL="330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None/>
            </a:pPr>
            <a:r>
              <a:rPr lang="pt-BR" sz="2000" dirty="0">
                <a:latin typeface="Times New Roman"/>
                <a:ea typeface="Times New Roman"/>
                <a:cs typeface="Times New Roman"/>
                <a:sym typeface="Times New Roman"/>
              </a:rPr>
              <a:t>(a) estrela; (b) anel; (c) árvore; (d) malha regular; (e) malha irregular.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vata">
  <a:themeElements>
    <a:clrScheme name="Gravata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Estrutura padrão">
  <a:themeElements>
    <a:clrScheme name="Escala de Cinza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1806</Words>
  <Application>Microsoft Office PowerPoint</Application>
  <PresentationFormat>Papel A4 (210 x 297 mm)</PresentationFormat>
  <Paragraphs>222</Paragraphs>
  <Slides>45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45</vt:i4>
      </vt:variant>
    </vt:vector>
  </HeadingPairs>
  <TitlesOfParts>
    <vt:vector size="61" baseType="lpstr">
      <vt:lpstr>Noto Sans Symbols</vt:lpstr>
      <vt:lpstr>Arial</vt:lpstr>
      <vt:lpstr>Book Antiqua</vt:lpstr>
      <vt:lpstr>Tahoma</vt:lpstr>
      <vt:lpstr>Merriweather Sans</vt:lpstr>
      <vt:lpstr>Times New Roman</vt:lpstr>
      <vt:lpstr>Comic Sans MS</vt:lpstr>
      <vt:lpstr>Rockwell</vt:lpstr>
      <vt:lpstr>Verdana</vt:lpstr>
      <vt:lpstr>Trebuchet MS</vt:lpstr>
      <vt:lpstr>Gravata</vt:lpstr>
      <vt:lpstr>3_Estrutura padrão</vt:lpstr>
      <vt:lpstr>1_Tema do Office</vt:lpstr>
      <vt:lpstr>2_Estrutura padrão</vt:lpstr>
      <vt:lpstr>Estrutura padrão</vt:lpstr>
      <vt:lpstr>1_Estrutura padrão</vt:lpstr>
      <vt:lpstr>Apresentação do PowerPoint</vt:lpstr>
      <vt:lpstr>Conteúdo Programático</vt:lpstr>
      <vt:lpstr>Objetivo da Disciplina</vt:lpstr>
      <vt:lpstr>Topologias DE REDES</vt:lpstr>
      <vt:lpstr>Topologias</vt:lpstr>
      <vt:lpstr>Topologias</vt:lpstr>
      <vt:lpstr>Topologias</vt:lpstr>
      <vt:lpstr>Topologia ponto a ponto</vt:lpstr>
      <vt:lpstr>Topologias de Redes Ponto-a-ponto</vt:lpstr>
      <vt:lpstr>Topologia das Redes de Comunicação</vt:lpstr>
      <vt:lpstr>Topologias de Redes de Difusão</vt:lpstr>
      <vt:lpstr>Topologias Físicas</vt:lpstr>
      <vt:lpstr>Apresentação do PowerPoint</vt:lpstr>
      <vt:lpstr>Apresentação do PowerPoint</vt:lpstr>
      <vt:lpstr>Apresentação do PowerPoint</vt:lpstr>
      <vt:lpstr>Anel</vt:lpstr>
      <vt:lpstr>Anel</vt:lpstr>
      <vt:lpstr>Anel</vt:lpstr>
      <vt:lpstr>Anel</vt:lpstr>
      <vt:lpstr>Estrela</vt:lpstr>
      <vt:lpstr>Apresentação do PowerPoint</vt:lpstr>
      <vt:lpstr>Apresentação do PowerPoint</vt:lpstr>
      <vt:lpstr>Apresentação do PowerPoint</vt:lpstr>
      <vt:lpstr>Apresentação do PowerPoint</vt:lpstr>
      <vt:lpstr>Grafo (Parcial) </vt:lpstr>
      <vt:lpstr>Grafo</vt:lpstr>
      <vt:lpstr>Àrvore</vt:lpstr>
      <vt:lpstr>Árvore</vt:lpstr>
      <vt:lpstr>Redes híbridas</vt:lpstr>
      <vt:lpstr>Vantagem</vt:lpstr>
      <vt:lpstr>Desvantagem</vt:lpstr>
      <vt:lpstr>Tecnologia de LAN’s</vt:lpstr>
      <vt:lpstr>Ethernet</vt:lpstr>
      <vt:lpstr>Apresentação do PowerPoint</vt:lpstr>
      <vt:lpstr>FDDI</vt:lpstr>
      <vt:lpstr>Apresentação do PowerPoint</vt:lpstr>
      <vt:lpstr>Token Ring</vt:lpstr>
      <vt:lpstr>Token Ring </vt:lpstr>
      <vt:lpstr>Apresentação do PowerPoint</vt:lpstr>
      <vt:lpstr>Cascatamento e empilhamento</vt:lpstr>
      <vt:lpstr>Apresentação do PowerPoint</vt:lpstr>
      <vt:lpstr>Apresentação do PowerPoint</vt:lpstr>
      <vt:lpstr>Empilhamento</vt:lpstr>
      <vt:lpstr>Empilhamento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9</cp:revision>
  <dcterms:modified xsi:type="dcterms:W3CDTF">2020-09-23T23:32:07Z</dcterms:modified>
</cp:coreProperties>
</file>