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8.jpg" ContentType="image/jpg"/>
  <Override PartName="/ppt/media/image48.jpg" ContentType="image/jpg"/>
  <Override PartName="/ppt/media/image50.jpg" ContentType="image/jpg"/>
  <Override PartName="/ppt/media/image55.jpg" ContentType="image/jpg"/>
  <Override PartName="/ppt/media/image59.jpg" ContentType="image/jpg"/>
  <Override PartName="/ppt/media/image6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6"/>
  </p:notesMasterIdLst>
  <p:handoutMasterIdLst>
    <p:handoutMasterId r:id="rId107"/>
  </p:handoutMasterIdLst>
  <p:sldIdLst>
    <p:sldId id="284" r:id="rId3"/>
    <p:sldId id="309" r:id="rId4"/>
    <p:sldId id="320" r:id="rId5"/>
    <p:sldId id="321" r:id="rId6"/>
    <p:sldId id="323" r:id="rId7"/>
    <p:sldId id="324" r:id="rId8"/>
    <p:sldId id="325" r:id="rId9"/>
    <p:sldId id="258" r:id="rId10"/>
    <p:sldId id="308" r:id="rId11"/>
    <p:sldId id="307" r:id="rId12"/>
    <p:sldId id="311" r:id="rId13"/>
    <p:sldId id="312" r:id="rId14"/>
    <p:sldId id="285" r:id="rId15"/>
    <p:sldId id="313" r:id="rId16"/>
    <p:sldId id="314" r:id="rId17"/>
    <p:sldId id="315" r:id="rId18"/>
    <p:sldId id="316" r:id="rId19"/>
    <p:sldId id="286" r:id="rId20"/>
    <p:sldId id="287" r:id="rId21"/>
    <p:sldId id="288" r:id="rId22"/>
    <p:sldId id="317" r:id="rId23"/>
    <p:sldId id="289" r:id="rId24"/>
    <p:sldId id="290" r:id="rId25"/>
    <p:sldId id="291" r:id="rId26"/>
    <p:sldId id="318" r:id="rId27"/>
    <p:sldId id="319" r:id="rId28"/>
    <p:sldId id="260" r:id="rId29"/>
    <p:sldId id="261" r:id="rId30"/>
    <p:sldId id="326" r:id="rId31"/>
    <p:sldId id="262" r:id="rId32"/>
    <p:sldId id="294" r:id="rId33"/>
    <p:sldId id="295" r:id="rId34"/>
    <p:sldId id="296" r:id="rId35"/>
    <p:sldId id="327" r:id="rId36"/>
    <p:sldId id="338" r:id="rId37"/>
    <p:sldId id="304" r:id="rId38"/>
    <p:sldId id="305" r:id="rId39"/>
    <p:sldId id="329" r:id="rId40"/>
    <p:sldId id="306" r:id="rId41"/>
    <p:sldId id="265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263" r:id="rId50"/>
    <p:sldId id="264" r:id="rId51"/>
    <p:sldId id="266" r:id="rId52"/>
    <p:sldId id="267" r:id="rId53"/>
    <p:sldId id="268" r:id="rId54"/>
    <p:sldId id="269" r:id="rId55"/>
    <p:sldId id="343" r:id="rId56"/>
    <p:sldId id="270" r:id="rId57"/>
    <p:sldId id="293" r:id="rId58"/>
    <p:sldId id="272" r:id="rId59"/>
    <p:sldId id="298" r:id="rId60"/>
    <p:sldId id="299" r:id="rId61"/>
    <p:sldId id="341" r:id="rId62"/>
    <p:sldId id="340" r:id="rId63"/>
    <p:sldId id="303" r:id="rId64"/>
    <p:sldId id="302" r:id="rId65"/>
    <p:sldId id="273" r:id="rId66"/>
    <p:sldId id="301" r:id="rId67"/>
    <p:sldId id="300" r:id="rId68"/>
    <p:sldId id="274" r:id="rId69"/>
    <p:sldId id="275" r:id="rId70"/>
    <p:sldId id="276" r:id="rId71"/>
    <p:sldId id="277" r:id="rId72"/>
    <p:sldId id="328" r:id="rId73"/>
    <p:sldId id="278" r:id="rId74"/>
    <p:sldId id="279" r:id="rId75"/>
    <p:sldId id="280" r:id="rId76"/>
    <p:sldId id="282" r:id="rId77"/>
    <p:sldId id="342" r:id="rId78"/>
    <p:sldId id="344" r:id="rId79"/>
    <p:sldId id="357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62" r:id="rId93"/>
    <p:sldId id="358" r:id="rId94"/>
    <p:sldId id="359" r:id="rId95"/>
    <p:sldId id="360" r:id="rId96"/>
    <p:sldId id="361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</p:sldIdLst>
  <p:sldSz cx="9144000" cy="6858000" type="screen4x3"/>
  <p:notesSz cx="6864350" cy="99964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6408" autoAdjust="0"/>
  </p:normalViewPr>
  <p:slideViewPr>
    <p:cSldViewPr>
      <p:cViewPr varScale="1">
        <p:scale>
          <a:sx n="79" d="100"/>
          <a:sy n="79" d="100"/>
        </p:scale>
        <p:origin x="84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66B737FA-BF09-4BFE-B705-1107B2B8DB6A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E185A6F2-8B58-44FD-8456-1923B658B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6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0F09466-4E52-481B-B755-5C5254B55F1C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981CEF0-CC6F-4477-87AF-7F49BE16E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0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2772" indent="-301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4265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85971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67677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49383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31088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12794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94500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EEA4A58-E4C8-4DEA-9E84-385157D430E8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1518" y="800067"/>
            <a:ext cx="4879727" cy="399685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341" tIns="48171" rIns="96341" bIns="48171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436" y="5064193"/>
            <a:ext cx="5481946" cy="4789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418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1CEF0-CC6F-4477-87AF-7F49BE16EF1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40D7B-822A-45D4-95FA-C834D1A70C9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9715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71634" y="22112"/>
            <a:ext cx="3564778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8233" y="140730"/>
            <a:ext cx="784753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6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357" y="2084095"/>
            <a:ext cx="8360887" cy="446597"/>
          </a:xfrm>
        </p:spPr>
        <p:txBody>
          <a:bodyPr lIns="0" tIns="0" rIns="0" bIns="0"/>
          <a:lstStyle>
            <a:lvl1pPr>
              <a:defRPr sz="29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1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69867" y="22112"/>
            <a:ext cx="5312963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0590" y="1495416"/>
            <a:ext cx="3595987" cy="502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6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524" y="1511194"/>
            <a:ext cx="3271225" cy="502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6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1286" y="0"/>
            <a:ext cx="6382604" cy="106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2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05AE79-65B9-48E5-A310-1A7171DB15D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357" y="2084095"/>
            <a:ext cx="836088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39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39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6876" y="6247319"/>
            <a:ext cx="232631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mailto:andrezabarca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memoria-rom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memoria-do-computador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nologia.hsw.uol.com.br/bios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canonical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discos-rigidos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5.jp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de.com.br/conhecimentos-essenciais-programad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707954" y="5732463"/>
            <a:ext cx="4271018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 err="1">
                <a:latin typeface="Verdana" panose="020B0604030504040204" pitchFamily="34" charset="0"/>
              </a:rPr>
              <a:t>Andreza</a:t>
            </a:r>
            <a:r>
              <a:rPr lang="en-GB" altLang="pt-BR" sz="1600" b="1" dirty="0">
                <a:latin typeface="Verdana" panose="020B0604030504040204" pitchFamily="34" charset="0"/>
              </a:rPr>
              <a:t> </a:t>
            </a:r>
            <a:r>
              <a:rPr lang="en-GB" altLang="pt-BR" sz="1600" b="1" dirty="0" err="1">
                <a:latin typeface="Verdana" panose="020B0604030504040204" pitchFamily="34" charset="0"/>
              </a:rPr>
              <a:t>Barcaro</a:t>
            </a:r>
            <a:r>
              <a:rPr lang="en-GB" altLang="pt-BR" sz="1600" b="1" dirty="0">
                <a:latin typeface="Verdana" panose="020B0604030504040204" pitchFamily="34" charset="0"/>
              </a:rPr>
              <a:t> e Valesca Barbosa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>
                <a:latin typeface="Verdana" panose="020B0604030504040204" pitchFamily="34" charset="0"/>
                <a:hlinkClick r:id="rId4"/>
              </a:rPr>
              <a:t>andrezabarcaro@gmail.com</a:t>
            </a:r>
            <a:endParaRPr lang="en-GB" altLang="pt-BR" sz="1600" b="1" dirty="0"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>
                <a:latin typeface="Verdana" panose="020B0604030504040204" pitchFamily="34" charset="0"/>
              </a:rPr>
              <a:t>valescaaraujo994@gmail.com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GB" altLang="pt-BR" sz="1600" b="1" dirty="0">
              <a:latin typeface="Verdana" panose="020B0604030504040204" pitchFamily="34" charset="0"/>
            </a:endParaRPr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BC1E997-93B6-4AE8-A149-08456DCB709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>
                <a:solidFill>
                  <a:schemeClr val="tx1"/>
                </a:solidFill>
                <a:latin typeface="+mj-lt"/>
              </a:rPr>
              <a:t>Sistema </a:t>
            </a:r>
            <a:r>
              <a:rPr lang="pt-BR" sz="3200" b="1" dirty="0">
                <a:solidFill>
                  <a:schemeClr val="tx1"/>
                </a:solidFill>
                <a:latin typeface="+mj-lt"/>
              </a:rPr>
              <a:t>Operacional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4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1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28800"/>
            <a:ext cx="9036495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Uma das atribuições do sistema </a:t>
            </a:r>
            <a:r>
              <a:rPr lang="pt-BR" sz="2800" dirty="0">
                <a:solidFill>
                  <a:srgbClr val="00B0F0"/>
                </a:solidFill>
              </a:rPr>
              <a:t>operacional é carregar na memória e providenciar a execução dos programas que o usuário solicita.</a:t>
            </a:r>
            <a:r>
              <a:rPr lang="pt-BR" sz="2800" dirty="0"/>
              <a:t> Mesmo quando um programa qualquer está em execução, o sistema operacional pode continuar trabalhando.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408" y="658248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Operacional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77" y="5322639"/>
            <a:ext cx="3895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558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r" fontAlgn="base"/>
            <a:r>
              <a:rPr lang="pt-BR" b="1" dirty="0"/>
              <a:t>Administradores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2060848"/>
            <a:ext cx="8640960" cy="4413104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Se você optar por uma carreira como administrador de sistemas e redes. Aprender Linux é o primeiro passo de todos. O Adm. de Sistemas irá atuar gerenciando servidores e redes que, na grande maioria dos casos, utilizam o SO do Linux.</a:t>
            </a:r>
          </a:p>
        </p:txBody>
      </p:sp>
    </p:spTree>
    <p:extLst>
      <p:ext uri="{BB962C8B-B14F-4D97-AF65-F5344CB8AC3E}">
        <p14:creationId xmlns:p14="http://schemas.microsoft.com/office/powerpoint/2010/main" val="13499795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r" fontAlgn="base"/>
            <a:r>
              <a:rPr lang="pt-BR" b="1" dirty="0" err="1"/>
              <a:t>DevOps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92276"/>
            <a:ext cx="8748464" cy="4781676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DevOps</a:t>
            </a:r>
            <a:r>
              <a:rPr lang="pt-BR" dirty="0"/>
              <a:t> é o responsável por integrar a área de </a:t>
            </a:r>
            <a:r>
              <a:rPr lang="pt-BR" b="1" dirty="0" err="1"/>
              <a:t>Dev</a:t>
            </a:r>
            <a:r>
              <a:rPr lang="pt-BR" b="1" dirty="0"/>
              <a:t> (desenvolvimento) e </a:t>
            </a:r>
            <a:r>
              <a:rPr lang="pt-BR" b="1" dirty="0" err="1"/>
              <a:t>Ops</a:t>
            </a:r>
            <a:r>
              <a:rPr lang="pt-BR" b="1" dirty="0"/>
              <a:t>(Operações/Infraestrutura)</a:t>
            </a:r>
            <a:r>
              <a:rPr lang="pt-BR" dirty="0"/>
              <a:t>, minimizando problemas e ampliando a taxa de sucesso entre </a:t>
            </a:r>
            <a:r>
              <a:rPr lang="pt-BR" i="1" dirty="0" err="1"/>
              <a:t>deployments</a:t>
            </a:r>
            <a:r>
              <a:rPr lang="pt-BR" dirty="0"/>
              <a:t> de </a:t>
            </a:r>
            <a:r>
              <a:rPr lang="pt-BR" dirty="0" err="1"/>
              <a:t>apliações</a:t>
            </a:r>
            <a:r>
              <a:rPr lang="pt-BR" dirty="0"/>
              <a:t> e versões.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Basicamente, esse profissional é diferenciado, pois ele precisa saber muito sobre: infraestrutura de TI (Linux…) 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634708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empresas, organizações, pessoas e aplicações de peso que adotam o Linux: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892480" cy="4873752"/>
          </a:xfrm>
        </p:spPr>
        <p:txBody>
          <a:bodyPr/>
          <a:lstStyle/>
          <a:p>
            <a:pPr algn="just" fontAlgn="base"/>
            <a:r>
              <a:rPr lang="pt-BR" dirty="0"/>
              <a:t>Google,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Facebook</a:t>
            </a:r>
            <a:r>
              <a:rPr lang="pt-BR" dirty="0"/>
              <a:t>, NASA, </a:t>
            </a:r>
            <a:r>
              <a:rPr lang="pt-BR" dirty="0" err="1"/>
              <a:t>Amazon</a:t>
            </a:r>
            <a:r>
              <a:rPr lang="pt-BR" dirty="0"/>
              <a:t>, IBM, </a:t>
            </a:r>
            <a:r>
              <a:rPr lang="pt-BR" dirty="0" err="1"/>
              <a:t>McDonalds</a:t>
            </a:r>
            <a:r>
              <a:rPr lang="pt-BR" dirty="0"/>
              <a:t>, Submarinos, NASA, Relógios, </a:t>
            </a:r>
            <a:r>
              <a:rPr lang="pt-BR" dirty="0" err="1"/>
              <a:t>Dipositivos</a:t>
            </a:r>
            <a:r>
              <a:rPr lang="pt-BR" dirty="0"/>
              <a:t> Móveis, Estações Espaciais,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, A Bolsa de </a:t>
            </a:r>
            <a:r>
              <a:rPr lang="pt-BR" i="1" dirty="0"/>
              <a:t>New York</a:t>
            </a:r>
            <a:r>
              <a:rPr lang="pt-BR" dirty="0"/>
              <a:t>, Trens Bala, Hospedagens Web,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, Mísseis e armas inteligentes, Hackers, </a:t>
            </a:r>
            <a:r>
              <a:rPr lang="pt-BR" i="1" dirty="0"/>
              <a:t>The White </a:t>
            </a:r>
            <a:r>
              <a:rPr lang="pt-BR" i="1" dirty="0" err="1"/>
              <a:t>House</a:t>
            </a:r>
            <a:r>
              <a:rPr lang="pt-BR" i="1" dirty="0"/>
              <a:t>,</a:t>
            </a:r>
            <a:r>
              <a:rPr lang="pt-BR" dirty="0"/>
              <a:t> Filmes de Hollywood, CISCO, Carros, Robótica, Arduino e </a:t>
            </a:r>
            <a:r>
              <a:rPr lang="pt-BR" dirty="0" err="1"/>
              <a:t>IoT</a:t>
            </a:r>
            <a:r>
              <a:rPr lang="pt-BR" dirty="0"/>
              <a:t>!</a:t>
            </a:r>
          </a:p>
          <a:p>
            <a:pPr algn="just" fontAlgn="base"/>
            <a:r>
              <a:rPr lang="pt-BR" dirty="0"/>
              <a:t>Não, eu não estou louco, o Linux está presente nas mais diversas aplicações, </a:t>
            </a:r>
            <a:r>
              <a:rPr lang="pt-BR" b="1" dirty="0"/>
              <a:t>até a Microsoft utiliza Linux!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0975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fontAlgn="base"/>
            <a:r>
              <a:rPr lang="pt-BR" b="1" dirty="0"/>
              <a:t>Mobile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916832"/>
            <a:ext cx="8892480" cy="4557120"/>
          </a:xfrm>
        </p:spPr>
        <p:txBody>
          <a:bodyPr/>
          <a:lstStyle/>
          <a:p>
            <a:pPr algn="just" fontAlgn="base"/>
            <a:r>
              <a:rPr lang="pt-BR" dirty="0"/>
              <a:t>E… adivinhe! O Android é basicamente uma distribuição Linux. Não importando suas modificações e diferenças, o </a:t>
            </a:r>
            <a:r>
              <a:rPr lang="pt-BR" dirty="0" err="1"/>
              <a:t>kernel</a:t>
            </a:r>
            <a:r>
              <a:rPr lang="pt-BR" dirty="0"/>
              <a:t> do Pinguim está por trás de tudo. E para quem quer entrar nesse mercado mobile, o conhecimento no sistema não só te facilitará realizar diversas tarefas, como também será necessário em muitos momentos como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244932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1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938894"/>
            <a:ext cx="9036495" cy="35989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Por exemplo, </a:t>
            </a:r>
            <a:r>
              <a:rPr lang="pt-BR" sz="2800" dirty="0">
                <a:solidFill>
                  <a:srgbClr val="00B0F0"/>
                </a:solidFill>
              </a:rPr>
              <a:t>muitos programas precisam realizar acesso ao teclado, vídeo e impressora, assim como acessos ao disco para ler e gravar arquivos. Todos esses acessos são realizados pelo sistema operacional, que fica o tempo todo ativo</a:t>
            </a:r>
            <a:r>
              <a:rPr lang="pt-BR" sz="2800" dirty="0"/>
              <a:t>, prestando serviços aos programas que estão sendo executados.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Operacional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77" y="5322639"/>
            <a:ext cx="3895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456384"/>
          </a:xfrm>
        </p:spPr>
        <p:txBody>
          <a:bodyPr>
            <a:normAutofit fontScale="55000" lnSpcReduction="20000"/>
          </a:bodyPr>
          <a:lstStyle/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Fornecer uma interface com o usuário.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Gerenciar a operação dos dispositivos de hardware do computador.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Gerenciar e manter o sistema de arquivos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Dar suporte aos programas que são executados</a:t>
            </a:r>
          </a:p>
          <a:p>
            <a:pPr marL="0" indent="0">
              <a:buNone/>
            </a:pPr>
            <a:br>
              <a:rPr lang="pt-BR" sz="9600" dirty="0"/>
            </a:b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Funções básicas do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DE1C0-D97D-4D00-BA13-AAE65B427DC6}"/>
              </a:ext>
            </a:extLst>
          </p:cNvPr>
          <p:cNvSpPr/>
          <p:nvPr/>
        </p:nvSpPr>
        <p:spPr>
          <a:xfrm>
            <a:off x="3347864" y="1182733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4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781564"/>
          </a:xfrm>
        </p:spPr>
        <p:txBody>
          <a:bodyPr>
            <a:normAutofit fontScale="92500"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Sistema operacional é quem fornece a interação entre você e o seu computador. Você manipula o teclado e o mouse. Quem recebe essas tecladas e mexidas do mouse é o sistema operacional.</a:t>
            </a:r>
            <a:br>
              <a:rPr lang="pt-BR" sz="9600" dirty="0"/>
            </a:b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Fornecer a interação com o usuário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65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456384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Ele percebe que esses dispositivos foram acionados e responde através da modificação das informações que estão na tela do computador.</a:t>
            </a: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Gerencia a operação dos dispositivos do hardware e computador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90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1484784"/>
            <a:ext cx="9036495" cy="4464496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O </a:t>
            </a:r>
            <a:r>
              <a:rPr lang="pt-BR" sz="3200" dirty="0">
                <a:solidFill>
                  <a:srgbClr val="00B0F0"/>
                </a:solidFill>
              </a:rPr>
              <a:t>sistema de arquivos é o conjunto de hardware que tem por objetivo armazenar as informações por tempo indeterminado.</a:t>
            </a:r>
          </a:p>
          <a:p>
            <a:pPr algn="just">
              <a:buClr>
                <a:srgbClr val="333399"/>
              </a:buClr>
            </a:pPr>
            <a:r>
              <a:rPr lang="pt-BR" sz="3200" dirty="0"/>
              <a:t>Ou seja, mesmo depois que você desliga um computador, as </a:t>
            </a:r>
            <a:r>
              <a:rPr lang="pt-BR" sz="3200" dirty="0">
                <a:solidFill>
                  <a:srgbClr val="00B0F0"/>
                </a:solidFill>
              </a:rPr>
              <a:t>informações previamente salvas ficam armazenadas em algum dispositivo. </a:t>
            </a:r>
            <a:r>
              <a:rPr lang="pt-BR" sz="3200" dirty="0"/>
              <a:t>Na maioria das vezes, um disco rígido.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Gerencia e mantem o sistema de arquivo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6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1844824"/>
            <a:ext cx="9036495" cy="4104456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2800" dirty="0"/>
              <a:t>Neste caso Sistema operacional </a:t>
            </a:r>
            <a:r>
              <a:rPr lang="pt-BR" sz="2800" dirty="0">
                <a:solidFill>
                  <a:srgbClr val="00B0F0"/>
                </a:solidFill>
              </a:rPr>
              <a:t>tem que deixar o PC organizado para uma única grande finalidade: executar programas.</a:t>
            </a:r>
          </a:p>
          <a:p>
            <a:pPr algn="just">
              <a:buClr>
                <a:srgbClr val="333399"/>
              </a:buClr>
            </a:pPr>
            <a:r>
              <a:rPr lang="pt-BR" sz="2800" dirty="0">
                <a:solidFill>
                  <a:srgbClr val="00B0F0"/>
                </a:solidFill>
              </a:rPr>
              <a:t>Organiza o editor de textos, o navegador da Internet, o programa de mensagens instantâneas, o download de arquivos e aquele joguinho de cartas, todos executando ao mesmo tempo, não é lá uma tarefa das mais triviais.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Dar suporte aos programas executados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9299E4-777A-4022-B324-4CDE0F54C159}"/>
              </a:ext>
            </a:extLst>
          </p:cNvPr>
          <p:cNvSpPr/>
          <p:nvPr/>
        </p:nvSpPr>
        <p:spPr>
          <a:xfrm>
            <a:off x="5004048" y="5261829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8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447" y="583540"/>
            <a:ext cx="88483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Exemplo da função básica do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" y="1674086"/>
            <a:ext cx="7711973" cy="415542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24F6DB8-F3B0-4944-AB6E-AFB5BBBDC376}"/>
              </a:ext>
            </a:extLst>
          </p:cNvPr>
          <p:cNvSpPr/>
          <p:nvPr/>
        </p:nvSpPr>
        <p:spPr>
          <a:xfrm>
            <a:off x="6874462" y="3117567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0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3" y="2135145"/>
            <a:ext cx="9027888" cy="3934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Enfatizando, os Sistemas Operacionais controlam, gerenciam e estabilizam todos os aplicativos e recursos da máquina ou dispositivo que o usuário usufrui. Todo este controle é feito pela utilização de uma interface gráfica, o que facilita a usabilidade do usuário. 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Outro ponto extremamente importante é: </a:t>
            </a:r>
            <a:r>
              <a:rPr lang="pt-BR" dirty="0">
                <a:solidFill>
                  <a:srgbClr val="00B0F0"/>
                </a:solidFill>
              </a:rPr>
              <a:t>o Sistema Operacional existe para trabalhar em "segundo plano", dando suporte aos recursos que necessitamos e acesso a programas que usamos no cotidiano.</a:t>
            </a:r>
            <a:endParaRPr lang="pt-BR" sz="80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88483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 Sistema Operacional é uma coleção de programas que </a:t>
            </a:r>
            <a:r>
              <a:rPr lang="pt-BR" sz="4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DFAA02-8150-4EC0-9064-A565AD399F5F}"/>
              </a:ext>
            </a:extLst>
          </p:cNvPr>
          <p:cNvSpPr/>
          <p:nvPr/>
        </p:nvSpPr>
        <p:spPr>
          <a:xfrm>
            <a:off x="683568" y="1020753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9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348880"/>
            <a:ext cx="9036495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rgbClr val="00B0F0"/>
                </a:solidFill>
              </a:rPr>
              <a:t>Existem 4 tipos básicos de sistemas operacionais e são divididos em categorias</a:t>
            </a:r>
            <a:r>
              <a:rPr lang="pt-BR" sz="2800" dirty="0"/>
              <a:t>, de acordo com os seus recursos, tipo de dispositivos que controlam e aplicativos que suportam.</a:t>
            </a: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-30907" y="1147773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Tipos de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178755-3E56-49B4-9FD1-5CB53DE97A67}"/>
              </a:ext>
            </a:extLst>
          </p:cNvPr>
          <p:cNvSpPr/>
          <p:nvPr/>
        </p:nvSpPr>
        <p:spPr>
          <a:xfrm>
            <a:off x="2051720" y="494116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403648" y="106837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pt-BR" altLang="pt-BR" sz="3200" b="1" dirty="0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Programático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3752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livre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 aos Sistemas Operacionais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Conceitos e características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Histórico Linux (Evolução cronológica)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Distribuições Existentes Linux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Aplicações modo gráfico e modo caractere 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no mercado (Empresas que utilizam Linux)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B1F909D-89AF-4A4D-8A06-DE9A85BA005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EC25C-4618-40E9-94FF-510FEFED7D49}"/>
              </a:ext>
            </a:extLst>
          </p:cNvPr>
          <p:cNvSpPr/>
          <p:nvPr/>
        </p:nvSpPr>
        <p:spPr>
          <a:xfrm>
            <a:off x="397047" y="60325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2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20888"/>
            <a:ext cx="9036495" cy="3528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Usado para </a:t>
            </a:r>
            <a:r>
              <a:rPr lang="pt-BR" sz="2800" dirty="0">
                <a:solidFill>
                  <a:srgbClr val="00B0F0"/>
                </a:solidFill>
              </a:rPr>
              <a:t>controlar máquinas, instrumentos científicos e sistemas industriais. Normalmente, um RTOS não tem uma interface para o usuário muito simples e não é destinado para o usuário final. </a:t>
            </a:r>
            <a:br>
              <a:rPr lang="pt-BR" sz="2800" dirty="0"/>
            </a:b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90671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RTOS-Real Time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Operating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System-</a:t>
            </a:r>
          </a:p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operacional de tempo real</a:t>
            </a:r>
            <a:endParaRPr lang="pt-BR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847248-860F-47A6-A259-5C77DEBF46EC}"/>
              </a:ext>
            </a:extLst>
          </p:cNvPr>
          <p:cNvSpPr/>
          <p:nvPr/>
        </p:nvSpPr>
        <p:spPr>
          <a:xfrm>
            <a:off x="683568" y="4652564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2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76872"/>
            <a:ext cx="9036495" cy="36724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 </a:t>
            </a:r>
            <a:br>
              <a:rPr lang="pt-BR" sz="2800" dirty="0"/>
            </a:br>
            <a:r>
              <a:rPr lang="pt-BR" sz="2800" dirty="0"/>
              <a:t>A </a:t>
            </a:r>
            <a:r>
              <a:rPr lang="pt-BR" sz="2800" dirty="0">
                <a:solidFill>
                  <a:srgbClr val="00B0F0"/>
                </a:solidFill>
              </a:rPr>
              <a:t>função do RTOS é gerenciar os recursos do computador para que uma operação específica seja sempre executada durante um mesmo período de tempo. </a:t>
            </a:r>
            <a:r>
              <a:rPr lang="pt-BR" sz="2800" dirty="0"/>
              <a:t>É projetado </a:t>
            </a:r>
            <a:r>
              <a:rPr lang="pt-BR" sz="2800" dirty="0">
                <a:solidFill>
                  <a:srgbClr val="00B0F0"/>
                </a:solidFill>
              </a:rPr>
              <a:t>especialmente para rodar aplicações com extrema precisão e alto grau de confiabilidade. </a:t>
            </a:r>
            <a:r>
              <a:rPr lang="pt-BR" sz="2800" dirty="0"/>
              <a:t>Muito utilizado para mecatrônica.</a:t>
            </a: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90671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RTOS-Real Time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Operating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System-</a:t>
            </a:r>
          </a:p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operacional de tempo real</a:t>
            </a:r>
            <a:endParaRPr lang="pt-BR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B44786-A99F-4444-8129-944FFE77A114}"/>
              </a:ext>
            </a:extLst>
          </p:cNvPr>
          <p:cNvSpPr/>
          <p:nvPr/>
        </p:nvSpPr>
        <p:spPr>
          <a:xfrm>
            <a:off x="251520" y="136474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04864"/>
            <a:ext cx="9036495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sistema operacional </a:t>
            </a:r>
            <a:r>
              <a:rPr lang="pt-BR" sz="2800" dirty="0">
                <a:solidFill>
                  <a:srgbClr val="00B0F0"/>
                </a:solidFill>
              </a:rPr>
              <a:t>foi criado para que um único usuário possa fazer uma coisa de cada vez.  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Resumindo, é </a:t>
            </a:r>
            <a:r>
              <a:rPr lang="pt-BR" sz="2800" dirty="0">
                <a:solidFill>
                  <a:srgbClr val="00B0F0"/>
                </a:solidFill>
              </a:rPr>
              <a:t>quando a máquina ou dispositivo pode ser utilizado somente por um usuário por vez. Um bom exemplo disso, é o famoso MS-DOS</a:t>
            </a:r>
            <a:r>
              <a:rPr lang="pt-BR" dirty="0">
                <a:solidFill>
                  <a:srgbClr val="00B0F0"/>
                </a:solidFill>
              </a:rPr>
              <a:t>.</a:t>
            </a:r>
            <a:endParaRPr lang="pt-BR" sz="80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08520" y="741700"/>
            <a:ext cx="90671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Monousuário-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Monotarefa</a:t>
            </a:r>
            <a:r>
              <a:rPr lang="pt-BR" sz="4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endParaRPr lang="pt-BR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0372F2-6702-428A-9DE0-1E0CE744D0EA}"/>
              </a:ext>
            </a:extLst>
          </p:cNvPr>
          <p:cNvSpPr/>
          <p:nvPr/>
        </p:nvSpPr>
        <p:spPr>
          <a:xfrm>
            <a:off x="467544" y="576499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04864"/>
            <a:ext cx="9036495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Este tipo de sistema </a:t>
            </a:r>
            <a:r>
              <a:rPr lang="pt-BR" sz="2800" dirty="0">
                <a:solidFill>
                  <a:srgbClr val="00B0F0"/>
                </a:solidFill>
              </a:rPr>
              <a:t>operacional é o mais utilizado em computadores desktops, notebooks.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 As plataformas Microsoft Windows e Apple </a:t>
            </a:r>
            <a:r>
              <a:rPr lang="pt-BR" sz="2800" dirty="0" err="1"/>
              <a:t>MacOS</a:t>
            </a:r>
            <a:r>
              <a:rPr lang="pt-BR" sz="2800" dirty="0"/>
              <a:t> são exemplos de sistemas operacionais que </a:t>
            </a:r>
            <a:r>
              <a:rPr lang="pt-BR" sz="2800" dirty="0">
                <a:solidFill>
                  <a:srgbClr val="00B0F0"/>
                </a:solidFill>
              </a:rPr>
              <a:t>permitem que um único usuário utilize diversos programas ao mesmo tempo. </a:t>
            </a:r>
            <a:endParaRPr lang="pt-BR" sz="88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08520" y="74170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Monousuário-Multitarefa: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3831C9-A08F-4E73-8954-0590DA1E4B8C}"/>
              </a:ext>
            </a:extLst>
          </p:cNvPr>
          <p:cNvSpPr/>
          <p:nvPr/>
        </p:nvSpPr>
        <p:spPr>
          <a:xfrm>
            <a:off x="539552" y="62267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7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2051511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Um SO multiusuário permite </a:t>
            </a:r>
            <a:r>
              <a:rPr lang="pt-BR" sz="2800" dirty="0">
                <a:solidFill>
                  <a:srgbClr val="00B0F0"/>
                </a:solidFill>
              </a:rPr>
              <a:t>que diversos usuários utilizem simultaneamente os recursos do computador. O sistema operacional deve se certificar de que as solicitações de vários usuários estejam balanceadas e autenticadas. 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Multiusuário: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0EFDC7-F59D-4975-94B0-799CF32B893B}"/>
              </a:ext>
            </a:extLst>
          </p:cNvPr>
          <p:cNvSpPr/>
          <p:nvPr/>
        </p:nvSpPr>
        <p:spPr>
          <a:xfrm>
            <a:off x="395536" y="48435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1387570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Cada um dos </a:t>
            </a:r>
            <a:r>
              <a:rPr lang="pt-BR" sz="2800" dirty="0">
                <a:solidFill>
                  <a:srgbClr val="00B0F0"/>
                </a:solidFill>
              </a:rPr>
              <a:t>programas utilizados deve dispor de recursos suficientes e separados, de forma que o problema de um usuário não afete toda a comunidade de usuários. </a:t>
            </a:r>
            <a:r>
              <a:rPr lang="pt-BR" sz="2800" dirty="0"/>
              <a:t>Unix, VMS e sistemas operacionais mainframe como o MVS são exemplos de sistemas operacionais multiusuário.</a:t>
            </a:r>
            <a:endParaRPr lang="pt-BR" sz="8800" dirty="0"/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Multiusuário: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06" y="3619834"/>
            <a:ext cx="3810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999" y="1905764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 </a:t>
            </a:r>
            <a:r>
              <a:rPr lang="pt-BR" sz="2800" i="1" dirty="0"/>
              <a:t>Windows Server e o Novell Open Enterprise Server</a:t>
            </a:r>
            <a:r>
              <a:rPr lang="pt-BR" sz="2800" dirty="0"/>
              <a:t> podem suportar centenas ou milhares de usuários em rede, mas os sistemas operacionais em si não são sistemas multiusuário de verdade.</a:t>
            </a:r>
          </a:p>
          <a:p>
            <a:pPr marL="0" indent="0" algn="just">
              <a:buNone/>
            </a:pPr>
            <a:r>
              <a:rPr lang="pt-BR" sz="2800" dirty="0"/>
              <a:t>O </a:t>
            </a:r>
            <a:r>
              <a:rPr lang="pt-BR" sz="2800" b="1" dirty="0"/>
              <a:t>administrador do sistema</a:t>
            </a:r>
            <a:r>
              <a:rPr lang="pt-BR" sz="2800" dirty="0"/>
              <a:t> é o único "usuário" do </a:t>
            </a:r>
            <a:r>
              <a:rPr lang="pt-BR" sz="2800" i="1" dirty="0"/>
              <a:t>Windows Server </a:t>
            </a:r>
            <a:r>
              <a:rPr lang="pt-BR" sz="2800" dirty="0"/>
              <a:t>ou do</a:t>
            </a:r>
            <a:r>
              <a:rPr lang="pt-BR" sz="2800" i="1" dirty="0"/>
              <a:t> Novell Open Enterprise Server</a:t>
            </a:r>
            <a:r>
              <a:rPr lang="pt-BR" sz="2800" dirty="0"/>
              <a:t>. O suporte à rede e todos os usuários remotos são, do ponto de vista do sistema operacional, um programa sendo executado pelo administrador.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 multiusuário e monousuário de rede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38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337847"/>
            <a:ext cx="9131994" cy="3788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Windows: </a:t>
            </a:r>
            <a:r>
              <a:rPr lang="pt-BR" dirty="0"/>
              <a:t>http://windows.microsoft.com/pt-br/windows/home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Unix</a:t>
            </a:r>
            <a:r>
              <a:rPr lang="pt-BR" dirty="0"/>
              <a:t> - http://www.unix.org/Linux;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Oracle </a:t>
            </a:r>
            <a:r>
              <a:rPr lang="pt-BR" dirty="0" err="1">
                <a:solidFill>
                  <a:srgbClr val="FF0000"/>
                </a:solidFill>
              </a:rPr>
              <a:t>Solaris:</a:t>
            </a:r>
            <a:r>
              <a:rPr lang="pt-BR" dirty="0" err="1"/>
              <a:t>http</a:t>
            </a:r>
            <a:r>
              <a:rPr lang="pt-BR" dirty="0"/>
              <a:t>://hub.opensolaris.org/bin/view/Main/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</a:rPr>
              <a:t>Android</a:t>
            </a:r>
            <a:r>
              <a:rPr lang="pt-BR" dirty="0"/>
              <a:t> - http://www.android.com/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OS X </a:t>
            </a:r>
            <a:r>
              <a:rPr lang="pt-BR" dirty="0"/>
              <a:t>- http://www.apple.com/br/osx/.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907017"/>
            <a:ext cx="15481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Alguns exemplos de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416701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476672"/>
            <a:ext cx="9144000" cy="599728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Tipos de sistemas operacionais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2800" dirty="0"/>
              <a:t>Sistemas modo texto puro (DOS, Unix).</a:t>
            </a:r>
          </a:p>
          <a:p>
            <a:pPr marL="0" indent="0">
              <a:buNone/>
            </a:pPr>
            <a:r>
              <a:rPr lang="pt-BR" sz="2800" dirty="0"/>
              <a:t>Sistemas com interface gráfica (Windows, GNU/Linux).</a:t>
            </a:r>
          </a:p>
          <a:p>
            <a:pPr marL="0" indent="0">
              <a:buNone/>
            </a:pPr>
            <a:r>
              <a:rPr lang="pt-BR" sz="2800" dirty="0"/>
              <a:t>Sistemas  puramente  gráficos  (</a:t>
            </a:r>
            <a:r>
              <a:rPr lang="pt-BR" sz="2800" dirty="0" err="1"/>
              <a:t>Windows,Vista</a:t>
            </a:r>
            <a:r>
              <a:rPr lang="pt-BR" sz="2800" dirty="0"/>
              <a:t>, </a:t>
            </a:r>
            <a:r>
              <a:rPr lang="pt-BR" sz="2800" dirty="0" err="1"/>
              <a:t>Seven</a:t>
            </a:r>
            <a:r>
              <a:rPr lang="pt-BR" sz="2800" dirty="0"/>
              <a:t>, Mac OS-X).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1822C6-5343-4BB2-B165-77AF740F5372}"/>
              </a:ext>
            </a:extLst>
          </p:cNvPr>
          <p:cNvSpPr/>
          <p:nvPr/>
        </p:nvSpPr>
        <p:spPr>
          <a:xfrm>
            <a:off x="5292080" y="458112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2576" y="1556792"/>
            <a:ext cx="9144793" cy="4557120"/>
          </a:xfrm>
        </p:spPr>
        <p:txBody>
          <a:bodyPr/>
          <a:lstStyle/>
          <a:p>
            <a:pPr marL="0" indent="0" algn="r">
              <a:buNone/>
            </a:pPr>
            <a:endParaRPr lang="pt-BR" sz="2800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Estação  de  trabalho,  home,  media  center  (</a:t>
            </a:r>
            <a:r>
              <a:rPr lang="pt-BR" sz="2800" dirty="0" err="1"/>
              <a:t>Win</a:t>
            </a:r>
            <a:r>
              <a:rPr lang="pt-BR" sz="2800" dirty="0"/>
              <a:t>  </a:t>
            </a:r>
            <a:r>
              <a:rPr lang="pt-BR" sz="2800" dirty="0" err="1"/>
              <a:t>Seven</a:t>
            </a:r>
            <a:r>
              <a:rPr lang="pt-BR" sz="2800" dirty="0"/>
              <a:t>  Home </a:t>
            </a:r>
            <a:r>
              <a:rPr lang="pt-BR" sz="2800" dirty="0" err="1"/>
              <a:t>Edition</a:t>
            </a:r>
            <a:r>
              <a:rPr lang="pt-BR" sz="2800" dirty="0"/>
              <a:t>, </a:t>
            </a:r>
            <a:r>
              <a:rPr lang="pt-BR" sz="2800" dirty="0" err="1"/>
              <a:t>Ubuntu</a:t>
            </a:r>
            <a:r>
              <a:rPr lang="pt-BR" sz="2800" dirty="0"/>
              <a:t>, </a:t>
            </a:r>
            <a:r>
              <a:rPr lang="pt-BR" sz="2800" dirty="0" err="1"/>
              <a:t>Kurumin</a:t>
            </a:r>
            <a:r>
              <a:rPr lang="pt-BR" sz="2800" dirty="0"/>
              <a:t>, etc.).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196752" y="98119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Sistema para usuário comum</a:t>
            </a:r>
          </a:p>
        </p:txBody>
      </p:sp>
    </p:spTree>
    <p:extLst>
      <p:ext uri="{BB962C8B-B14F-4D97-AF65-F5344CB8AC3E}">
        <p14:creationId xmlns:p14="http://schemas.microsoft.com/office/powerpoint/2010/main" val="40695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49797"/>
            <a:ext cx="9036495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Quando você liga o computador, </a:t>
            </a:r>
            <a:r>
              <a:rPr lang="pt-BR" sz="2800" dirty="0">
                <a:solidFill>
                  <a:srgbClr val="00B0F0"/>
                </a:solidFill>
              </a:rPr>
              <a:t>o primeiro programa executado é, geralmente, um conjunto de instruções armazenadas na </a:t>
            </a:r>
            <a:r>
              <a:rPr lang="pt-BR" sz="2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memória ROM</a:t>
            </a:r>
            <a:r>
              <a:rPr lang="pt-BR" sz="2800" dirty="0">
                <a:solidFill>
                  <a:srgbClr val="00B0F0"/>
                </a:solidFill>
              </a:rPr>
              <a:t>.</a:t>
            </a:r>
            <a:r>
              <a:rPr lang="pt-BR" sz="2800" dirty="0"/>
              <a:t> Este </a:t>
            </a:r>
            <a:r>
              <a:rPr lang="pt-BR" sz="2800" dirty="0">
                <a:solidFill>
                  <a:srgbClr val="00B0F0"/>
                </a:solidFill>
              </a:rPr>
              <a:t>código examina o hardware do sistema para ter certeza de que tudo está funcionando corretamente.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72579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0"/>
            <a:ext cx="2466975" cy="18478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53F98A-690F-45AE-9E85-A05EFF9C6F0A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620688"/>
            <a:ext cx="9144793" cy="5853264"/>
          </a:xfrm>
        </p:spPr>
        <p:txBody>
          <a:bodyPr/>
          <a:lstStyle/>
          <a:p>
            <a:pPr marL="0" indent="0" algn="r">
              <a:buNone/>
            </a:pPr>
            <a:endParaRPr lang="pt-BR" sz="2800" b="1" dirty="0"/>
          </a:p>
          <a:p>
            <a:endParaRPr lang="pt-BR" dirty="0"/>
          </a:p>
          <a:p>
            <a:pPr marL="0" indent="0">
              <a:buNone/>
            </a:pPr>
            <a:endParaRPr lang="pt-BR" sz="3600" b="1" dirty="0"/>
          </a:p>
          <a:p>
            <a:pPr marL="0" indent="0">
              <a:buNone/>
            </a:pPr>
            <a:endParaRPr lang="pt-BR" sz="3600" b="1" dirty="0"/>
          </a:p>
          <a:p>
            <a:pPr marL="0" indent="0" algn="just">
              <a:buNone/>
            </a:pPr>
            <a:r>
              <a:rPr lang="pt-BR" sz="2800" dirty="0"/>
              <a:t>Servidor de internet, servidor de arquivos, impressoras, controle de usuários,  banco  de  dados,  etc.  (Ex.  </a:t>
            </a:r>
            <a:r>
              <a:rPr lang="pt-BR" sz="2800" dirty="0" err="1"/>
              <a:t>Ubuntu</a:t>
            </a:r>
            <a:r>
              <a:rPr lang="pt-BR" sz="2800" dirty="0"/>
              <a:t>  Server  </a:t>
            </a:r>
            <a:r>
              <a:rPr lang="pt-BR" sz="2800" dirty="0" err="1"/>
              <a:t>Edition</a:t>
            </a:r>
            <a:r>
              <a:rPr lang="pt-BR" sz="2800" dirty="0"/>
              <a:t>,  </a:t>
            </a:r>
            <a:r>
              <a:rPr lang="pt-BR" sz="2800" dirty="0" err="1"/>
              <a:t>Win</a:t>
            </a:r>
            <a:r>
              <a:rPr lang="pt-BR" sz="2800" dirty="0"/>
              <a:t> 2008 Server, </a:t>
            </a:r>
            <a:r>
              <a:rPr lang="pt-BR" sz="2800" dirty="0" err="1"/>
              <a:t>win</a:t>
            </a:r>
            <a:r>
              <a:rPr lang="pt-BR" sz="2800" dirty="0"/>
              <a:t> server 2012).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2196752" y="98072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Sistema para servidores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061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46" y="1439569"/>
            <a:ext cx="8352978" cy="3213567"/>
          </a:xfrm>
        </p:spPr>
        <p:txBody>
          <a:bodyPr>
            <a:normAutofit/>
          </a:bodyPr>
          <a:lstStyle/>
          <a:p>
            <a:pPr marL="12065" marR="39370" indent="0" algn="just">
              <a:lnSpc>
                <a:spcPts val="2380"/>
              </a:lnSpc>
              <a:buNone/>
            </a:pPr>
            <a:r>
              <a:rPr lang="pt-BR" sz="2800" spc="-135" dirty="0">
                <a:cs typeface="Verdana"/>
              </a:rPr>
              <a:t>Um </a:t>
            </a:r>
            <a:r>
              <a:rPr lang="pt-BR" sz="2800" spc="-25" dirty="0">
                <a:cs typeface="Verdana"/>
              </a:rPr>
              <a:t>dos </a:t>
            </a:r>
            <a:r>
              <a:rPr lang="pt-BR" sz="2800" spc="-100" dirty="0">
                <a:cs typeface="Verdana"/>
              </a:rPr>
              <a:t>primeiros </a:t>
            </a:r>
            <a:r>
              <a:rPr lang="pt-BR" sz="2800" spc="-180" dirty="0" err="1">
                <a:cs typeface="Verdana"/>
              </a:rPr>
              <a:t>SOs</a:t>
            </a:r>
            <a:r>
              <a:rPr lang="pt-BR" sz="2800" spc="-180" dirty="0">
                <a:cs typeface="Verdana"/>
              </a:rPr>
              <a:t> </a:t>
            </a:r>
            <a:r>
              <a:rPr lang="pt-BR" sz="2800" spc="-95" dirty="0">
                <a:cs typeface="Verdana"/>
              </a:rPr>
              <a:t>se </a:t>
            </a:r>
            <a:r>
              <a:rPr lang="pt-BR" sz="2800" spc="30" dirty="0">
                <a:cs typeface="Verdana"/>
              </a:rPr>
              <a:t>encaixavam </a:t>
            </a:r>
            <a:r>
              <a:rPr lang="pt-BR" sz="2800" spc="25" dirty="0">
                <a:cs typeface="Verdana"/>
              </a:rPr>
              <a:t>no  </a:t>
            </a:r>
            <a:r>
              <a:rPr lang="pt-BR" sz="2800" spc="-95" dirty="0">
                <a:cs typeface="Verdana"/>
              </a:rPr>
              <a:t>sistema</a:t>
            </a:r>
            <a:r>
              <a:rPr lang="pt-BR" sz="2800" spc="-20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dirty="0">
                <a:cs typeface="Verdana"/>
              </a:rPr>
              <a:t>bibliotecas</a:t>
            </a:r>
            <a:r>
              <a:rPr lang="pt-BR" sz="2800" spc="-21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spc="-25" dirty="0">
                <a:cs typeface="Verdana"/>
              </a:rPr>
              <a:t>funções,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spc="-55" dirty="0">
                <a:cs typeface="Verdana"/>
              </a:rPr>
              <a:t>traduzidas  </a:t>
            </a:r>
            <a:r>
              <a:rPr lang="pt-BR" sz="2800" spc="45" dirty="0">
                <a:cs typeface="Verdana"/>
              </a:rPr>
              <a:t>para</a:t>
            </a:r>
            <a:r>
              <a:rPr lang="pt-BR" sz="2800" spc="-185" dirty="0">
                <a:cs typeface="Verdana"/>
              </a:rPr>
              <a:t> </a:t>
            </a:r>
            <a:r>
              <a:rPr lang="pt-BR" sz="2800" dirty="0">
                <a:cs typeface="Verdana"/>
              </a:rPr>
              <a:t>bibliotecas</a:t>
            </a:r>
            <a:r>
              <a:rPr lang="pt-BR" sz="2800" spc="-22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80" dirty="0">
                <a:cs typeface="Verdana"/>
              </a:rPr>
              <a:t> </a:t>
            </a:r>
            <a:r>
              <a:rPr lang="pt-BR" sz="2800" spc="-105" dirty="0">
                <a:cs typeface="Verdana"/>
              </a:rPr>
              <a:t>sistema.</a:t>
            </a:r>
            <a:endParaRPr lang="pt-BR" sz="2800" dirty="0">
              <a:cs typeface="Verdana"/>
            </a:endParaRPr>
          </a:p>
          <a:p>
            <a:pPr marL="469265" marR="5080" indent="-457200" algn="just">
              <a:lnSpc>
                <a:spcPts val="2380"/>
              </a:lnSpc>
              <a:spcBef>
                <a:spcPts val="520"/>
              </a:spcBef>
              <a:tabLst>
                <a:tab pos="3426460" algn="l"/>
              </a:tabLst>
            </a:pPr>
            <a:r>
              <a:rPr lang="pt-BR" sz="2800" spc="-150" dirty="0">
                <a:cs typeface="Verdana"/>
              </a:rPr>
              <a:t>Em </a:t>
            </a:r>
            <a:r>
              <a:rPr lang="pt-BR" sz="2800" spc="-190" dirty="0">
                <a:cs typeface="Verdana"/>
              </a:rPr>
              <a:t>1961, </a:t>
            </a:r>
            <a:r>
              <a:rPr lang="pt-BR" sz="2800" spc="100" dirty="0">
                <a:cs typeface="Verdana"/>
              </a:rPr>
              <a:t>o </a:t>
            </a:r>
            <a:r>
              <a:rPr lang="pt-BR" sz="2800" spc="-75" dirty="0">
                <a:cs typeface="Verdana"/>
              </a:rPr>
              <a:t>primeiro </a:t>
            </a:r>
            <a:r>
              <a:rPr lang="pt-BR" sz="2800" spc="-120" dirty="0">
                <a:cs typeface="Verdana"/>
              </a:rPr>
              <a:t>SO </a:t>
            </a:r>
            <a:r>
              <a:rPr lang="pt-BR" sz="2800" spc="-270" dirty="0">
                <a:cs typeface="Verdana"/>
              </a:rPr>
              <a:t>- </a:t>
            </a:r>
            <a:r>
              <a:rPr lang="pt-BR" sz="2800" spc="-325" dirty="0">
                <a:cs typeface="Verdana"/>
              </a:rPr>
              <a:t>CTSS </a:t>
            </a:r>
            <a:r>
              <a:rPr lang="pt-BR" sz="2800" spc="-470" dirty="0">
                <a:cs typeface="Verdana"/>
              </a:rPr>
              <a:t>– </a:t>
            </a:r>
            <a:r>
              <a:rPr lang="pt-BR" sz="2800" spc="-130" dirty="0" err="1">
                <a:cs typeface="Verdana"/>
              </a:rPr>
              <a:t>Compatible</a:t>
            </a:r>
            <a:r>
              <a:rPr lang="pt-BR" sz="2800" spc="-130" dirty="0">
                <a:cs typeface="Verdana"/>
              </a:rPr>
              <a:t>  </a:t>
            </a:r>
            <a:r>
              <a:rPr lang="pt-BR" sz="2800" spc="-245" dirty="0">
                <a:cs typeface="Verdana"/>
              </a:rPr>
              <a:t>Time-Sharing </a:t>
            </a:r>
            <a:r>
              <a:rPr lang="pt-BR" sz="2800" spc="-254" dirty="0">
                <a:cs typeface="Verdana"/>
              </a:rPr>
              <a:t>System, </a:t>
            </a:r>
            <a:r>
              <a:rPr lang="pt-BR" sz="2800" spc="95" dirty="0">
                <a:cs typeface="Verdana"/>
              </a:rPr>
              <a:t>com </a:t>
            </a:r>
            <a:r>
              <a:rPr lang="pt-BR" sz="2800" spc="-5" dirty="0">
                <a:cs typeface="Verdana"/>
              </a:rPr>
              <a:t>compartilhamento  </a:t>
            </a:r>
            <a:r>
              <a:rPr lang="pt-BR" sz="2800" spc="120" dirty="0">
                <a:cs typeface="Verdana"/>
              </a:rPr>
              <a:t>de </a:t>
            </a:r>
            <a:r>
              <a:rPr lang="pt-BR" sz="2800" spc="-10" dirty="0">
                <a:cs typeface="Verdana"/>
              </a:rPr>
              <a:t>tempo.</a:t>
            </a:r>
            <a:r>
              <a:rPr lang="pt-BR" sz="2800" spc="420" dirty="0">
                <a:cs typeface="Verdana"/>
              </a:rPr>
              <a:t> </a:t>
            </a:r>
            <a:r>
              <a:rPr lang="pt-BR" sz="2800" spc="35" dirty="0">
                <a:cs typeface="Verdana"/>
              </a:rPr>
              <a:t>Criado</a:t>
            </a:r>
            <a:r>
              <a:rPr lang="pt-BR" sz="2800" spc="254" dirty="0">
                <a:cs typeface="Verdana"/>
              </a:rPr>
              <a:t> </a:t>
            </a:r>
            <a:r>
              <a:rPr lang="pt-BR" sz="2800" spc="-20" dirty="0">
                <a:cs typeface="Verdana"/>
              </a:rPr>
              <a:t>por	</a:t>
            </a:r>
            <a:r>
              <a:rPr lang="pt-BR" sz="2800" spc="-10" dirty="0">
                <a:cs typeface="Verdana"/>
              </a:rPr>
              <a:t>Fernando</a:t>
            </a:r>
            <a:r>
              <a:rPr lang="pt-BR" sz="2800" spc="-185" dirty="0">
                <a:cs typeface="Verdana"/>
              </a:rPr>
              <a:t> </a:t>
            </a:r>
            <a:r>
              <a:rPr lang="pt-BR" sz="2800" spc="20" dirty="0" err="1">
                <a:cs typeface="Verdana"/>
              </a:rPr>
              <a:t>Corbató</a:t>
            </a:r>
            <a:r>
              <a:rPr lang="pt-BR" sz="2800" spc="20" dirty="0">
                <a:cs typeface="Verdana"/>
              </a:rPr>
              <a:t>,</a:t>
            </a:r>
            <a:r>
              <a:rPr lang="pt-BR" sz="2800" spc="-204" dirty="0">
                <a:cs typeface="Verdana"/>
              </a:rPr>
              <a:t> </a:t>
            </a:r>
            <a:r>
              <a:rPr lang="pt-BR" sz="2800" spc="110" dirty="0">
                <a:cs typeface="Verdana"/>
              </a:rPr>
              <a:t>do </a:t>
            </a:r>
            <a:r>
              <a:rPr lang="pt-BR" sz="2800" spc="60" dirty="0">
                <a:cs typeface="Verdana"/>
              </a:rPr>
              <a:t> </a:t>
            </a:r>
            <a:r>
              <a:rPr lang="pt-BR" sz="2800" spc="-235" dirty="0">
                <a:cs typeface="Verdana"/>
              </a:rPr>
              <a:t>MIT!</a:t>
            </a:r>
            <a:endParaRPr lang="pt-BR" sz="2800" dirty="0">
              <a:cs typeface="Verdana"/>
            </a:endParaRPr>
          </a:p>
          <a:p>
            <a:pPr marL="469265" marR="1151890" indent="-457200" algn="just">
              <a:lnSpc>
                <a:spcPct val="90000"/>
              </a:lnSpc>
              <a:spcBef>
                <a:spcPts val="495"/>
              </a:spcBef>
              <a:tabLst>
                <a:tab pos="1562735" algn="l"/>
              </a:tabLst>
            </a:pPr>
            <a:r>
              <a:rPr lang="pt-BR" sz="2800" spc="-330" dirty="0">
                <a:cs typeface="Verdana"/>
              </a:rPr>
              <a:t>1969: </a:t>
            </a:r>
            <a:r>
              <a:rPr lang="pt-BR" sz="2800" spc="-220" dirty="0">
                <a:cs typeface="Verdana"/>
              </a:rPr>
              <a:t>Ken </a:t>
            </a:r>
            <a:r>
              <a:rPr lang="pt-BR" sz="2800" spc="-250" dirty="0">
                <a:cs typeface="Verdana"/>
              </a:rPr>
              <a:t>Thompson </a:t>
            </a:r>
            <a:r>
              <a:rPr lang="pt-BR" sz="2800" spc="-55" dirty="0">
                <a:cs typeface="Verdana"/>
              </a:rPr>
              <a:t>e </a:t>
            </a:r>
            <a:r>
              <a:rPr lang="pt-BR" sz="2800" spc="-240" dirty="0">
                <a:cs typeface="Verdana"/>
              </a:rPr>
              <a:t>Dennis </a:t>
            </a:r>
            <a:r>
              <a:rPr lang="pt-BR" sz="2800" spc="-210" dirty="0">
                <a:cs typeface="Verdana"/>
              </a:rPr>
              <a:t>Ritchie,  </a:t>
            </a:r>
            <a:r>
              <a:rPr lang="pt-BR" sz="2800" spc="-190" dirty="0">
                <a:cs typeface="Verdana"/>
              </a:rPr>
              <a:t>pesquisadores </a:t>
            </a:r>
            <a:r>
              <a:rPr lang="pt-BR" sz="2800" spc="-185" dirty="0">
                <a:cs typeface="Verdana"/>
              </a:rPr>
              <a:t>dos </a:t>
            </a:r>
            <a:r>
              <a:rPr lang="pt-BR" sz="2800" spc="-235" dirty="0">
                <a:cs typeface="Verdana"/>
              </a:rPr>
              <a:t>Bell </a:t>
            </a:r>
            <a:r>
              <a:rPr lang="pt-BR" sz="2800" spc="-215" dirty="0" err="1">
                <a:cs typeface="Verdana"/>
              </a:rPr>
              <a:t>Labs</a:t>
            </a:r>
            <a:r>
              <a:rPr lang="pt-BR" sz="2800" spc="-215" dirty="0">
                <a:cs typeface="Verdana"/>
              </a:rPr>
              <a:t>, </a:t>
            </a:r>
            <a:r>
              <a:rPr lang="pt-BR" sz="2800" spc="-160" dirty="0">
                <a:cs typeface="Verdana"/>
              </a:rPr>
              <a:t>criam </a:t>
            </a:r>
            <a:r>
              <a:rPr lang="pt-BR" sz="2800" spc="-20" dirty="0">
                <a:cs typeface="Verdana"/>
              </a:rPr>
              <a:t>a  </a:t>
            </a:r>
            <a:r>
              <a:rPr lang="pt-BR" sz="2800" spc="-210" dirty="0">
                <a:cs typeface="Verdana"/>
              </a:rPr>
              <a:t>primeira	</a:t>
            </a:r>
            <a:r>
              <a:rPr lang="pt-BR" sz="2800" spc="-190" dirty="0">
                <a:cs typeface="Verdana"/>
              </a:rPr>
              <a:t>versão </a:t>
            </a:r>
            <a:r>
              <a:rPr lang="pt-BR" sz="2800" spc="-100" dirty="0">
                <a:cs typeface="Verdana"/>
              </a:rPr>
              <a:t>do</a:t>
            </a:r>
            <a:r>
              <a:rPr lang="pt-BR" sz="2800" spc="-135" dirty="0">
                <a:cs typeface="Verdana"/>
              </a:rPr>
              <a:t> </a:t>
            </a:r>
            <a:r>
              <a:rPr lang="pt-BR" sz="2800" spc="-325" dirty="0">
                <a:cs typeface="Verdana"/>
              </a:rPr>
              <a:t>UNIX.</a:t>
            </a: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348938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93" y="1628800"/>
            <a:ext cx="9144000" cy="4389222"/>
          </a:xfrm>
        </p:spPr>
        <p:txBody>
          <a:bodyPr>
            <a:noAutofit/>
          </a:bodyPr>
          <a:lstStyle/>
          <a:p>
            <a:pPr marL="12065" marR="217170" indent="0" algn="just">
              <a:lnSpc>
                <a:spcPct val="100000"/>
              </a:lnSpc>
              <a:buNone/>
              <a:tabLst>
                <a:tab pos="1227455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    </a:t>
            </a:r>
            <a:r>
              <a:rPr lang="pt-BR" spc="90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1981:	</a:t>
            </a:r>
            <a:r>
              <a:rPr lang="pt-BR" sz="3200" spc="-90" dirty="0">
                <a:cs typeface="Verdana"/>
              </a:rPr>
              <a:t>A </a:t>
            </a:r>
            <a:r>
              <a:rPr lang="pt-BR" sz="3200" spc="-220" dirty="0">
                <a:cs typeface="Verdana"/>
              </a:rPr>
              <a:t>Microsoft </a:t>
            </a:r>
            <a:r>
              <a:rPr lang="pt-BR" sz="3200" spc="-90" dirty="0">
                <a:cs typeface="Verdana"/>
              </a:rPr>
              <a:t>lança </a:t>
            </a:r>
            <a:r>
              <a:rPr lang="pt-BR" sz="3200" spc="-114" dirty="0">
                <a:cs typeface="Verdana"/>
              </a:rPr>
              <a:t>o</a:t>
            </a:r>
            <a:r>
              <a:rPr lang="pt-BR" sz="3200" spc="-245" dirty="0">
                <a:cs typeface="Verdana"/>
              </a:rPr>
              <a:t> MS-DOS,</a:t>
            </a:r>
            <a:r>
              <a:rPr lang="pt-BR" sz="3200" spc="-155" dirty="0">
                <a:cs typeface="Verdana"/>
              </a:rPr>
              <a:t> </a:t>
            </a:r>
            <a:r>
              <a:rPr lang="pt-BR" sz="3200" spc="-285" dirty="0">
                <a:cs typeface="Verdana"/>
              </a:rPr>
              <a:t>um </a:t>
            </a:r>
            <a:r>
              <a:rPr lang="pt-BR" sz="3200" spc="-114" dirty="0">
                <a:cs typeface="Verdana"/>
              </a:rPr>
              <a:t> </a:t>
            </a:r>
            <a:r>
              <a:rPr lang="pt-BR" sz="3200" spc="-245" dirty="0">
                <a:cs typeface="Verdana"/>
              </a:rPr>
              <a:t>sistema </a:t>
            </a:r>
            <a:r>
              <a:rPr lang="pt-BR" sz="3200" spc="-140" dirty="0">
                <a:cs typeface="Verdana"/>
              </a:rPr>
              <a:t>operacional </a:t>
            </a:r>
            <a:r>
              <a:rPr lang="pt-BR" sz="3200" spc="-130" dirty="0">
                <a:cs typeface="Verdana"/>
              </a:rPr>
              <a:t>comprado </a:t>
            </a:r>
            <a:r>
              <a:rPr lang="pt-BR" sz="3200" spc="-60" dirty="0">
                <a:cs typeface="Verdana"/>
              </a:rPr>
              <a:t>da  </a:t>
            </a:r>
            <a:r>
              <a:rPr lang="pt-BR" sz="3200" spc="-195" dirty="0">
                <a:cs typeface="Verdana"/>
              </a:rPr>
              <a:t>empresa </a:t>
            </a:r>
            <a:r>
              <a:rPr lang="pt-BR" sz="3200" spc="-229" dirty="0">
                <a:cs typeface="Verdana"/>
              </a:rPr>
              <a:t>Seattle </a:t>
            </a:r>
            <a:r>
              <a:rPr lang="pt-BR" sz="3200" spc="-185" dirty="0">
                <a:cs typeface="Verdana"/>
              </a:rPr>
              <a:t>Computer </a:t>
            </a:r>
            <a:r>
              <a:rPr lang="pt-BR" sz="3200" spc="-250" dirty="0" err="1">
                <a:cs typeface="Verdana"/>
              </a:rPr>
              <a:t>Products</a:t>
            </a:r>
            <a:r>
              <a:rPr lang="pt-BR" sz="3200" spc="-250" dirty="0">
                <a:cs typeface="Verdana"/>
              </a:rPr>
              <a:t> </a:t>
            </a:r>
            <a:r>
              <a:rPr lang="pt-BR" sz="3200" spc="-180" dirty="0">
                <a:cs typeface="Verdana"/>
              </a:rPr>
              <a:t>em  </a:t>
            </a:r>
            <a:r>
              <a:rPr lang="pt-BR" sz="3200" spc="-335" dirty="0">
                <a:cs typeface="Verdana"/>
              </a:rPr>
              <a:t>1980.</a:t>
            </a:r>
            <a:endParaRPr lang="pt-BR" sz="4400" dirty="0">
              <a:cs typeface="Times New Roman"/>
            </a:endParaRPr>
          </a:p>
          <a:p>
            <a:pPr marL="12065" marR="5080" indent="0" algn="just">
              <a:lnSpc>
                <a:spcPct val="100000"/>
              </a:lnSpc>
              <a:buNone/>
              <a:tabLst>
                <a:tab pos="1227455" algn="l"/>
                <a:tab pos="1885950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    </a:t>
            </a:r>
            <a:r>
              <a:rPr lang="pt-BR" spc="90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1984:	</a:t>
            </a:r>
            <a:r>
              <a:rPr lang="pt-BR" sz="3200" spc="-90" dirty="0">
                <a:cs typeface="Verdana"/>
              </a:rPr>
              <a:t>A </a:t>
            </a:r>
            <a:r>
              <a:rPr lang="pt-BR" sz="3200" spc="-120" dirty="0">
                <a:cs typeface="Verdana"/>
              </a:rPr>
              <a:t>Apple </a:t>
            </a:r>
            <a:r>
              <a:rPr lang="pt-BR" sz="3200" spc="-85" dirty="0">
                <a:cs typeface="Verdana"/>
              </a:rPr>
              <a:t>lança</a:t>
            </a:r>
            <a:r>
              <a:rPr lang="pt-BR" sz="3200" spc="-300" dirty="0">
                <a:cs typeface="Verdana"/>
              </a:rPr>
              <a:t> </a:t>
            </a:r>
            <a:r>
              <a:rPr lang="pt-BR" sz="3200" spc="-110" dirty="0">
                <a:cs typeface="Verdana"/>
              </a:rPr>
              <a:t>o</a:t>
            </a:r>
            <a:r>
              <a:rPr lang="pt-BR" sz="3200" spc="-165" dirty="0">
                <a:cs typeface="Verdana"/>
              </a:rPr>
              <a:t> </a:t>
            </a:r>
            <a:r>
              <a:rPr lang="pt-BR" sz="3200" spc="-245" dirty="0">
                <a:cs typeface="Verdana"/>
              </a:rPr>
              <a:t>sistema </a:t>
            </a:r>
            <a:r>
              <a:rPr lang="pt-BR" sz="3200" spc="-135" dirty="0">
                <a:cs typeface="Verdana"/>
              </a:rPr>
              <a:t> </a:t>
            </a:r>
            <a:r>
              <a:rPr lang="pt-BR" sz="3200" spc="-140" dirty="0">
                <a:cs typeface="Verdana"/>
              </a:rPr>
              <a:t>operacional </a:t>
            </a:r>
            <a:r>
              <a:rPr lang="pt-BR" sz="3200" spc="-185" dirty="0">
                <a:cs typeface="Verdana"/>
              </a:rPr>
              <a:t>Macintosh </a:t>
            </a:r>
            <a:r>
              <a:rPr lang="pt-BR" sz="3200" spc="-245" dirty="0">
                <a:cs typeface="Verdana"/>
              </a:rPr>
              <a:t>OS </a:t>
            </a:r>
            <a:r>
              <a:rPr lang="pt-BR" sz="3200" spc="-285" dirty="0">
                <a:cs typeface="Verdana"/>
              </a:rPr>
              <a:t>1.0, </a:t>
            </a:r>
            <a:r>
              <a:rPr lang="pt-BR" sz="3200" spc="-114" dirty="0">
                <a:cs typeface="Verdana"/>
              </a:rPr>
              <a:t>o </a:t>
            </a:r>
            <a:r>
              <a:rPr lang="pt-BR" sz="3200" spc="-245" dirty="0">
                <a:cs typeface="Verdana"/>
              </a:rPr>
              <a:t>primeiro  </a:t>
            </a:r>
            <a:r>
              <a:rPr lang="pt-BR" sz="3200" spc="-20" dirty="0">
                <a:cs typeface="Verdana"/>
              </a:rPr>
              <a:t>a</a:t>
            </a:r>
            <a:r>
              <a:rPr lang="pt-BR" sz="3200" spc="545" dirty="0">
                <a:cs typeface="Verdana"/>
              </a:rPr>
              <a:t> </a:t>
            </a:r>
            <a:r>
              <a:rPr lang="pt-BR" sz="3200" spc="-290" dirty="0">
                <a:cs typeface="Verdana"/>
              </a:rPr>
              <a:t>ter </a:t>
            </a:r>
            <a:r>
              <a:rPr lang="pt-BR" sz="3200" spc="-5" dirty="0">
                <a:cs typeface="Verdana"/>
              </a:rPr>
              <a:t> </a:t>
            </a:r>
            <a:r>
              <a:rPr lang="pt-BR" sz="3200" spc="-195" dirty="0">
                <a:cs typeface="Verdana"/>
              </a:rPr>
              <a:t>uma	</a:t>
            </a:r>
            <a:r>
              <a:rPr lang="pt-BR" sz="3200" spc="-185" dirty="0">
                <a:cs typeface="Verdana"/>
              </a:rPr>
              <a:t>interface </a:t>
            </a:r>
            <a:r>
              <a:rPr lang="pt-BR" sz="3200" spc="-150" dirty="0">
                <a:cs typeface="Verdana"/>
              </a:rPr>
              <a:t>gráfica</a:t>
            </a:r>
            <a:r>
              <a:rPr lang="pt-BR" sz="3200" spc="-170" dirty="0">
                <a:cs typeface="Verdana"/>
              </a:rPr>
              <a:t> </a:t>
            </a:r>
            <a:r>
              <a:rPr lang="pt-BR" sz="3200" spc="-220" dirty="0">
                <a:cs typeface="Verdana"/>
              </a:rPr>
              <a:t>totalmente </a:t>
            </a:r>
            <a:r>
              <a:rPr lang="pt-BR" sz="3200" spc="-120" dirty="0">
                <a:cs typeface="Verdana"/>
              </a:rPr>
              <a:t> </a:t>
            </a:r>
            <a:r>
              <a:rPr lang="pt-BR" sz="3200" spc="-155" dirty="0">
                <a:cs typeface="Verdana"/>
              </a:rPr>
              <a:t>incorporada </a:t>
            </a:r>
            <a:r>
              <a:rPr lang="pt-BR" sz="3200" spc="-70" dirty="0">
                <a:cs typeface="Verdana"/>
              </a:rPr>
              <a:t>ao</a:t>
            </a:r>
            <a:r>
              <a:rPr lang="pt-BR" sz="3200" spc="-220" dirty="0">
                <a:cs typeface="Verdana"/>
              </a:rPr>
              <a:t> </a:t>
            </a:r>
            <a:r>
              <a:rPr lang="pt-BR" sz="3200" spc="-240" dirty="0">
                <a:cs typeface="Verdana"/>
              </a:rPr>
              <a:t>sistema.</a:t>
            </a:r>
            <a:endParaRPr lang="pt-BR" sz="32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258680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93" y="1628800"/>
            <a:ext cx="9144000" cy="4389222"/>
          </a:xfrm>
        </p:spPr>
        <p:txBody>
          <a:bodyPr>
            <a:noAutofit/>
          </a:bodyPr>
          <a:lstStyle/>
          <a:p>
            <a:pPr marL="12065" marR="43815" indent="0" algn="just">
              <a:lnSpc>
                <a:spcPct val="100000"/>
              </a:lnSpc>
              <a:buNone/>
              <a:tabLst>
                <a:tab pos="2899410" algn="l"/>
                <a:tab pos="3001645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1991: </a:t>
            </a:r>
            <a:r>
              <a:rPr lang="pt-BR" sz="3200" spc="-325" dirty="0">
                <a:cs typeface="Verdana"/>
              </a:rPr>
              <a:t>Linus </a:t>
            </a:r>
            <a:r>
              <a:rPr lang="pt-BR" sz="3200" spc="-260" dirty="0">
                <a:cs typeface="Verdana"/>
              </a:rPr>
              <a:t>Torvalds, </a:t>
            </a:r>
            <a:r>
              <a:rPr lang="pt-BR" sz="3200" spc="-280" dirty="0">
                <a:cs typeface="Verdana"/>
              </a:rPr>
              <a:t>um </a:t>
            </a:r>
            <a:r>
              <a:rPr lang="pt-BR" sz="3200" spc="-215" dirty="0">
                <a:cs typeface="Verdana"/>
              </a:rPr>
              <a:t>estudante </a:t>
            </a:r>
            <a:r>
              <a:rPr lang="pt-BR" sz="3200" spc="-85" dirty="0">
                <a:cs typeface="Verdana"/>
              </a:rPr>
              <a:t>de  </a:t>
            </a:r>
            <a:r>
              <a:rPr lang="pt-BR" sz="3200" spc="-110" dirty="0">
                <a:cs typeface="Verdana"/>
              </a:rPr>
              <a:t>graduação </a:t>
            </a:r>
            <a:r>
              <a:rPr lang="pt-BR" sz="3200" spc="-215" dirty="0">
                <a:cs typeface="Verdana"/>
              </a:rPr>
              <a:t>finlandês, </a:t>
            </a:r>
            <a:r>
              <a:rPr lang="pt-BR" sz="3200" spc="-150" dirty="0">
                <a:cs typeface="Verdana"/>
              </a:rPr>
              <a:t>inicia </a:t>
            </a:r>
            <a:r>
              <a:rPr lang="pt-BR" sz="3200" spc="-114" dirty="0">
                <a:cs typeface="Verdana"/>
              </a:rPr>
              <a:t>o  </a:t>
            </a:r>
            <a:r>
              <a:rPr lang="pt-BR" sz="3200" spc="-204" dirty="0">
                <a:cs typeface="Verdana"/>
              </a:rPr>
              <a:t>desenvolvimento </a:t>
            </a:r>
            <a:r>
              <a:rPr lang="pt-BR" sz="3200" spc="-105" dirty="0">
                <a:cs typeface="Verdana"/>
              </a:rPr>
              <a:t>do </a:t>
            </a:r>
            <a:r>
              <a:rPr lang="pt-BR" sz="3200" spc="-290" dirty="0">
                <a:cs typeface="Verdana"/>
              </a:rPr>
              <a:t>Linux,</a:t>
            </a:r>
            <a:r>
              <a:rPr lang="pt-BR" sz="3200" spc="-225" dirty="0">
                <a:cs typeface="Verdana"/>
              </a:rPr>
              <a:t> </a:t>
            </a:r>
            <a:r>
              <a:rPr lang="pt-BR" sz="3200" spc="-114" dirty="0">
                <a:cs typeface="Verdana"/>
              </a:rPr>
              <a:t>lançando</a:t>
            </a:r>
            <a:r>
              <a:rPr lang="pt-BR" sz="3200" spc="-170" dirty="0">
                <a:cs typeface="Verdana"/>
              </a:rPr>
              <a:t> </a:t>
            </a:r>
            <a:r>
              <a:rPr lang="pt-BR" sz="3200" spc="-150" dirty="0">
                <a:cs typeface="Verdana"/>
              </a:rPr>
              <a:t>na </a:t>
            </a:r>
            <a:r>
              <a:rPr lang="pt-BR" sz="3200" spc="-80" dirty="0">
                <a:cs typeface="Verdana"/>
              </a:rPr>
              <a:t> </a:t>
            </a:r>
            <a:r>
              <a:rPr lang="pt-BR" sz="3200" spc="-160" dirty="0">
                <a:cs typeface="Verdana"/>
              </a:rPr>
              <a:t>rede </a:t>
            </a:r>
            <a:r>
              <a:rPr lang="pt-BR" sz="3200" spc="-260" dirty="0" err="1">
                <a:cs typeface="Verdana"/>
              </a:rPr>
              <a:t>Usenet</a:t>
            </a:r>
            <a:r>
              <a:rPr lang="pt-BR" sz="3200" spc="-260" dirty="0">
                <a:cs typeface="Verdana"/>
              </a:rPr>
              <a:t> </a:t>
            </a:r>
            <a:r>
              <a:rPr lang="pt-BR" sz="3200" spc="-110" dirty="0">
                <a:cs typeface="Verdana"/>
              </a:rPr>
              <a:t>o </a:t>
            </a:r>
            <a:r>
              <a:rPr lang="pt-BR" sz="3200" spc="-215" dirty="0" err="1">
                <a:cs typeface="Verdana"/>
              </a:rPr>
              <a:t>kernel</a:t>
            </a:r>
            <a:r>
              <a:rPr lang="pt-BR" sz="3200" spc="-215" dirty="0">
                <a:cs typeface="Verdana"/>
              </a:rPr>
              <a:t> </a:t>
            </a:r>
            <a:r>
              <a:rPr lang="pt-BR" sz="3200" spc="-300" dirty="0">
                <a:cs typeface="Verdana"/>
              </a:rPr>
              <a:t>0.01, </a:t>
            </a:r>
            <a:r>
              <a:rPr lang="pt-BR" sz="3200" spc="-140" dirty="0">
                <a:cs typeface="Verdana"/>
              </a:rPr>
              <a:t>logo </a:t>
            </a:r>
            <a:r>
              <a:rPr lang="pt-BR" sz="3200" spc="-90" dirty="0">
                <a:cs typeface="Verdana"/>
              </a:rPr>
              <a:t>abraçado  </a:t>
            </a:r>
            <a:r>
              <a:rPr lang="pt-BR" sz="3200" spc="-215" dirty="0">
                <a:cs typeface="Verdana"/>
              </a:rPr>
              <a:t>por </a:t>
            </a:r>
            <a:r>
              <a:rPr lang="pt-BR" sz="3200" spc="-40" dirty="0">
                <a:cs typeface="Verdana"/>
              </a:rPr>
              <a:t> </a:t>
            </a:r>
            <a:r>
              <a:rPr lang="pt-BR" sz="3200" spc="-170" dirty="0">
                <a:cs typeface="Verdana"/>
              </a:rPr>
              <a:t>centenas </a:t>
            </a:r>
            <a:r>
              <a:rPr lang="pt-BR" sz="3200" spc="-65" dirty="0">
                <a:cs typeface="Verdana"/>
              </a:rPr>
              <a:t> </a:t>
            </a:r>
            <a:r>
              <a:rPr lang="pt-BR" sz="3200" spc="-80" dirty="0">
                <a:cs typeface="Verdana"/>
              </a:rPr>
              <a:t>de	</a:t>
            </a:r>
            <a:r>
              <a:rPr lang="pt-BR" sz="3200" spc="-200" dirty="0">
                <a:cs typeface="Verdana"/>
              </a:rPr>
              <a:t>programadores</a:t>
            </a:r>
            <a:r>
              <a:rPr lang="pt-BR" sz="3200" spc="-245" dirty="0">
                <a:cs typeface="Verdana"/>
              </a:rPr>
              <a:t> </a:t>
            </a:r>
            <a:r>
              <a:rPr lang="pt-BR" sz="3200" spc="-70" dirty="0">
                <a:cs typeface="Verdana"/>
              </a:rPr>
              <a:t>ao </a:t>
            </a:r>
            <a:r>
              <a:rPr lang="pt-BR" sz="3200" spc="-40" dirty="0">
                <a:cs typeface="Verdana"/>
              </a:rPr>
              <a:t> </a:t>
            </a:r>
            <a:r>
              <a:rPr lang="pt-BR" sz="3200" spc="-225" dirty="0">
                <a:cs typeface="Verdana"/>
              </a:rPr>
              <a:t>redor </a:t>
            </a:r>
            <a:r>
              <a:rPr lang="pt-BR" sz="3200" spc="-105" dirty="0">
                <a:cs typeface="Verdana"/>
              </a:rPr>
              <a:t>do</a:t>
            </a:r>
            <a:r>
              <a:rPr lang="pt-BR" sz="3200" spc="-155" dirty="0">
                <a:cs typeface="Verdana"/>
              </a:rPr>
              <a:t> </a:t>
            </a:r>
            <a:r>
              <a:rPr lang="pt-BR" sz="3200" spc="-204" dirty="0">
                <a:cs typeface="Verdana"/>
              </a:rPr>
              <a:t>mundo.</a:t>
            </a:r>
            <a:endParaRPr lang="pt-BR" sz="3200" dirty="0">
              <a:cs typeface="Verdana"/>
            </a:endParaRPr>
          </a:p>
          <a:p>
            <a:pPr marL="0" indent="0" algn="just">
              <a:lnSpc>
                <a:spcPct val="100000"/>
              </a:lnSpc>
              <a:spcBef>
                <a:spcPts val="9"/>
              </a:spcBef>
              <a:buNone/>
            </a:pPr>
            <a:endParaRPr lang="pt-BR" sz="3600" dirty="0">
              <a:cs typeface="Times New Roman"/>
            </a:endParaRPr>
          </a:p>
          <a:p>
            <a:pPr marL="12065" marR="5080" indent="0" algn="just">
              <a:lnSpc>
                <a:spcPct val="100000"/>
              </a:lnSpc>
              <a:buNone/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1993: </a:t>
            </a:r>
            <a:r>
              <a:rPr lang="pt-BR" sz="3200" spc="-20" dirty="0">
                <a:cs typeface="Verdana"/>
              </a:rPr>
              <a:t>a </a:t>
            </a:r>
            <a:r>
              <a:rPr lang="pt-BR" sz="3200" spc="-220" dirty="0">
                <a:cs typeface="Verdana"/>
              </a:rPr>
              <a:t>Microsoft </a:t>
            </a:r>
            <a:r>
              <a:rPr lang="pt-BR" sz="3200" spc="-90" dirty="0">
                <a:cs typeface="Verdana"/>
              </a:rPr>
              <a:t>lança </a:t>
            </a:r>
            <a:r>
              <a:rPr lang="pt-BR" sz="3200" spc="-110" dirty="0">
                <a:cs typeface="Verdana"/>
              </a:rPr>
              <a:t>o </a:t>
            </a:r>
            <a:r>
              <a:rPr lang="pt-BR" sz="3200" spc="-300" dirty="0">
                <a:cs typeface="Verdana"/>
              </a:rPr>
              <a:t>Windows </a:t>
            </a:r>
            <a:r>
              <a:rPr lang="pt-BR" sz="3200" spc="-360" dirty="0">
                <a:cs typeface="Verdana"/>
              </a:rPr>
              <a:t>NT, </a:t>
            </a:r>
            <a:r>
              <a:rPr lang="pt-BR" sz="3200" spc="-110" dirty="0">
                <a:cs typeface="Verdana"/>
              </a:rPr>
              <a:t>o  </a:t>
            </a:r>
            <a:r>
              <a:rPr lang="pt-BR" sz="3200" spc="-245" dirty="0">
                <a:cs typeface="Verdana"/>
              </a:rPr>
              <a:t>primeiro sistema </a:t>
            </a:r>
            <a:r>
              <a:rPr lang="pt-BR" sz="3200" spc="-365" dirty="0">
                <a:cs typeface="Verdana"/>
              </a:rPr>
              <a:t>32 </a:t>
            </a:r>
            <a:r>
              <a:rPr lang="pt-BR" sz="3200" spc="-275" dirty="0">
                <a:cs typeface="Verdana"/>
              </a:rPr>
              <a:t>bits </a:t>
            </a:r>
            <a:r>
              <a:rPr lang="pt-BR" sz="3200" spc="-60" dirty="0">
                <a:cs typeface="Verdana"/>
              </a:rPr>
              <a:t>da </a:t>
            </a:r>
            <a:r>
              <a:rPr lang="pt-BR" sz="3200" spc="-195" dirty="0">
                <a:cs typeface="Verdana"/>
              </a:rPr>
              <a:t>empresa </a:t>
            </a:r>
            <a:r>
              <a:rPr lang="pt-BR" sz="3200" spc="-60" dirty="0">
                <a:cs typeface="Verdana"/>
              </a:rPr>
              <a:t>e </a:t>
            </a:r>
            <a:r>
              <a:rPr lang="pt-BR" sz="3200" spc="-235" dirty="0">
                <a:cs typeface="Verdana"/>
              </a:rPr>
              <a:t>seu  </a:t>
            </a:r>
            <a:r>
              <a:rPr lang="pt-BR" sz="3200" spc="-245" dirty="0">
                <a:cs typeface="Verdana"/>
              </a:rPr>
              <a:t>primeiro sistema</a:t>
            </a:r>
            <a:r>
              <a:rPr lang="pt-BR" sz="3200" spc="-100" dirty="0">
                <a:cs typeface="Verdana"/>
              </a:rPr>
              <a:t> </a:t>
            </a:r>
            <a:r>
              <a:rPr lang="pt-BR" sz="3200" spc="-240" dirty="0">
                <a:cs typeface="Verdana"/>
              </a:rPr>
              <a:t>servidor</a:t>
            </a:r>
            <a:r>
              <a:rPr lang="pt-BR" sz="3200" b="1" spc="-240" dirty="0">
                <a:solidFill>
                  <a:srgbClr val="B03E9A"/>
                </a:solidFill>
                <a:latin typeface="Verdana"/>
                <a:cs typeface="Verdana"/>
              </a:rPr>
              <a:t>.</a:t>
            </a:r>
            <a:endParaRPr lang="pt-BR" sz="3200" dirty="0">
              <a:latin typeface="Verdana"/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1999420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124744" y="731337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Linha cronológica de lançamento do SO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" y="1556792"/>
            <a:ext cx="914479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124744" y="731337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Linha cronológica de lançamento do 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-1" y="2204865"/>
            <a:ext cx="9144793" cy="342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6" marR="4607">
              <a:lnSpc>
                <a:spcPct val="115599"/>
              </a:lnSpc>
              <a:spcBef>
                <a:spcPts val="1288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  <a:tab pos="704801" algn="l"/>
                <a:tab pos="2666037" algn="l"/>
                <a:tab pos="3795792" algn="l"/>
                <a:tab pos="4811535" algn="l"/>
                <a:tab pos="6034573" algn="l"/>
                <a:tab pos="6497530" algn="l"/>
              </a:tabLst>
            </a:pPr>
            <a:r>
              <a:rPr lang="pt-BR" sz="2800" spc="-5" dirty="0">
                <a:latin typeface="+mj-lt"/>
                <a:cs typeface="Arial"/>
              </a:rPr>
              <a:t>Multiusuári</a:t>
            </a:r>
            <a:r>
              <a:rPr lang="pt-BR" sz="2800" spc="5" dirty="0">
                <a:latin typeface="+mj-lt"/>
                <a:cs typeface="Arial"/>
              </a:rPr>
              <a:t>o</a:t>
            </a:r>
            <a:r>
              <a:rPr lang="pt-BR" sz="2800" dirty="0">
                <a:latin typeface="+mj-lt"/>
                <a:cs typeface="Arial"/>
              </a:rPr>
              <a:t>: </a:t>
            </a:r>
            <a:r>
              <a:rPr lang="pt-BR" sz="2800" spc="-5" dirty="0">
                <a:latin typeface="+mj-lt"/>
                <a:cs typeface="Arial"/>
              </a:rPr>
              <a:t>Vários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usuários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podem</a:t>
            </a:r>
            <a:r>
              <a:rPr lang="pt-BR" sz="2800" dirty="0">
                <a:latin typeface="+mj-lt"/>
                <a:cs typeface="Arial"/>
              </a:rPr>
              <a:t>	</a:t>
            </a:r>
            <a:r>
              <a:rPr lang="pt-BR" sz="2800" spc="-5" dirty="0">
                <a:latin typeface="+mj-lt"/>
                <a:cs typeface="Arial"/>
              </a:rPr>
              <a:t>operar</a:t>
            </a:r>
            <a:r>
              <a:rPr lang="pt-BR" sz="2800" dirty="0">
                <a:latin typeface="+mj-lt"/>
                <a:cs typeface="Arial"/>
              </a:rPr>
              <a:t>	</a:t>
            </a:r>
            <a:r>
              <a:rPr lang="pt-BR" sz="2800" spc="-5" dirty="0">
                <a:latin typeface="+mj-lt"/>
                <a:cs typeface="Arial"/>
              </a:rPr>
              <a:t>a </a:t>
            </a:r>
            <a:r>
              <a:rPr lang="pt-BR" sz="2800" dirty="0">
                <a:latin typeface="+mj-lt"/>
                <a:cs typeface="Arial"/>
              </a:rPr>
              <a:t>máquina ao mesmo</a:t>
            </a:r>
            <a:r>
              <a:rPr lang="pt-BR" sz="2800" spc="-36" dirty="0">
                <a:latin typeface="+mj-lt"/>
                <a:cs typeface="Arial"/>
              </a:rPr>
              <a:t> </a:t>
            </a:r>
            <a:r>
              <a:rPr lang="pt-BR" sz="2800" dirty="0">
                <a:latin typeface="+mj-lt"/>
                <a:cs typeface="Arial"/>
              </a:rPr>
              <a:t>tempo.</a:t>
            </a:r>
          </a:p>
          <a:p>
            <a:pPr marL="11516" marR="4607">
              <a:lnSpc>
                <a:spcPct val="115599"/>
              </a:lnSpc>
              <a:spcBef>
                <a:spcPts val="1288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  <a:tab pos="704801" algn="l"/>
                <a:tab pos="2666037" algn="l"/>
                <a:tab pos="3795792" algn="l"/>
                <a:tab pos="4811535" algn="l"/>
                <a:tab pos="6034573" algn="l"/>
                <a:tab pos="6497530" algn="l"/>
              </a:tabLst>
            </a:pPr>
            <a:r>
              <a:rPr lang="pt-BR" sz="2800" dirty="0">
                <a:latin typeface="+mj-lt"/>
                <a:cs typeface="Arial"/>
              </a:rPr>
              <a:t>O </a:t>
            </a:r>
            <a:r>
              <a:rPr lang="pt-BR" sz="2800" spc="-5" dirty="0">
                <a:latin typeface="+mj-lt"/>
                <a:cs typeface="Arial"/>
              </a:rPr>
              <a:t>problema </a:t>
            </a:r>
            <a:r>
              <a:rPr lang="pt-BR" sz="2800" spc="-14" dirty="0">
                <a:latin typeface="+mj-lt"/>
                <a:cs typeface="Arial"/>
              </a:rPr>
              <a:t>v</a:t>
            </a:r>
            <a:r>
              <a:rPr lang="pt-BR" sz="2800" dirty="0">
                <a:latin typeface="+mj-lt"/>
                <a:cs typeface="Arial"/>
              </a:rPr>
              <a:t>írus com </a:t>
            </a:r>
            <a:r>
              <a:rPr lang="pt-BR" sz="2800" spc="-5" dirty="0">
                <a:latin typeface="+mj-lt"/>
                <a:cs typeface="Arial"/>
              </a:rPr>
              <a:t>Linux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é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pratic</a:t>
            </a:r>
            <a:r>
              <a:rPr lang="pt-BR" sz="2800" dirty="0">
                <a:latin typeface="+mj-lt"/>
                <a:cs typeface="Arial"/>
              </a:rPr>
              <a:t>a</a:t>
            </a:r>
            <a:r>
              <a:rPr lang="pt-BR" sz="2800" spc="-5" dirty="0">
                <a:latin typeface="+mj-lt"/>
                <a:cs typeface="Arial"/>
              </a:rPr>
              <a:t>mente  </a:t>
            </a:r>
            <a:r>
              <a:rPr lang="pt-BR" sz="2800" dirty="0">
                <a:latin typeface="+mj-lt"/>
                <a:cs typeface="Arial"/>
              </a:rPr>
              <a:t>inexistente.</a:t>
            </a:r>
          </a:p>
          <a:p>
            <a:pPr marL="11516" marR="9213">
              <a:lnSpc>
                <a:spcPct val="115599"/>
              </a:lnSpc>
              <a:spcBef>
                <a:spcPts val="1283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</a:tabLst>
            </a:pPr>
            <a:r>
              <a:rPr lang="pt-BR" sz="2800" dirty="0">
                <a:latin typeface="+mj-lt"/>
                <a:cs typeface="Arial"/>
              </a:rPr>
              <a:t>O </a:t>
            </a:r>
            <a:r>
              <a:rPr lang="pt-BR" sz="2800" spc="-5" dirty="0">
                <a:latin typeface="+mj-lt"/>
                <a:cs typeface="Arial"/>
              </a:rPr>
              <a:t>Linux é muito utilizado em Servidores por ser  </a:t>
            </a:r>
            <a:r>
              <a:rPr lang="pt-BR" sz="2800" dirty="0">
                <a:latin typeface="+mj-lt"/>
                <a:cs typeface="Arial"/>
              </a:rPr>
              <a:t>seguro e</a:t>
            </a:r>
            <a:r>
              <a:rPr lang="pt-BR" sz="2800" spc="-23" dirty="0">
                <a:latin typeface="+mj-lt"/>
                <a:cs typeface="Arial"/>
              </a:rPr>
              <a:t> </a:t>
            </a:r>
            <a:r>
              <a:rPr lang="pt-BR" sz="2800" dirty="0">
                <a:latin typeface="+mj-lt"/>
                <a:cs typeface="Arial"/>
              </a:rPr>
              <a:t>estável</a:t>
            </a:r>
            <a:r>
              <a:rPr lang="pt-BR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90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marR="5080" indent="0" algn="just">
              <a:lnSpc>
                <a:spcPct val="100000"/>
              </a:lnSpc>
              <a:buNone/>
            </a:pPr>
            <a:r>
              <a:rPr lang="pt-BR" sz="2800" spc="195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sistema</a:t>
            </a:r>
            <a:r>
              <a:rPr lang="pt-BR" sz="2800" spc="-225" dirty="0">
                <a:latin typeface="+mj-lt"/>
                <a:cs typeface="Verdana"/>
              </a:rPr>
              <a:t> </a:t>
            </a:r>
            <a:r>
              <a:rPr lang="pt-BR" sz="2800" spc="45" dirty="0">
                <a:latin typeface="+mj-lt"/>
                <a:cs typeface="Verdana"/>
              </a:rPr>
              <a:t>operacional</a:t>
            </a:r>
            <a:r>
              <a:rPr lang="pt-BR" sz="2800" spc="-204" dirty="0">
                <a:latin typeface="+mj-lt"/>
                <a:cs typeface="Verdana"/>
              </a:rPr>
              <a:t> </a:t>
            </a:r>
            <a:r>
              <a:rPr lang="pt-BR" sz="2800" b="1" spc="-200" dirty="0">
                <a:latin typeface="+mj-lt"/>
                <a:cs typeface="Verdana"/>
              </a:rPr>
              <a:t>GNU</a:t>
            </a:r>
            <a:r>
              <a:rPr lang="pt-BR" sz="2800" b="1" spc="-175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é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75" dirty="0">
                <a:latin typeface="+mj-lt"/>
                <a:cs typeface="Verdana"/>
              </a:rPr>
              <a:t>um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sistema  </a:t>
            </a:r>
            <a:r>
              <a:rPr lang="pt-BR" sz="2800" spc="135" dirty="0">
                <a:latin typeface="+mj-lt"/>
                <a:cs typeface="Verdana"/>
              </a:rPr>
              <a:t>de </a:t>
            </a:r>
            <a:r>
              <a:rPr lang="pt-BR" sz="2800" spc="-50" dirty="0">
                <a:latin typeface="+mj-lt"/>
                <a:cs typeface="Verdana"/>
              </a:rPr>
              <a:t>software </a:t>
            </a:r>
            <a:r>
              <a:rPr lang="pt-BR" sz="2800" spc="-125" dirty="0">
                <a:latin typeface="+mj-lt"/>
                <a:cs typeface="Verdana"/>
              </a:rPr>
              <a:t>livre </a:t>
            </a:r>
            <a:r>
              <a:rPr lang="pt-BR" sz="2800" spc="20" dirty="0">
                <a:latin typeface="+mj-lt"/>
                <a:cs typeface="Verdana"/>
              </a:rPr>
              <a:t>completo, </a:t>
            </a:r>
            <a:r>
              <a:rPr lang="pt-BR" sz="2800" spc="25" dirty="0">
                <a:latin typeface="+mj-lt"/>
                <a:cs typeface="Verdana"/>
              </a:rPr>
              <a:t>compatível  </a:t>
            </a:r>
            <a:r>
              <a:rPr lang="pt-BR" sz="2800" spc="110" dirty="0">
                <a:latin typeface="+mj-lt"/>
                <a:cs typeface="Verdana"/>
              </a:rPr>
              <a:t>com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180" dirty="0">
                <a:latin typeface="+mj-lt"/>
                <a:cs typeface="Verdana"/>
              </a:rPr>
              <a:t>Unix.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b="1" spc="-85" dirty="0">
                <a:latin typeface="+mj-lt"/>
                <a:cs typeface="Verdana"/>
              </a:rPr>
              <a:t>GNU </a:t>
            </a:r>
            <a:r>
              <a:rPr lang="pt-BR" sz="2800" spc="-85" dirty="0">
                <a:latin typeface="+mj-lt"/>
                <a:cs typeface="Verdana"/>
              </a:rPr>
              <a:t>significa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-170" dirty="0">
                <a:latin typeface="+mj-lt"/>
                <a:cs typeface="Tahoma"/>
              </a:rPr>
              <a:t>“</a:t>
            </a:r>
            <a:r>
              <a:rPr lang="pt-BR" sz="2800" b="1" spc="-170" dirty="0" err="1">
                <a:latin typeface="+mj-lt"/>
                <a:cs typeface="Verdana"/>
              </a:rPr>
              <a:t>GNU's</a:t>
            </a:r>
            <a:r>
              <a:rPr lang="pt-BR" sz="2800" b="1" spc="-180" dirty="0">
                <a:latin typeface="+mj-lt"/>
                <a:cs typeface="Verdana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Not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40" dirty="0">
                <a:latin typeface="+mj-lt"/>
                <a:cs typeface="Tahoma"/>
              </a:rPr>
              <a:t>Unix”  </a:t>
            </a:r>
            <a:r>
              <a:rPr lang="pt-BR" sz="2800" spc="-204" dirty="0">
                <a:latin typeface="+mj-lt"/>
                <a:cs typeface="Verdana"/>
              </a:rPr>
              <a:t>(</a:t>
            </a:r>
            <a:r>
              <a:rPr lang="pt-BR" sz="2800" b="1" spc="-204" dirty="0">
                <a:latin typeface="+mj-lt"/>
                <a:cs typeface="Verdana"/>
              </a:rPr>
              <a:t>GNU </a:t>
            </a:r>
            <a:r>
              <a:rPr lang="pt-BR" sz="2800" spc="95" dirty="0">
                <a:latin typeface="+mj-lt"/>
                <a:cs typeface="Verdana"/>
              </a:rPr>
              <a:t>Não </a:t>
            </a:r>
            <a:r>
              <a:rPr lang="pt-BR" sz="2800" spc="130" dirty="0">
                <a:latin typeface="+mj-lt"/>
                <a:cs typeface="Verdana"/>
              </a:rPr>
              <a:t>é </a:t>
            </a:r>
            <a:r>
              <a:rPr lang="pt-BR" sz="2800" spc="-195" dirty="0">
                <a:latin typeface="+mj-lt"/>
                <a:cs typeface="Verdana"/>
              </a:rPr>
              <a:t>Unix). </a:t>
            </a:r>
            <a:r>
              <a:rPr lang="pt-BR" sz="2800" spc="-15" dirty="0">
                <a:latin typeface="+mj-lt"/>
                <a:cs typeface="Verdana"/>
              </a:rPr>
              <a:t>Richard </a:t>
            </a:r>
            <a:r>
              <a:rPr lang="pt-BR" sz="2800" spc="-90" dirty="0" err="1">
                <a:latin typeface="+mj-lt"/>
                <a:cs typeface="Verdana"/>
              </a:rPr>
              <a:t>Stallman</a:t>
            </a:r>
            <a:r>
              <a:rPr lang="pt-BR" sz="2800" spc="-90" dirty="0">
                <a:latin typeface="+mj-lt"/>
                <a:cs typeface="Verdana"/>
              </a:rPr>
              <a:t> </a:t>
            </a:r>
            <a:r>
              <a:rPr lang="pt-BR" sz="2800" spc="-70" dirty="0">
                <a:latin typeface="+mj-lt"/>
                <a:cs typeface="Verdana"/>
              </a:rPr>
              <a:t>fez </a:t>
            </a:r>
            <a:r>
              <a:rPr lang="pt-BR" sz="2800" spc="110" dirty="0">
                <a:latin typeface="+mj-lt"/>
                <a:cs typeface="Verdana"/>
              </a:rPr>
              <a:t>o  </a:t>
            </a:r>
            <a:r>
              <a:rPr lang="pt-BR" sz="2800" spc="30" dirty="0">
                <a:latin typeface="+mj-lt"/>
                <a:cs typeface="Verdana"/>
              </a:rPr>
              <a:t>Anúncio </a:t>
            </a:r>
            <a:r>
              <a:rPr lang="pt-BR" sz="2800" spc="-80" dirty="0">
                <a:latin typeface="+mj-lt"/>
                <a:cs typeface="Verdana"/>
              </a:rPr>
              <a:t>Inicial </a:t>
            </a:r>
            <a:r>
              <a:rPr lang="pt-BR" sz="2800" spc="125" dirty="0">
                <a:latin typeface="+mj-lt"/>
                <a:cs typeface="Verdana"/>
              </a:rPr>
              <a:t>do </a:t>
            </a:r>
            <a:r>
              <a:rPr lang="pt-BR" sz="2800" b="1" spc="-270" dirty="0">
                <a:latin typeface="+mj-lt"/>
                <a:cs typeface="Verdana"/>
              </a:rPr>
              <a:t>Projeto </a:t>
            </a:r>
            <a:r>
              <a:rPr lang="pt-BR" sz="2800" b="1" spc="-200" dirty="0">
                <a:latin typeface="+mj-lt"/>
                <a:cs typeface="Verdana"/>
              </a:rPr>
              <a:t>GNU </a:t>
            </a:r>
            <a:r>
              <a:rPr lang="pt-BR" sz="2800" spc="20" dirty="0">
                <a:latin typeface="+mj-lt"/>
                <a:cs typeface="Verdana"/>
              </a:rPr>
              <a:t>em  </a:t>
            </a:r>
            <a:r>
              <a:rPr lang="pt-BR" sz="2800" spc="-45" dirty="0">
                <a:latin typeface="+mj-lt"/>
                <a:cs typeface="Verdana"/>
              </a:rPr>
              <a:t>setembro </a:t>
            </a:r>
            <a:r>
              <a:rPr lang="pt-BR" sz="2800" spc="135" dirty="0">
                <a:latin typeface="+mj-lt"/>
                <a:cs typeface="Verdana"/>
              </a:rPr>
              <a:t>de</a:t>
            </a:r>
            <a:r>
              <a:rPr lang="pt-BR" sz="2800" spc="-475" dirty="0">
                <a:latin typeface="+mj-lt"/>
                <a:cs typeface="Verdana"/>
              </a:rPr>
              <a:t> </a:t>
            </a:r>
            <a:r>
              <a:rPr lang="pt-BR" sz="2800" spc="-200" dirty="0">
                <a:latin typeface="+mj-lt"/>
                <a:cs typeface="Verdana"/>
              </a:rPr>
              <a:t>1983. </a:t>
            </a:r>
            <a:r>
              <a:rPr lang="pt-BR" sz="2800" i="1" spc="-75" dirty="0">
                <a:latin typeface="+mj-lt"/>
                <a:cs typeface="Verdana"/>
              </a:rPr>
              <a:t>fonte: </a:t>
            </a:r>
            <a:r>
              <a:rPr lang="pt-BR" sz="2800" i="1" spc="-25" dirty="0" err="1">
                <a:latin typeface="+mj-lt"/>
                <a:cs typeface="Verdana"/>
              </a:rPr>
              <a:t>Wikipedia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Produto GNU</a:t>
            </a:r>
          </a:p>
        </p:txBody>
      </p:sp>
      <p:sp>
        <p:nvSpPr>
          <p:cNvPr id="7" name="object 5"/>
          <p:cNvSpPr/>
          <p:nvPr/>
        </p:nvSpPr>
        <p:spPr>
          <a:xfrm>
            <a:off x="3203848" y="4094297"/>
            <a:ext cx="3600400" cy="2502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E67469-0733-4CBD-9243-A200BD80F260}"/>
              </a:ext>
            </a:extLst>
          </p:cNvPr>
          <p:cNvSpPr/>
          <p:nvPr/>
        </p:nvSpPr>
        <p:spPr>
          <a:xfrm>
            <a:off x="683568" y="18445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00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800" spc="-85" dirty="0">
                <a:latin typeface="+mj-lt"/>
                <a:cs typeface="Verdana"/>
              </a:rPr>
              <a:t>Todos </a:t>
            </a:r>
            <a:r>
              <a:rPr lang="pt-BR" sz="2800" spc="-30" dirty="0">
                <a:latin typeface="+mj-lt"/>
                <a:cs typeface="Verdana"/>
              </a:rPr>
              <a:t>têm </a:t>
            </a:r>
            <a:r>
              <a:rPr lang="pt-BR" sz="2800" spc="-105" dirty="0">
                <a:latin typeface="+mj-lt"/>
                <a:cs typeface="Verdana"/>
              </a:rPr>
              <a:t>os </a:t>
            </a:r>
            <a:r>
              <a:rPr lang="pt-BR" sz="2800" spc="-75" dirty="0">
                <a:latin typeface="+mj-lt"/>
                <a:cs typeface="Verdana"/>
              </a:rPr>
              <a:t>seguintes</a:t>
            </a:r>
            <a:r>
              <a:rPr lang="pt-BR" sz="2800" spc="-580" dirty="0">
                <a:latin typeface="+mj-lt"/>
                <a:cs typeface="Verdana"/>
              </a:rPr>
              <a:t> </a:t>
            </a:r>
            <a:r>
              <a:rPr lang="pt-BR" sz="2800" spc="-125" dirty="0">
                <a:latin typeface="+mj-lt"/>
                <a:cs typeface="Verdana"/>
              </a:rPr>
              <a:t>direitos:</a:t>
            </a:r>
            <a:endParaRPr lang="pt-BR" sz="4000" dirty="0">
              <a:latin typeface="+mj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 </a:t>
            </a:r>
            <a:r>
              <a:rPr lang="pt-BR" sz="2800" spc="-50" dirty="0">
                <a:latin typeface="+mj-lt"/>
                <a:cs typeface="Verdana"/>
              </a:rPr>
              <a:t>Executar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385" dirty="0">
                <a:latin typeface="+mj-lt"/>
                <a:cs typeface="Verdana"/>
              </a:rPr>
              <a:t> </a:t>
            </a:r>
            <a:r>
              <a:rPr lang="pt-BR" sz="2800" spc="5" dirty="0">
                <a:latin typeface="+mj-lt"/>
                <a:cs typeface="Verdana"/>
              </a:rPr>
              <a:t>programa</a:t>
            </a:r>
            <a:endParaRPr lang="pt-BR" sz="2800" dirty="0">
              <a:latin typeface="+mj-lt"/>
              <a:cs typeface="Verdana"/>
            </a:endParaRPr>
          </a:p>
          <a:p>
            <a:pPr marL="12065" marR="671195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75" dirty="0">
                <a:latin typeface="+mj-lt"/>
                <a:cs typeface="Times New Roman"/>
              </a:rPr>
              <a:t> </a:t>
            </a:r>
            <a:r>
              <a:rPr lang="pt-BR" sz="2800" spc="-105" dirty="0">
                <a:latin typeface="+mj-lt"/>
                <a:cs typeface="Verdana"/>
              </a:rPr>
              <a:t>Estudar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20" dirty="0">
                <a:latin typeface="+mj-lt"/>
                <a:cs typeface="Verdana"/>
              </a:rPr>
              <a:t>mudar</a:t>
            </a:r>
            <a:r>
              <a:rPr lang="pt-BR" sz="2800" spc="-200" dirty="0">
                <a:latin typeface="+mj-lt"/>
                <a:cs typeface="Verdana"/>
              </a:rPr>
              <a:t>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105" dirty="0">
                <a:latin typeface="+mj-lt"/>
                <a:cs typeface="Verdana"/>
              </a:rPr>
              <a:t>código</a:t>
            </a:r>
            <a:r>
              <a:rPr lang="pt-BR" sz="2800" spc="-204" dirty="0">
                <a:latin typeface="+mj-lt"/>
                <a:cs typeface="Verdana"/>
              </a:rPr>
              <a:t> </a:t>
            </a:r>
            <a:r>
              <a:rPr lang="pt-BR" sz="2800" spc="-10" dirty="0">
                <a:latin typeface="+mj-lt"/>
                <a:cs typeface="Verdana"/>
              </a:rPr>
              <a:t>fonte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125" dirty="0">
                <a:latin typeface="+mj-lt"/>
                <a:cs typeface="Verdana"/>
              </a:rPr>
              <a:t>do  </a:t>
            </a:r>
            <a:r>
              <a:rPr lang="pt-BR" sz="2800" spc="5" dirty="0">
                <a:latin typeface="+mj-lt"/>
                <a:cs typeface="Verdana"/>
              </a:rPr>
              <a:t>programa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 </a:t>
            </a:r>
            <a:r>
              <a:rPr lang="pt-BR" sz="2800" spc="-160" dirty="0">
                <a:latin typeface="+mj-lt"/>
                <a:cs typeface="Verdana"/>
              </a:rPr>
              <a:t>Distribuir </a:t>
            </a:r>
            <a:r>
              <a:rPr lang="pt-BR" sz="2800" spc="40" dirty="0">
                <a:latin typeface="+mj-lt"/>
                <a:cs typeface="Verdana"/>
              </a:rPr>
              <a:t>cópias</a:t>
            </a:r>
            <a:r>
              <a:rPr lang="pt-BR" sz="2800" spc="-310" dirty="0">
                <a:latin typeface="+mj-lt"/>
                <a:cs typeface="Verdana"/>
              </a:rPr>
              <a:t> </a:t>
            </a:r>
            <a:r>
              <a:rPr lang="pt-BR" sz="2800" spc="-35" dirty="0">
                <a:latin typeface="+mj-lt"/>
                <a:cs typeface="Verdana"/>
              </a:rPr>
              <a:t>exatas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</a:t>
            </a:r>
            <a:r>
              <a:rPr lang="pt-BR" sz="2800" spc="-160" dirty="0">
                <a:latin typeface="+mj-lt"/>
                <a:cs typeface="Verdana"/>
              </a:rPr>
              <a:t>Distribuir </a:t>
            </a:r>
            <a:r>
              <a:rPr lang="pt-BR" sz="2800" spc="40" dirty="0">
                <a:latin typeface="+mj-lt"/>
                <a:cs typeface="Verdana"/>
              </a:rPr>
              <a:t>cópias </a:t>
            </a:r>
            <a:r>
              <a:rPr lang="pt-BR" sz="2800" spc="135" dirty="0">
                <a:latin typeface="+mj-lt"/>
                <a:cs typeface="Verdana"/>
              </a:rPr>
              <a:t>de </a:t>
            </a:r>
            <a:r>
              <a:rPr lang="pt-BR" sz="2800" spc="-95" dirty="0">
                <a:latin typeface="+mj-lt"/>
                <a:cs typeface="Verdana"/>
              </a:rPr>
              <a:t>versões</a:t>
            </a:r>
            <a:r>
              <a:rPr lang="pt-BR" sz="2800" spc="-560" dirty="0">
                <a:latin typeface="+mj-lt"/>
                <a:cs typeface="Verdana"/>
              </a:rPr>
              <a:t> </a:t>
            </a:r>
            <a:r>
              <a:rPr lang="pt-BR" sz="2800" spc="25" dirty="0">
                <a:latin typeface="+mj-lt"/>
                <a:cs typeface="Verdana"/>
              </a:rPr>
              <a:t>modificadas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Filosofia do Projeto GNU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63A29A-6792-4F99-8348-5AE6F87B7B90}"/>
              </a:ext>
            </a:extLst>
          </p:cNvPr>
          <p:cNvSpPr/>
          <p:nvPr/>
        </p:nvSpPr>
        <p:spPr>
          <a:xfrm>
            <a:off x="683568" y="487502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6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800" dirty="0"/>
              <a:t>É um </a:t>
            </a:r>
            <a:r>
              <a:rPr lang="pt-BR" sz="2800" dirty="0">
                <a:solidFill>
                  <a:srgbClr val="00B0F0"/>
                </a:solidFill>
              </a:rPr>
              <a:t>conjunto de instruções baseado em uma linguagem de programação que, depois de compilado ou interpretado, forma um software. </a:t>
            </a:r>
            <a:r>
              <a:rPr lang="pt-BR" sz="2800" dirty="0"/>
              <a:t>Tendo acesso ao código-fonte, é possível saber como determinado programa ou recurso de software foi desenvolvido</a:t>
            </a:r>
            <a:r>
              <a:rPr lang="pt-BR" sz="2800" b="1" dirty="0"/>
              <a:t>.</a:t>
            </a:r>
            <a:br>
              <a:rPr lang="pt-BR" sz="2800" dirty="0"/>
            </a:b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dirty="0"/>
              <a:t>Código-fonte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C9CF18-F04A-4A58-A4CA-F9C7F77229F0}"/>
              </a:ext>
            </a:extLst>
          </p:cNvPr>
          <p:cNvSpPr/>
          <p:nvPr/>
        </p:nvSpPr>
        <p:spPr>
          <a:xfrm>
            <a:off x="1547664" y="465770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9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0" dirty="0">
                <a:latin typeface="+mj-lt"/>
                <a:cs typeface="Times New Roman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DotGNU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30" dirty="0">
                <a:latin typeface="+mj-lt"/>
                <a:cs typeface="Verdana"/>
              </a:rPr>
              <a:t>GIMP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20" dirty="0" err="1">
                <a:latin typeface="+mj-lt"/>
                <a:cs typeface="Verdana"/>
              </a:rPr>
              <a:t>Sodipodi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5" dirty="0">
                <a:latin typeface="+mj-lt"/>
                <a:cs typeface="Times New Roman"/>
              </a:rPr>
              <a:t> </a:t>
            </a:r>
            <a:r>
              <a:rPr lang="pt-BR" sz="2800" spc="-40" dirty="0" err="1">
                <a:latin typeface="+mj-lt"/>
                <a:cs typeface="Verdana"/>
              </a:rPr>
              <a:t>Inkscape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Gzip</a:t>
            </a:r>
            <a:endParaRPr lang="pt-BR" sz="2800" dirty="0">
              <a:solidFill>
                <a:srgbClr val="FF0000"/>
              </a:solidFill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5" dirty="0">
                <a:latin typeface="+mj-lt"/>
                <a:cs typeface="Times New Roman"/>
              </a:rPr>
              <a:t> </a:t>
            </a:r>
            <a:r>
              <a:rPr lang="pt-BR" sz="2800" spc="-260" dirty="0">
                <a:latin typeface="+mj-lt"/>
                <a:cs typeface="Verdana"/>
              </a:rPr>
              <a:t>G++-</a:t>
            </a:r>
            <a:endParaRPr lang="pt-BR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70" dirty="0" err="1">
                <a:latin typeface="+mj-lt"/>
                <a:cs typeface="Verdana"/>
              </a:rPr>
              <a:t>LilyPond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5" dirty="0">
                <a:latin typeface="+mj-lt"/>
                <a:cs typeface="Times New Roman"/>
              </a:rPr>
              <a:t> </a:t>
            </a:r>
            <a:r>
              <a:rPr lang="pt-BR" sz="2800" spc="35" dirty="0" err="1">
                <a:latin typeface="+mj-lt"/>
                <a:cs typeface="Verdana"/>
              </a:rPr>
              <a:t>Gpaint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Programa do Projeto GNU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3E67A8-67EC-408D-A4B7-E743CF6B4C2A}"/>
              </a:ext>
            </a:extLst>
          </p:cNvPr>
          <p:cNvSpPr/>
          <p:nvPr/>
        </p:nvSpPr>
        <p:spPr>
          <a:xfrm>
            <a:off x="5652120" y="218974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6" y="-18624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28800"/>
            <a:ext cx="9036495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Este </a:t>
            </a:r>
            <a:r>
              <a:rPr lang="pt-BR" sz="2800" dirty="0">
                <a:solidFill>
                  <a:srgbClr val="00B0F0"/>
                </a:solidFill>
              </a:rPr>
              <a:t>autoteste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conhecido como POST </a:t>
            </a:r>
            <a:r>
              <a:rPr lang="pt-BR" sz="2800" dirty="0"/>
              <a:t>(</a:t>
            </a:r>
            <a:r>
              <a:rPr lang="pt-BR" sz="2800" dirty="0" err="1">
                <a:solidFill>
                  <a:srgbClr val="00B0F0"/>
                </a:solidFill>
              </a:rPr>
              <a:t>power-on</a:t>
            </a:r>
            <a:r>
              <a:rPr lang="pt-BR" sz="2800" dirty="0">
                <a:solidFill>
                  <a:srgbClr val="00B0F0"/>
                </a:solidFill>
              </a:rPr>
              <a:t> self </a:t>
            </a:r>
            <a:r>
              <a:rPr lang="pt-BR" sz="2800" dirty="0" err="1">
                <a:solidFill>
                  <a:srgbClr val="00B0F0"/>
                </a:solidFill>
              </a:rPr>
              <a:t>test</a:t>
            </a:r>
            <a:r>
              <a:rPr lang="pt-BR" sz="2800" dirty="0">
                <a:solidFill>
                  <a:srgbClr val="00B0F0"/>
                </a:solidFill>
              </a:rPr>
              <a:t>)</a:t>
            </a:r>
            <a:r>
              <a:rPr lang="pt-BR" sz="2800" dirty="0"/>
              <a:t> verifica a </a:t>
            </a:r>
            <a:r>
              <a:rPr lang="pt-BR" sz="2800" b="1" u="sng" dirty="0"/>
              <a:t>CPU</a:t>
            </a:r>
            <a:r>
              <a:rPr lang="pt-BR" sz="2800" dirty="0"/>
              <a:t>, a </a:t>
            </a:r>
            <a:r>
              <a:rPr lang="pt-BR" sz="28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memória</a:t>
            </a:r>
            <a:r>
              <a:rPr lang="pt-BR" sz="2800" dirty="0"/>
              <a:t>, a </a:t>
            </a:r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BIOS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 (Basic Input Output System - Sistema de Entrada e Saída Binário )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procura por erros e armazena o resultado em uma memória especial</a:t>
            </a:r>
            <a:r>
              <a:rPr lang="pt-BR" sz="2800" dirty="0"/>
              <a:t>. Ao </a:t>
            </a:r>
            <a:r>
              <a:rPr lang="pt-BR" sz="2800" dirty="0">
                <a:solidFill>
                  <a:srgbClr val="00B0F0"/>
                </a:solidFill>
              </a:rPr>
              <a:t>completar o POST, o software carregado na memória ROM (às vezes chamado de BIOS ou </a:t>
            </a:r>
            <a:r>
              <a:rPr lang="pt-BR" sz="2800" b="1" dirty="0">
                <a:solidFill>
                  <a:srgbClr val="00B0F0"/>
                </a:solidFill>
              </a:rPr>
              <a:t>firmware</a:t>
            </a:r>
            <a:r>
              <a:rPr lang="pt-BR" sz="2800" dirty="0">
                <a:solidFill>
                  <a:srgbClr val="00B0F0"/>
                </a:solidFill>
              </a:rPr>
              <a:t>) ativa as unidades de disco do computador.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CFF1A0-28D1-4D96-8C21-52B4A8DC817D}"/>
              </a:ext>
            </a:extLst>
          </p:cNvPr>
          <p:cNvSpPr/>
          <p:nvPr/>
        </p:nvSpPr>
        <p:spPr>
          <a:xfrm>
            <a:off x="397047" y="60325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28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É  </a:t>
            </a:r>
            <a:r>
              <a:rPr lang="pt-BR" sz="2800" dirty="0">
                <a:solidFill>
                  <a:srgbClr val="00B0F0"/>
                </a:solidFill>
              </a:rPr>
              <a:t>todo  aquele  software  que  pode  ser:  executado  para  qualquer  propósito, copiado, alterado e redistribuído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 que é software livre?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C6CC68-80E1-43BF-B340-CD466F91BE68}"/>
              </a:ext>
            </a:extLst>
          </p:cNvPr>
          <p:cNvSpPr/>
          <p:nvPr/>
        </p:nvSpPr>
        <p:spPr>
          <a:xfrm>
            <a:off x="1619672" y="458112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52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Linux é usado principalmente em servidores, cerca de 90% da internet é alimentada por servidores Linux. Isso ocorre porque o Linux é rápido, seguro e gratuito. A maioria dos vírus é criado para rodar no WINDOWS, e não no Linux esse é um dos motivos para o S.O ser mais rápido e seguro. 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4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Como o Linux não possui custos com licenças e também é muito mais seguro, muitas empresas utilizam o sistema operacional, então o profissional que estuda e manja de verdade certamente está preparado para trabalhar em qualquer empresa de T.I falta muitos profissionais nessa área ainda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6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3200" dirty="0">
                <a:solidFill>
                  <a:srgbClr val="FF0000"/>
                </a:solidFill>
              </a:rPr>
              <a:t>Repositórios: </a:t>
            </a:r>
            <a:r>
              <a:rPr lang="pt-BR" sz="3200" dirty="0"/>
              <a:t>servidores que armazena os pacotes, o repositório também pode estar em outro local, tipo um </a:t>
            </a:r>
            <a:r>
              <a:rPr lang="pt-BR" sz="3200" dirty="0" err="1"/>
              <a:t>cd-rom</a:t>
            </a:r>
            <a:r>
              <a:rPr lang="pt-BR" sz="3200" dirty="0"/>
              <a:t>. </a:t>
            </a: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>
                <a:solidFill>
                  <a:srgbClr val="FF0000"/>
                </a:solidFill>
              </a:rPr>
              <a:t>Pacotes: </a:t>
            </a:r>
            <a:r>
              <a:rPr lang="pt-BR" sz="3200" dirty="0"/>
              <a:t>são programas, bibliotecas, papeis de parede, </a:t>
            </a:r>
            <a:r>
              <a:rPr lang="pt-BR" sz="3200" dirty="0" err="1"/>
              <a:t>icones</a:t>
            </a:r>
            <a:r>
              <a:rPr lang="pt-BR" sz="3200" dirty="0"/>
              <a:t>, um pacote pode conter várias coisas. Os pacotes ficam dentro dos repositórios.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Repositórios e pacotes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032632-DB99-4ECC-9B47-95F924947473}"/>
              </a:ext>
            </a:extLst>
          </p:cNvPr>
          <p:cNvSpPr/>
          <p:nvPr/>
        </p:nvSpPr>
        <p:spPr>
          <a:xfrm>
            <a:off x="611560" y="38516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98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Repositórios e pacotes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34147"/>
            <a:ext cx="7537669" cy="41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198884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main</a:t>
            </a:r>
            <a:r>
              <a:rPr lang="pt-BR" dirty="0"/>
              <a:t>: O repositório principal, que inclui os softwares suportados oficialmente pela equipe do </a:t>
            </a:r>
            <a:r>
              <a:rPr lang="pt-BR" dirty="0" err="1"/>
              <a:t>Ubuntu</a:t>
            </a:r>
            <a:r>
              <a:rPr lang="pt-BR" dirty="0"/>
              <a:t>. Este repositório inclui um número relativamente pequeno de pacotes, incluindo os pacotes do GNOME (e os outros softwares instalados por padrão), os pacotes de internacionalização e alguns poucos pacotes adicionais. É basicamente o mesmo conteúdo da versão em DVD.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restricted</a:t>
            </a:r>
            <a:r>
              <a:rPr lang="pt-BR" dirty="0"/>
              <a:t>: Este repositório inclui os drivers da </a:t>
            </a:r>
            <a:r>
              <a:rPr lang="pt-BR" dirty="0" err="1"/>
              <a:t>nVidia</a:t>
            </a:r>
            <a:r>
              <a:rPr lang="pt-BR" dirty="0"/>
              <a:t>, da ATI e alguns módulos adicionais para o </a:t>
            </a:r>
            <a:r>
              <a:rPr lang="pt-BR" dirty="0" err="1"/>
              <a:t>kernel</a:t>
            </a:r>
            <a:r>
              <a:rPr lang="pt-BR" dirty="0"/>
              <a:t> (agrupados no pacote “</a:t>
            </a:r>
            <a:r>
              <a:rPr lang="pt-BR" dirty="0" err="1"/>
              <a:t>linux</a:t>
            </a:r>
            <a:r>
              <a:rPr lang="pt-BR" dirty="0"/>
              <a:t>-</a:t>
            </a:r>
            <a:r>
              <a:rPr lang="pt-BR" dirty="0" err="1"/>
              <a:t>restricted</a:t>
            </a:r>
            <a:r>
              <a:rPr lang="pt-BR" dirty="0"/>
              <a:t>-modules”) que possuem o código-fonte fechado, ou possuem restrições com relação à modificação ou distribuição. Agrupá-los em um repositório separado foi a solução encontrada pela equipe do </a:t>
            </a:r>
            <a:r>
              <a:rPr lang="pt-BR" dirty="0" err="1"/>
              <a:t>Ubuntu</a:t>
            </a:r>
            <a:r>
              <a:rPr lang="pt-BR" dirty="0"/>
              <a:t> para poder distribuí-los como parte da distribuição.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80EBA7-4EA6-427B-BAF5-9023F0B9BB5D}"/>
              </a:ext>
            </a:extLst>
          </p:cNvPr>
          <p:cNvSpPr/>
          <p:nvPr/>
        </p:nvSpPr>
        <p:spPr>
          <a:xfrm>
            <a:off x="251520" y="503784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52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271" y="1542644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universe</a:t>
            </a:r>
            <a:r>
              <a:rPr lang="pt-BR" dirty="0"/>
              <a:t>: Como o nome sugere, o </a:t>
            </a:r>
            <a:r>
              <a:rPr lang="pt-BR" dirty="0" err="1"/>
              <a:t>Universe</a:t>
            </a:r>
            <a:r>
              <a:rPr lang="pt-BR" dirty="0"/>
              <a:t> inclui quase todos os demais pacotes, um conjunto que ultrapassa a marca dos 20 GB de arquivos. Ele é basicamente um snapshot do repositório do Debian </a:t>
            </a:r>
            <a:r>
              <a:rPr lang="pt-BR" dirty="0" err="1"/>
              <a:t>Unstable</a:t>
            </a:r>
            <a:r>
              <a:rPr lang="pt-BR" dirty="0"/>
              <a:t>, que recebe uma rodada de testes e correções antes de ser disponibilizado ao público. A grande diferença em relação aos pacotes do repositório </a:t>
            </a:r>
            <a:r>
              <a:rPr lang="pt-BR" dirty="0" err="1"/>
              <a:t>main</a:t>
            </a:r>
            <a:r>
              <a:rPr lang="pt-BR" dirty="0"/>
              <a:t> é que eles não são oficialmente suportados pela equipe de desenvolvimento; são apenas oferecidos como um extra. A maior parte do trabalho de manutenção do repositório </a:t>
            </a:r>
            <a:r>
              <a:rPr lang="pt-BR" dirty="0" err="1"/>
              <a:t>Universe</a:t>
            </a:r>
            <a:r>
              <a:rPr lang="pt-BR" dirty="0"/>
              <a:t> é feito por voluntários, incluindo aí o trabalho realizado pela equipe do Debian.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multiverse</a:t>
            </a:r>
            <a:r>
              <a:rPr lang="pt-BR" dirty="0"/>
              <a:t>: É uma derivação do </a:t>
            </a:r>
            <a:r>
              <a:rPr lang="pt-BR" dirty="0" err="1"/>
              <a:t>Universe</a:t>
            </a:r>
            <a:r>
              <a:rPr lang="pt-BR" dirty="0"/>
              <a:t>, que agrupa softwares distribuídos sob licenças “não livres”, que possuam alguma restrição com relação à modificação ou distribuição. Inclui diversos </a:t>
            </a:r>
            <a:r>
              <a:rPr lang="pt-BR" dirty="0" err="1"/>
              <a:t>codecs</a:t>
            </a:r>
            <a:r>
              <a:rPr lang="pt-BR" dirty="0"/>
              <a:t>, emuladores, </a:t>
            </a:r>
            <a:r>
              <a:rPr lang="pt-BR" dirty="0" err="1"/>
              <a:t>plugins</a:t>
            </a:r>
            <a:r>
              <a:rPr lang="pt-BR" dirty="0"/>
              <a:t>, programas diversos e até mesmo alguns drivers de impressora. Assim como no caso do </a:t>
            </a:r>
            <a:r>
              <a:rPr lang="pt-BR" dirty="0" err="1"/>
              <a:t>restricted</a:t>
            </a:r>
            <a:r>
              <a:rPr lang="pt-BR" dirty="0"/>
              <a:t>, o </a:t>
            </a:r>
            <a:r>
              <a:rPr lang="pt-BR" dirty="0" err="1"/>
              <a:t>multiverse</a:t>
            </a:r>
            <a:r>
              <a:rPr lang="pt-BR" dirty="0"/>
              <a:t> foi criado para permitir que estes pacotes pudessem ser incluídos na distribuição, sem que “contaminassem” os repositórios principais.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3F1A83-3353-40D4-9515-60CAC230037F}"/>
              </a:ext>
            </a:extLst>
          </p:cNvPr>
          <p:cNvSpPr/>
          <p:nvPr/>
        </p:nvSpPr>
        <p:spPr>
          <a:xfrm>
            <a:off x="241648" y="399644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84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256490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partner</a:t>
            </a:r>
            <a:r>
              <a:rPr lang="pt-BR" dirty="0"/>
              <a:t>: Este é um repositório mantido pela Canonical (sem relação direta com o </a:t>
            </a:r>
            <a:r>
              <a:rPr lang="pt-BR" dirty="0" err="1"/>
              <a:t>Ubuntu</a:t>
            </a:r>
            <a:r>
              <a:rPr lang="pt-BR" dirty="0"/>
              <a:t>) para disponibilizar componentes licenciados. Ele inclui o “adobe-</a:t>
            </a:r>
            <a:r>
              <a:rPr lang="pt-BR" dirty="0" err="1"/>
              <a:t>flashplugin</a:t>
            </a:r>
            <a:r>
              <a:rPr lang="pt-BR" dirty="0"/>
              <a:t>”, que instala o suporte a flash no Firefox e pacotes de documentação para alguns </a:t>
            </a:r>
            <a:r>
              <a:rPr lang="pt-BR" dirty="0" err="1"/>
              <a:t>codecs</a:t>
            </a:r>
            <a:r>
              <a:rPr lang="pt-BR" dirty="0"/>
              <a:t> comerciais vendidos no </a:t>
            </a:r>
            <a:r>
              <a:rPr lang="pt-BR" dirty="0">
                <a:hlinkClick r:id="rId3"/>
              </a:rPr>
              <a:t>http://shop.canonical.com</a:t>
            </a:r>
            <a:r>
              <a:rPr lang="pt-BR" dirty="0"/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06846F-5744-465A-8B3C-69AAEF318158}"/>
              </a:ext>
            </a:extLst>
          </p:cNvPr>
          <p:cNvSpPr/>
          <p:nvPr/>
        </p:nvSpPr>
        <p:spPr>
          <a:xfrm>
            <a:off x="251520" y="68392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17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28401" y="1879907"/>
            <a:ext cx="8687196" cy="4089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 Linux  é  um software  livre,  pois  adota  a  licença  GPL.  A  sigla  GPL  se  refere  à  “ General  </a:t>
            </a:r>
            <a:r>
              <a:rPr lang="pt-BR" sz="2800" dirty="0" err="1"/>
              <a:t>Public</a:t>
            </a:r>
            <a:r>
              <a:rPr lang="pt-BR" sz="2800" dirty="0"/>
              <a:t> </a:t>
            </a:r>
            <a:r>
              <a:rPr lang="pt-BR" sz="2800" dirty="0" err="1"/>
              <a:t>License</a:t>
            </a:r>
            <a:r>
              <a:rPr lang="pt-BR" sz="2800" dirty="0"/>
              <a:t>”  (Licença  Pública  Geral),  idealizada  por  Richard  Matthew  </a:t>
            </a:r>
            <a:r>
              <a:rPr lang="pt-BR" sz="2800" dirty="0" err="1"/>
              <a:t>Stallman</a:t>
            </a:r>
            <a:r>
              <a:rPr lang="pt-BR" sz="2800" dirty="0"/>
              <a:t>. É  a licença mais utilizada no que diz respeito a projetos de software livre.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52536" y="692696"/>
            <a:ext cx="8915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6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operacional </a:t>
            </a:r>
            <a:r>
              <a:rPr lang="pt-BR" sz="3600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36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CC059D-53ED-4EFC-9C19-ABF0334E6D99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02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8579296" cy="4485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 nome  Linux  surgiu  da  mistura  de  Linus  +  Unix. Linus  é  o  nome  do  criador  do  Linux,  Linus Torvalds. Linux  foi  baseado  no  Unix,  mas  foi  reescrito  do zero. Seu  intuito  é  ser  um  sistema  operacional  livre  e uma alternativa aos sistemas pagos.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828600" y="596841"/>
            <a:ext cx="9721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6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</a:t>
            </a:r>
            <a:r>
              <a:rPr lang="pt-BR" sz="36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urgimento do </a:t>
            </a:r>
            <a:r>
              <a:rPr lang="pt-BR" sz="3600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36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2010619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Na maioria dos computadores modernos, quando o computador ativa o </a:t>
            </a:r>
            <a:r>
              <a:rPr lang="pt-BR" sz="2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 rígido</a:t>
            </a:r>
            <a:r>
              <a:rPr lang="pt-BR" sz="2800" dirty="0">
                <a:solidFill>
                  <a:srgbClr val="00B0F0"/>
                </a:solidFill>
              </a:rPr>
              <a:t> ele encontra o trecho inicial do sistema operacional, conhecido como </a:t>
            </a:r>
            <a:r>
              <a:rPr lang="pt-BR" sz="2800" b="1" dirty="0" err="1">
                <a:solidFill>
                  <a:srgbClr val="00B0F0"/>
                </a:solidFill>
              </a:rPr>
              <a:t>bootstrap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loader</a:t>
            </a:r>
            <a:r>
              <a:rPr lang="pt-BR" sz="2800" dirty="0">
                <a:solidFill>
                  <a:srgbClr val="00B0F0"/>
                </a:solidFill>
              </a:rPr>
              <a:t> </a:t>
            </a:r>
            <a:r>
              <a:rPr lang="pt-BR" sz="2800" dirty="0"/>
              <a:t>(sistema de inicialização).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47021"/>
            <a:ext cx="2466975" cy="184785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817F46-8378-4551-8114-F5D48C542C60}"/>
              </a:ext>
            </a:extLst>
          </p:cNvPr>
          <p:cNvSpPr/>
          <p:nvPr/>
        </p:nvSpPr>
        <p:spPr>
          <a:xfrm>
            <a:off x="397660" y="465313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11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964488" cy="59252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Liberdades defendidas pelo Software Livre</a:t>
            </a:r>
          </a:p>
          <a:p>
            <a:pPr marL="0" indent="0" algn="ctr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Um  software e considerado  livre  se  todos  os  seus  usuários  tiverem  os quatro pilares liberdades:</a:t>
            </a:r>
          </a:p>
          <a:p>
            <a:r>
              <a:rPr lang="pt-BR" sz="2800" dirty="0"/>
              <a:t>Liberdade de executar o software, para qualquer propósito.</a:t>
            </a:r>
          </a:p>
          <a:p>
            <a:r>
              <a:rPr lang="pt-BR" sz="2800" dirty="0"/>
              <a:t>Liberdade  de  estudar  como  o  software  funciona,  e  adaptá-lo  às  suas necessidades.  Acesso  ao  código  fonte  é  um  pré-requisito  para  esta liberdade.</a:t>
            </a:r>
          </a:p>
          <a:p>
            <a:r>
              <a:rPr lang="pt-BR" sz="2800" dirty="0"/>
              <a:t> A  liberdade  de  redistribuir  cópias  de  modo  que  possamos  beneficiar  o próximo.</a:t>
            </a:r>
          </a:p>
          <a:p>
            <a:r>
              <a:rPr lang="pt-BR" sz="2800" dirty="0"/>
              <a:t> A liberdade de aperfeiçoar o software, e liberar os seus aperfeiçoamentos, de modo que toda a comunidade se beneficie.</a:t>
            </a:r>
          </a:p>
        </p:txBody>
      </p:sp>
    </p:spTree>
    <p:extLst>
      <p:ext uri="{BB962C8B-B14F-4D97-AF65-F5344CB8AC3E}">
        <p14:creationId xmlns:p14="http://schemas.microsoft.com/office/powerpoint/2010/main" val="781579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579296" cy="578125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 </a:t>
            </a:r>
            <a:r>
              <a:rPr lang="pt-BR" sz="40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Kernel</a:t>
            </a:r>
            <a:endParaRPr lang="pt-B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endParaRPr lang="pt-BR" sz="2800" dirty="0"/>
          </a:p>
          <a:p>
            <a:pPr algn="just"/>
            <a:r>
              <a:rPr lang="pt-BR" sz="2800" dirty="0"/>
              <a:t>O </a:t>
            </a:r>
            <a:r>
              <a:rPr lang="pt-BR" sz="2800" dirty="0" err="1"/>
              <a:t>kernel</a:t>
            </a:r>
            <a:r>
              <a:rPr lang="pt-BR" sz="2800" dirty="0"/>
              <a:t>  é  o  núcleo,  encarregado  de  controlar  o  acesso  à memória,  componentes  de  hardware,  gerenciar  o  tempo  do  </a:t>
            </a:r>
            <a:r>
              <a:rPr lang="pt-BR" sz="2800" dirty="0" err="1"/>
              <a:t>processador.É</a:t>
            </a:r>
            <a:r>
              <a:rPr lang="pt-BR" sz="2800" dirty="0"/>
              <a:t>  a base sobre a qual rodam os programas e módulos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3855544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548680"/>
            <a:ext cx="9144397" cy="5925272"/>
          </a:xfrm>
        </p:spPr>
        <p:txBody>
          <a:bodyPr/>
          <a:lstStyle/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X</a:t>
            </a:r>
          </a:p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800" dirty="0"/>
              <a:t>O servidor X é o servidor gráfico que trabalha sobre o </a:t>
            </a:r>
            <a:r>
              <a:rPr lang="pt-BR" sz="2800" dirty="0" err="1"/>
              <a:t>kernel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As interfaces gráficas geradas para Linux trabalham sobre ele.</a:t>
            </a:r>
          </a:p>
          <a:p>
            <a:r>
              <a:rPr lang="pt-BR" sz="2800" dirty="0"/>
              <a:t>Exemplos  de  interfaces  gráficas:  KDE,  </a:t>
            </a:r>
            <a:r>
              <a:rPr lang="pt-BR" sz="2800" dirty="0" err="1"/>
              <a:t>Gnome</a:t>
            </a:r>
            <a:r>
              <a:rPr lang="pt-BR" sz="2800" dirty="0"/>
              <a:t>,  </a:t>
            </a:r>
            <a:r>
              <a:rPr lang="pt-BR" sz="2800" dirty="0" err="1"/>
              <a:t>WindowMaker</a:t>
            </a:r>
            <a:r>
              <a:rPr lang="pt-BR" sz="2800" dirty="0"/>
              <a:t>,  </a:t>
            </a:r>
            <a:r>
              <a:rPr lang="pt-BR" sz="2800" dirty="0" err="1"/>
              <a:t>FluxBox</a:t>
            </a:r>
            <a:r>
              <a:rPr lang="pt-BR" sz="2800" dirty="0"/>
              <a:t>, </a:t>
            </a:r>
            <a:r>
              <a:rPr lang="pt-BR" sz="2800" dirty="0" err="1"/>
              <a:t>Xfce</a:t>
            </a:r>
            <a:r>
              <a:rPr lang="pt-BR" sz="2800" dirty="0"/>
              <a:t>, etc.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44D477-8AB9-43AF-8F8B-2F47AD094C49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8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lang="pt-BR" dirty="0"/>
              <a:t>Esquema gráfico: </a:t>
            </a:r>
            <a:r>
              <a:rPr lang="pt-BR" dirty="0" err="1"/>
              <a:t>kernel</a:t>
            </a:r>
            <a:r>
              <a:rPr lang="pt-BR" dirty="0"/>
              <a:t>, Servidor X e Interface Gráfico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043113"/>
            <a:ext cx="5810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0C0B2DA-556B-42A6-A88A-FE2FACD4CBDB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548680"/>
            <a:ext cx="9144397" cy="5925272"/>
          </a:xfrm>
        </p:spPr>
        <p:txBody>
          <a:bodyPr/>
          <a:lstStyle/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X</a:t>
            </a:r>
          </a:p>
          <a:p>
            <a:pPr marL="0" indent="0" algn="ctr">
              <a:buNone/>
            </a:pPr>
            <a:endParaRPr lang="pt-BR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 marR="5080" indent="450850" algn="just">
              <a:lnSpc>
                <a:spcPct val="150000"/>
              </a:lnSpc>
              <a:spcBef>
                <a:spcPts val="100"/>
              </a:spcBef>
            </a:pPr>
            <a:r>
              <a:rPr lang="pt-BR" dirty="0">
                <a:latin typeface="Arial"/>
                <a:cs typeface="Arial"/>
              </a:rPr>
              <a:t>O </a:t>
            </a:r>
            <a:r>
              <a:rPr lang="pt-BR" spc="-5" dirty="0">
                <a:latin typeface="Arial"/>
                <a:cs typeface="Arial"/>
              </a:rPr>
              <a:t>servidor gráfico </a:t>
            </a:r>
            <a:r>
              <a:rPr lang="pt-BR" dirty="0">
                <a:latin typeface="Arial"/>
                <a:cs typeface="Arial"/>
              </a:rPr>
              <a:t>é </a:t>
            </a:r>
            <a:r>
              <a:rPr lang="pt-BR" spc="-5" dirty="0">
                <a:latin typeface="Arial"/>
                <a:cs typeface="Arial"/>
              </a:rPr>
              <a:t>responsável pelo acesso  </a:t>
            </a:r>
            <a:r>
              <a:rPr lang="pt-BR" dirty="0">
                <a:latin typeface="Arial"/>
                <a:cs typeface="Arial"/>
              </a:rPr>
              <a:t>a </a:t>
            </a:r>
            <a:r>
              <a:rPr lang="pt-BR" spc="-5" dirty="0">
                <a:latin typeface="Arial"/>
                <a:cs typeface="Arial"/>
              </a:rPr>
              <a:t>placa de vídeo </a:t>
            </a:r>
            <a:r>
              <a:rPr lang="pt-BR" dirty="0">
                <a:latin typeface="Arial"/>
                <a:cs typeface="Arial"/>
              </a:rPr>
              <a:t>e </a:t>
            </a:r>
            <a:r>
              <a:rPr lang="pt-BR" spc="-5" dirty="0">
                <a:latin typeface="Arial"/>
                <a:cs typeface="Arial"/>
              </a:rPr>
              <a:t>as imagens que </a:t>
            </a:r>
            <a:r>
              <a:rPr lang="pt-BR" dirty="0">
                <a:latin typeface="Arial"/>
                <a:cs typeface="Arial"/>
              </a:rPr>
              <a:t>são  </a:t>
            </a:r>
            <a:r>
              <a:rPr lang="pt-BR" spc="-5" dirty="0">
                <a:latin typeface="Arial"/>
                <a:cs typeface="Arial"/>
              </a:rPr>
              <a:t>mostradas no nosso </a:t>
            </a:r>
            <a:r>
              <a:rPr lang="pt-BR" spc="-25" dirty="0">
                <a:latin typeface="Arial"/>
                <a:cs typeface="Arial"/>
              </a:rPr>
              <a:t>monitor. </a:t>
            </a:r>
            <a:r>
              <a:rPr lang="pt-BR" dirty="0">
                <a:latin typeface="Arial"/>
                <a:cs typeface="Arial"/>
              </a:rPr>
              <a:t>Mesmo </a:t>
            </a:r>
            <a:r>
              <a:rPr lang="pt-BR" spc="-5" dirty="0">
                <a:latin typeface="Arial"/>
                <a:cs typeface="Arial"/>
              </a:rPr>
              <a:t>no modo  gráfico, temos acesso aos recursos do </a:t>
            </a:r>
            <a:r>
              <a:rPr lang="pt-BR" spc="-10" dirty="0">
                <a:latin typeface="Arial"/>
                <a:cs typeface="Arial"/>
              </a:rPr>
              <a:t>modo  </a:t>
            </a:r>
            <a:r>
              <a:rPr lang="pt-BR" spc="-5" dirty="0">
                <a:latin typeface="Arial"/>
                <a:cs typeface="Arial"/>
              </a:rPr>
              <a:t>texto.</a:t>
            </a:r>
            <a:endParaRPr lang="pt-BR" dirty="0">
              <a:latin typeface="Arial"/>
              <a:cs typeface="Arial"/>
            </a:endParaRPr>
          </a:p>
          <a:p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0C7C43-3625-4392-8998-6016C9514566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57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686800" cy="60692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Características do Linux</a:t>
            </a:r>
          </a:p>
          <a:p>
            <a:pPr marL="0" indent="0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pt-BR" sz="2800" dirty="0"/>
              <a:t>  </a:t>
            </a:r>
            <a:r>
              <a:rPr lang="pt-BR" dirty="0"/>
              <a:t>Multiprocessado:  suporta  ser  gerenciado  por  mais  de  um  processador  físico,  multitarefa,  multiusuário,  multiplataforma .</a:t>
            </a:r>
          </a:p>
          <a:p>
            <a:r>
              <a:rPr lang="pt-BR" dirty="0"/>
              <a:t>Um </a:t>
            </a:r>
            <a:r>
              <a:rPr lang="pt-BR" dirty="0">
                <a:solidFill>
                  <a:srgbClr val="00B0F0"/>
                </a:solidFill>
              </a:rPr>
              <a:t>único usuário raiz (root) com poderes administrativos, suporta vários terminais. </a:t>
            </a:r>
          </a:p>
          <a:p>
            <a:r>
              <a:rPr lang="pt-BR" dirty="0">
                <a:solidFill>
                  <a:srgbClr val="00B0F0"/>
                </a:solidFill>
              </a:rPr>
              <a:t>Estrutura de diretórios baseado no Sistema Operacional Unix;</a:t>
            </a:r>
          </a:p>
          <a:p>
            <a:r>
              <a:rPr lang="pt-BR" dirty="0"/>
              <a:t> As  configurações  </a:t>
            </a:r>
            <a:r>
              <a:rPr lang="pt-BR" dirty="0">
                <a:solidFill>
                  <a:srgbClr val="00B0F0"/>
                </a:solidFill>
              </a:rPr>
              <a:t>do  sistema  são  realizadas  através  de  arquivos  texto,  os chamados  arquivos  de  configuração  (.</a:t>
            </a:r>
            <a:r>
              <a:rPr lang="pt-BR" dirty="0" err="1">
                <a:solidFill>
                  <a:srgbClr val="00B0F0"/>
                </a:solidFill>
              </a:rPr>
              <a:t>conf</a:t>
            </a:r>
            <a:r>
              <a:rPr lang="pt-BR" dirty="0">
                <a:solidFill>
                  <a:srgbClr val="00B0F0"/>
                </a:solidFill>
              </a:rPr>
              <a:t>)  e  tarefas  são  executadas através de arquivos com comandos chamados de scripts;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38E1A4-21AF-4A5B-BD06-0F15F88E897E}"/>
              </a:ext>
            </a:extLst>
          </p:cNvPr>
          <p:cNvSpPr/>
          <p:nvPr/>
        </p:nvSpPr>
        <p:spPr>
          <a:xfrm>
            <a:off x="755576" y="18864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98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131840" y="4509120"/>
            <a:ext cx="3816424" cy="2012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404663"/>
            <a:ext cx="9144000" cy="6261461"/>
          </a:xfrm>
        </p:spPr>
        <p:txBody>
          <a:bodyPr/>
          <a:lstStyle/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Origem do Linux</a:t>
            </a: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dirty="0"/>
              <a:t>	O  Linux  foi  desenvolvido  por  Linus  Benedict  Torvalds  em  1991.  Torvalds  na época era um estudante  finlandês.  Quando Linus Torvalds desenvolveu o </a:t>
            </a:r>
            <a:r>
              <a:rPr lang="pt-BR" dirty="0" err="1"/>
              <a:t>kernel</a:t>
            </a:r>
            <a:r>
              <a:rPr lang="pt-BR" dirty="0"/>
              <a:t>  do Linux  ele  não  visava  ganhar  dinheiro,  ele  só  queria  desenvolver  um  </a:t>
            </a:r>
            <a:r>
              <a:rPr lang="pt-BR" dirty="0" err="1"/>
              <a:t>kernel</a:t>
            </a:r>
            <a:r>
              <a:rPr lang="pt-BR" dirty="0"/>
              <a:t>  de  um Sistema Operacional para o seu próprio uso.</a:t>
            </a:r>
          </a:p>
          <a:p>
            <a:pPr marL="0" indent="0" algn="just">
              <a:buNone/>
            </a:pPr>
            <a:r>
              <a:rPr lang="pt-BR" dirty="0"/>
              <a:t>	O </a:t>
            </a:r>
            <a:r>
              <a:rPr lang="pt-BR" dirty="0" err="1"/>
              <a:t>Kernel</a:t>
            </a:r>
            <a:r>
              <a:rPr lang="pt-BR" dirty="0"/>
              <a:t> do Linux é baseado em outro sistema operacional chamado de Unix, que existe no mercado há mais de quatro décadas.</a:t>
            </a:r>
          </a:p>
        </p:txBody>
      </p:sp>
    </p:spTree>
    <p:extLst>
      <p:ext uri="{BB962C8B-B14F-4D97-AF65-F5344CB8AC3E}">
        <p14:creationId xmlns:p14="http://schemas.microsoft.com/office/powerpoint/2010/main" val="401858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/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 que é uma Distribuição Linux</a:t>
            </a:r>
          </a:p>
          <a:p>
            <a:pPr marL="0" indent="0" algn="just">
              <a:buNone/>
            </a:pPr>
            <a:endParaRPr lang="pt-BR" dirty="0"/>
          </a:p>
          <a:p>
            <a:pPr marL="12700" marR="67310" algn="just">
              <a:lnSpc>
                <a:spcPct val="100000"/>
              </a:lnSpc>
            </a:pPr>
            <a:r>
              <a:rPr lang="pt-BR" sz="2800" spc="-235" dirty="0">
                <a:latin typeface="+mj-lt"/>
                <a:cs typeface="Verdana"/>
              </a:rPr>
              <a:t>É </a:t>
            </a:r>
            <a:r>
              <a:rPr lang="pt-BR" sz="2800" spc="-75" dirty="0">
                <a:latin typeface="+mj-lt"/>
                <a:cs typeface="Verdana"/>
              </a:rPr>
              <a:t>um </a:t>
            </a:r>
            <a:r>
              <a:rPr lang="pt-BR" sz="2800" spc="-100" dirty="0">
                <a:latin typeface="+mj-lt"/>
                <a:cs typeface="Verdana"/>
              </a:rPr>
              <a:t>sistema </a:t>
            </a:r>
            <a:r>
              <a:rPr lang="pt-BR" sz="2800" spc="45" dirty="0">
                <a:latin typeface="+mj-lt"/>
                <a:cs typeface="Verdana"/>
              </a:rPr>
              <a:t>operacional </a:t>
            </a:r>
            <a:r>
              <a:rPr lang="pt-BR" sz="2800" spc="-190" dirty="0">
                <a:latin typeface="+mj-lt"/>
                <a:cs typeface="Verdana"/>
              </a:rPr>
              <a:t>UNIX-</a:t>
            </a:r>
            <a:r>
              <a:rPr lang="pt-BR" sz="2800" spc="-190" dirty="0" err="1">
                <a:latin typeface="+mj-lt"/>
                <a:cs typeface="Verdana"/>
              </a:rPr>
              <a:t>Like</a:t>
            </a:r>
            <a:r>
              <a:rPr lang="pt-BR" sz="2800" spc="-190" dirty="0">
                <a:latin typeface="+mj-lt"/>
                <a:cs typeface="Verdana"/>
              </a:rPr>
              <a:t>, </a:t>
            </a:r>
            <a:r>
              <a:rPr lang="pt-BR" sz="2800" spc="65" dirty="0">
                <a:latin typeface="+mj-lt"/>
                <a:cs typeface="Verdana"/>
              </a:rPr>
              <a:t>que  </a:t>
            </a:r>
            <a:r>
              <a:rPr lang="pt-BR" sz="2800" spc="-60" dirty="0">
                <a:latin typeface="+mj-lt"/>
                <a:cs typeface="Verdana"/>
              </a:rPr>
              <a:t>inclui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114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90" dirty="0" err="1">
                <a:latin typeface="+mj-lt"/>
                <a:cs typeface="Verdana"/>
              </a:rPr>
              <a:t>Kernel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155" dirty="0">
                <a:latin typeface="+mj-lt"/>
                <a:cs typeface="Verdana"/>
              </a:rPr>
              <a:t>Linux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outros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80" dirty="0">
                <a:latin typeface="+mj-lt"/>
                <a:cs typeface="Verdana"/>
              </a:rPr>
              <a:t>softwares</a:t>
            </a:r>
            <a:r>
              <a:rPr lang="pt-BR" sz="2800" spc="-175" dirty="0">
                <a:latin typeface="+mj-lt"/>
                <a:cs typeface="Verdana"/>
              </a:rPr>
              <a:t> </a:t>
            </a:r>
            <a:r>
              <a:rPr lang="pt-BR" sz="2800" spc="135" dirty="0">
                <a:latin typeface="+mj-lt"/>
                <a:cs typeface="Verdana"/>
              </a:rPr>
              <a:t>de  </a:t>
            </a:r>
            <a:r>
              <a:rPr lang="pt-BR" sz="2800" spc="85" dirty="0">
                <a:latin typeface="+mj-lt"/>
                <a:cs typeface="Verdana"/>
              </a:rPr>
              <a:t>aplicação.</a:t>
            </a:r>
            <a:endParaRPr lang="pt-BR" sz="2800" dirty="0">
              <a:latin typeface="+mj-lt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lang="pt-BR" sz="2800" spc="-95" dirty="0">
                <a:latin typeface="+mj-lt"/>
                <a:cs typeface="Verdana"/>
              </a:rPr>
              <a:t>As </a:t>
            </a:r>
            <a:r>
              <a:rPr lang="pt-BR" sz="2800" spc="-175" dirty="0" err="1">
                <a:latin typeface="+mj-lt"/>
                <a:cs typeface="Verdana"/>
              </a:rPr>
              <a:t>Distros</a:t>
            </a:r>
            <a:r>
              <a:rPr lang="pt-BR" sz="2800" spc="-175" dirty="0">
                <a:latin typeface="+mj-lt"/>
                <a:cs typeface="Verdana"/>
              </a:rPr>
              <a:t> </a:t>
            </a:r>
            <a:r>
              <a:rPr lang="pt-BR" sz="2800" spc="-85" dirty="0">
                <a:latin typeface="+mj-lt"/>
                <a:cs typeface="Verdana"/>
              </a:rPr>
              <a:t>(distribuições) </a:t>
            </a:r>
            <a:r>
              <a:rPr lang="pt-BR" sz="2800" spc="-5" dirty="0">
                <a:latin typeface="+mj-lt"/>
                <a:cs typeface="Verdana"/>
              </a:rPr>
              <a:t>são </a:t>
            </a:r>
            <a:r>
              <a:rPr lang="pt-BR" sz="2800" spc="-30" dirty="0">
                <a:latin typeface="+mj-lt"/>
                <a:cs typeface="Verdana"/>
              </a:rPr>
              <a:t>mantidas</a:t>
            </a:r>
            <a:r>
              <a:rPr lang="pt-BR" sz="2800" spc="-620" dirty="0">
                <a:latin typeface="+mj-lt"/>
                <a:cs typeface="Verdana"/>
              </a:rPr>
              <a:t> </a:t>
            </a:r>
            <a:r>
              <a:rPr lang="pt-BR" sz="2800" spc="-25" dirty="0">
                <a:latin typeface="+mj-lt"/>
                <a:cs typeface="Verdana"/>
              </a:rPr>
              <a:t>por  </a:t>
            </a:r>
            <a:r>
              <a:rPr lang="pt-BR" sz="2800" spc="5" dirty="0">
                <a:latin typeface="+mj-lt"/>
                <a:cs typeface="Verdana"/>
              </a:rPr>
              <a:t>organizações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-25" dirty="0">
                <a:latin typeface="+mj-lt"/>
                <a:cs typeface="Verdana"/>
              </a:rPr>
              <a:t>comerciais.</a:t>
            </a:r>
            <a:endParaRPr lang="pt-BR" sz="2800" dirty="0">
              <a:latin typeface="+mj-lt"/>
              <a:cs typeface="Verdana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713A42-C426-4907-9E01-7DAF0C05C703}"/>
              </a:ext>
            </a:extLst>
          </p:cNvPr>
          <p:cNvSpPr/>
          <p:nvPr/>
        </p:nvSpPr>
        <p:spPr>
          <a:xfrm>
            <a:off x="457200" y="48580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23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435280" cy="61412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Algumas Distribuições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20" dirty="0">
                <a:latin typeface="Verdana"/>
                <a:cs typeface="Verdana"/>
              </a:rPr>
              <a:t>Debian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25" dirty="0" err="1">
                <a:latin typeface="Verdana"/>
                <a:cs typeface="Verdana"/>
              </a:rPr>
              <a:t>Gentto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0" dirty="0">
                <a:latin typeface="Wingdings"/>
                <a:cs typeface="Wingdings"/>
              </a:rPr>
              <a:t></a:t>
            </a:r>
            <a:r>
              <a:rPr lang="pt-BR" sz="2000" spc="-140" dirty="0">
                <a:latin typeface="Times New Roman"/>
                <a:cs typeface="Times New Roman"/>
              </a:rPr>
              <a:t> </a:t>
            </a:r>
            <a:r>
              <a:rPr lang="pt-BR" sz="2000" spc="85" dirty="0">
                <a:latin typeface="Times New Roman"/>
                <a:cs typeface="Times New Roman"/>
              </a:rPr>
              <a:t> </a:t>
            </a:r>
            <a:r>
              <a:rPr lang="pt-BR" sz="2800" spc="10" dirty="0" err="1">
                <a:latin typeface="Verdana"/>
                <a:cs typeface="Verdana"/>
              </a:rPr>
              <a:t>Mandriva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0" dirty="0">
                <a:latin typeface="Times New Roman"/>
                <a:cs typeface="Times New Roman"/>
              </a:rPr>
              <a:t> </a:t>
            </a:r>
            <a:r>
              <a:rPr lang="pt-BR" sz="2800" spc="-50" dirty="0" err="1">
                <a:latin typeface="Verdana"/>
                <a:cs typeface="Verdana"/>
              </a:rPr>
              <a:t>Ubuntu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0" dirty="0">
                <a:latin typeface="Times New Roman"/>
                <a:cs typeface="Times New Roman"/>
              </a:rPr>
              <a:t> </a:t>
            </a:r>
            <a:r>
              <a:rPr lang="pt-BR" sz="2800" spc="55" dirty="0">
                <a:latin typeface="Verdana"/>
                <a:cs typeface="Verdana"/>
              </a:rPr>
              <a:t>Conectiva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30" dirty="0">
                <a:latin typeface="Times New Roman"/>
                <a:cs typeface="Times New Roman"/>
              </a:rPr>
              <a:t> </a:t>
            </a:r>
            <a:r>
              <a:rPr lang="pt-BR" sz="2800" spc="10" dirty="0" err="1">
                <a:latin typeface="Verdana"/>
                <a:cs typeface="Verdana"/>
              </a:rPr>
              <a:t>Fedora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30" dirty="0">
                <a:latin typeface="Times New Roman"/>
                <a:cs typeface="Times New Roman"/>
              </a:rPr>
              <a:t> </a:t>
            </a:r>
            <a:r>
              <a:rPr lang="pt-BR" sz="2800" spc="-40" dirty="0" err="1">
                <a:latin typeface="Verdana"/>
                <a:cs typeface="Verdana"/>
              </a:rPr>
              <a:t>Knoppix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14" dirty="0">
                <a:latin typeface="Times New Roman"/>
                <a:cs typeface="Times New Roman"/>
              </a:rPr>
              <a:t> </a:t>
            </a:r>
            <a:r>
              <a:rPr lang="pt-BR" sz="2800" spc="-25" dirty="0" err="1">
                <a:latin typeface="Verdana"/>
                <a:cs typeface="Verdana"/>
              </a:rPr>
              <a:t>Slackware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05" dirty="0">
                <a:latin typeface="Times New Roman"/>
                <a:cs typeface="Times New Roman"/>
              </a:rPr>
              <a:t> </a:t>
            </a:r>
            <a:r>
              <a:rPr lang="pt-BR" sz="2800" spc="-120" dirty="0" err="1">
                <a:latin typeface="Verdana"/>
                <a:cs typeface="Verdana"/>
              </a:rPr>
              <a:t>Kurumin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14" dirty="0">
                <a:latin typeface="Times New Roman"/>
                <a:cs typeface="Times New Roman"/>
              </a:rPr>
              <a:t> </a:t>
            </a:r>
            <a:r>
              <a:rPr lang="pt-BR" sz="2800" spc="-5" dirty="0">
                <a:latin typeface="Verdana"/>
                <a:cs typeface="Verdana"/>
              </a:rPr>
              <a:t>RedHat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-145" dirty="0" err="1">
                <a:latin typeface="Verdana"/>
                <a:cs typeface="Verdana"/>
              </a:rPr>
              <a:t>Suse</a:t>
            </a:r>
            <a:endParaRPr lang="pt-BR"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888" y="1556792"/>
            <a:ext cx="4680458" cy="4680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965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600" dirty="0">
                <a:solidFill>
                  <a:srgbClr val="0070C0"/>
                </a:solidFill>
                <a:latin typeface="Arial"/>
                <a:cs typeface="Arial"/>
              </a:rPr>
              <a:t>Versão </a:t>
            </a:r>
            <a:r>
              <a:rPr lang="pt-BR" sz="3600" spc="-5" dirty="0">
                <a:solidFill>
                  <a:srgbClr val="0070C0"/>
                </a:solidFill>
                <a:latin typeface="Arial"/>
                <a:cs typeface="Arial"/>
              </a:rPr>
              <a:t>do </a:t>
            </a:r>
            <a:r>
              <a:rPr lang="pt-BR" sz="3600" spc="-5" dirty="0" err="1">
                <a:solidFill>
                  <a:srgbClr val="0070C0"/>
                </a:solidFill>
                <a:latin typeface="Arial"/>
                <a:cs typeface="Arial"/>
              </a:rPr>
              <a:t>Kernel</a:t>
            </a:r>
            <a:endParaRPr lang="pt-BR" sz="3600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 algn="r">
              <a:buNone/>
            </a:pPr>
            <a:endParaRPr lang="pt-BR" dirty="0"/>
          </a:p>
          <a:p>
            <a:pPr marL="11516" marR="4607" indent="408831" algn="just">
              <a:lnSpc>
                <a:spcPct val="150000"/>
              </a:lnSpc>
              <a:spcBef>
                <a:spcPts val="91"/>
              </a:spcBef>
            </a:pPr>
            <a:r>
              <a:rPr lang="pt-BR" sz="2800" dirty="0">
                <a:latin typeface="Arial"/>
                <a:cs typeface="Arial"/>
              </a:rPr>
              <a:t>No </a:t>
            </a:r>
            <a:r>
              <a:rPr lang="pt-BR" sz="2800" spc="-5" dirty="0" err="1">
                <a:latin typeface="Arial"/>
                <a:cs typeface="Arial"/>
              </a:rPr>
              <a:t>linux</a:t>
            </a:r>
            <a:r>
              <a:rPr lang="pt-BR" sz="2800" spc="-5" dirty="0">
                <a:latin typeface="Arial"/>
                <a:cs typeface="Arial"/>
              </a:rPr>
              <a:t>, </a:t>
            </a:r>
            <a:r>
              <a:rPr lang="pt-BR" sz="2800" dirty="0">
                <a:latin typeface="Arial"/>
                <a:cs typeface="Arial"/>
              </a:rPr>
              <a:t>o </a:t>
            </a:r>
            <a:r>
              <a:rPr lang="pt-BR" sz="2800" spc="-5" dirty="0" err="1">
                <a:latin typeface="Arial"/>
                <a:cs typeface="Arial"/>
              </a:rPr>
              <a:t>kernel</a:t>
            </a:r>
            <a:r>
              <a:rPr lang="pt-BR" sz="2800" spc="-5" dirty="0">
                <a:latin typeface="Arial"/>
                <a:cs typeface="Arial"/>
              </a:rPr>
              <a:t> está dividido em </a:t>
            </a:r>
            <a:r>
              <a:rPr lang="pt-BR" sz="2800" dirty="0">
                <a:latin typeface="Arial"/>
                <a:cs typeface="Arial"/>
              </a:rPr>
              <a:t>2 </a:t>
            </a:r>
            <a:r>
              <a:rPr lang="pt-BR" sz="2800" spc="-5" dirty="0">
                <a:latin typeface="Arial"/>
                <a:cs typeface="Arial"/>
              </a:rPr>
              <a:t>partes,  sendo </a:t>
            </a:r>
            <a:r>
              <a:rPr lang="pt-BR" sz="2800" spc="-9" dirty="0">
                <a:latin typeface="Arial"/>
                <a:cs typeface="Arial"/>
              </a:rPr>
              <a:t>um </a:t>
            </a:r>
            <a:r>
              <a:rPr lang="pt-BR" sz="2800" spc="-5" dirty="0">
                <a:latin typeface="Arial"/>
                <a:cs typeface="Arial"/>
              </a:rPr>
              <a:t>no modo texto </a:t>
            </a:r>
            <a:r>
              <a:rPr lang="pt-BR" sz="2800" dirty="0">
                <a:latin typeface="Arial"/>
                <a:cs typeface="Arial"/>
              </a:rPr>
              <a:t>e </a:t>
            </a:r>
            <a:r>
              <a:rPr lang="pt-BR" sz="2800" spc="-5" dirty="0">
                <a:latin typeface="Arial"/>
                <a:cs typeface="Arial"/>
              </a:rPr>
              <a:t>outro </a:t>
            </a:r>
            <a:r>
              <a:rPr lang="pt-BR" sz="2800" spc="-9" dirty="0">
                <a:latin typeface="Arial"/>
                <a:cs typeface="Arial"/>
              </a:rPr>
              <a:t>no </a:t>
            </a:r>
            <a:r>
              <a:rPr lang="pt-BR" sz="2800" spc="-5" dirty="0">
                <a:latin typeface="Arial"/>
                <a:cs typeface="Arial"/>
              </a:rPr>
              <a:t>modo  gráfico.</a:t>
            </a:r>
            <a:endParaRPr lang="pt-BR" sz="2800" dirty="0">
              <a:latin typeface="Arial"/>
              <a:cs typeface="Arial"/>
            </a:endParaRPr>
          </a:p>
          <a:p>
            <a:pPr marL="11516" marR="5182" indent="408831" algn="just">
              <a:lnSpc>
                <a:spcPts val="5223"/>
              </a:lnSpc>
              <a:spcBef>
                <a:spcPts val="462"/>
              </a:spcBef>
            </a:pPr>
            <a:r>
              <a:rPr lang="pt-BR" sz="2800" b="1" dirty="0">
                <a:latin typeface="Arial"/>
                <a:cs typeface="Arial"/>
              </a:rPr>
              <a:t>K E R N E L </a:t>
            </a:r>
            <a:r>
              <a:rPr lang="pt-BR" sz="2800" b="1" spc="-5" dirty="0">
                <a:latin typeface="Arial"/>
                <a:cs typeface="Arial"/>
              </a:rPr>
              <a:t>5.7.5, </a:t>
            </a:r>
            <a:r>
              <a:rPr lang="pt-BR" sz="2800" spc="-9" dirty="0">
                <a:latin typeface="Arial"/>
                <a:cs typeface="Arial"/>
              </a:rPr>
              <a:t>onde: </a:t>
            </a:r>
            <a:r>
              <a:rPr lang="pt-BR" sz="2800" dirty="0">
                <a:latin typeface="Arial"/>
                <a:cs typeface="Arial"/>
              </a:rPr>
              <a:t>5 é a </a:t>
            </a:r>
            <a:r>
              <a:rPr lang="pt-BR" sz="2800" spc="-5" dirty="0">
                <a:latin typeface="Arial"/>
                <a:cs typeface="Arial"/>
              </a:rPr>
              <a:t>versão, </a:t>
            </a:r>
            <a:r>
              <a:rPr lang="pt-BR" sz="2800" dirty="0">
                <a:latin typeface="Arial"/>
                <a:cs typeface="Arial"/>
              </a:rPr>
              <a:t>3 é  a distribuição e o 5 </a:t>
            </a:r>
            <a:r>
              <a:rPr lang="pt-BR" sz="2800" spc="-5" dirty="0">
                <a:latin typeface="Arial"/>
                <a:cs typeface="Arial"/>
              </a:rPr>
              <a:t>indica </a:t>
            </a:r>
            <a:r>
              <a:rPr lang="pt-BR" sz="2800" dirty="0">
                <a:latin typeface="Arial"/>
                <a:cs typeface="Arial"/>
              </a:rPr>
              <a:t>a</a:t>
            </a:r>
            <a:r>
              <a:rPr lang="pt-BR" sz="2800" spc="-86" dirty="0">
                <a:latin typeface="Arial"/>
                <a:cs typeface="Arial"/>
              </a:rPr>
              <a:t> </a:t>
            </a:r>
            <a:r>
              <a:rPr lang="pt-BR" sz="2800" spc="-5" dirty="0">
                <a:latin typeface="Arial"/>
                <a:cs typeface="Arial"/>
              </a:rPr>
              <a:t>estabilidade</a:t>
            </a:r>
            <a:endParaRPr lang="pt-B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5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38933" y="1628566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Ele </a:t>
            </a:r>
            <a:r>
              <a:rPr lang="pt-BR" sz="2800" dirty="0">
                <a:solidFill>
                  <a:srgbClr val="00B0F0"/>
                </a:solidFill>
              </a:rPr>
              <a:t>carrega o sistema operacional na memória e permite que ele comece a operar</a:t>
            </a:r>
            <a:r>
              <a:rPr lang="pt-BR" sz="2800" dirty="0"/>
              <a:t>. Em sua forma mais básica, o </a:t>
            </a:r>
            <a:r>
              <a:rPr lang="pt-BR" sz="2800" dirty="0" err="1">
                <a:solidFill>
                  <a:srgbClr val="00B0F0"/>
                </a:solidFill>
              </a:rPr>
              <a:t>bootstrap</a:t>
            </a:r>
            <a:r>
              <a:rPr lang="pt-BR" sz="2800" dirty="0">
                <a:solidFill>
                  <a:srgbClr val="00B0F0"/>
                </a:solidFill>
              </a:rPr>
              <a:t> configura os pequenos programas de driver que fazem interface e controlam os vários subsistemas de hardware do computador.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Bootstrap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loader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70577C-7E4F-4F83-B5D5-A8FAD57783C2}"/>
              </a:ext>
            </a:extLst>
          </p:cNvPr>
          <p:cNvSpPr/>
          <p:nvPr/>
        </p:nvSpPr>
        <p:spPr>
          <a:xfrm>
            <a:off x="323528" y="529542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5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600" dirty="0">
                <a:solidFill>
                  <a:srgbClr val="0070C0"/>
                </a:solidFill>
                <a:latin typeface="Arial"/>
                <a:cs typeface="Arial"/>
              </a:rPr>
              <a:t>Versão </a:t>
            </a:r>
            <a:r>
              <a:rPr lang="pt-BR" sz="3600" spc="-5" dirty="0">
                <a:solidFill>
                  <a:srgbClr val="0070C0"/>
                </a:solidFill>
                <a:latin typeface="Arial"/>
                <a:cs typeface="Arial"/>
              </a:rPr>
              <a:t>do </a:t>
            </a:r>
            <a:r>
              <a:rPr lang="pt-BR" sz="3600" spc="-5" dirty="0" err="1">
                <a:solidFill>
                  <a:srgbClr val="0070C0"/>
                </a:solidFill>
                <a:latin typeface="Arial"/>
                <a:cs typeface="Arial"/>
              </a:rPr>
              <a:t>Kernel</a:t>
            </a:r>
            <a:endParaRPr lang="pt-BR" sz="3600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 algn="r">
              <a:buNone/>
            </a:pPr>
            <a:endParaRPr lang="pt-BR" dirty="0"/>
          </a:p>
          <a:p>
            <a:pPr marL="11516" marR="4607" indent="408831" algn="just">
              <a:lnSpc>
                <a:spcPct val="150000"/>
              </a:lnSpc>
              <a:spcBef>
                <a:spcPts val="91"/>
              </a:spcBef>
            </a:pPr>
            <a:r>
              <a:rPr lang="pt-BR" sz="2800" dirty="0">
                <a:latin typeface="Arial"/>
                <a:cs typeface="Arial"/>
              </a:rPr>
              <a:t>A </a:t>
            </a:r>
            <a:r>
              <a:rPr lang="pt-BR" sz="2800" spc="-5" dirty="0">
                <a:latin typeface="Arial"/>
                <a:cs typeface="Arial"/>
              </a:rPr>
              <a:t>atual </a:t>
            </a:r>
            <a:r>
              <a:rPr lang="pt-BR" sz="2800" dirty="0">
                <a:latin typeface="Arial"/>
                <a:cs typeface="Arial"/>
              </a:rPr>
              <a:t>versão </a:t>
            </a:r>
            <a:r>
              <a:rPr lang="pt-BR" sz="2800" spc="-5" dirty="0">
                <a:latin typeface="Arial"/>
                <a:cs typeface="Arial"/>
              </a:rPr>
              <a:t>do </a:t>
            </a:r>
            <a:r>
              <a:rPr lang="pt-BR" sz="2800" spc="-5" dirty="0" err="1">
                <a:latin typeface="Arial"/>
                <a:cs typeface="Arial"/>
              </a:rPr>
              <a:t>Kernel</a:t>
            </a:r>
            <a:r>
              <a:rPr lang="pt-BR" sz="2800" spc="-5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cs typeface="Arial"/>
              </a:rPr>
              <a:t>é a </a:t>
            </a:r>
            <a:r>
              <a:rPr lang="pt-BR" sz="2800" b="1" spc="-9" dirty="0">
                <a:latin typeface="Arial"/>
                <a:cs typeface="Arial"/>
              </a:rPr>
              <a:t>5.7.5</a:t>
            </a:r>
            <a:r>
              <a:rPr lang="pt-BR" sz="2800" spc="-9" dirty="0">
                <a:latin typeface="Arial"/>
                <a:cs typeface="Arial"/>
              </a:rPr>
              <a:t>, </a:t>
            </a:r>
            <a:r>
              <a:rPr lang="pt-BR" sz="2800" spc="-5" dirty="0">
                <a:latin typeface="Arial"/>
                <a:cs typeface="Arial"/>
              </a:rPr>
              <a:t>lançada  em </a:t>
            </a:r>
            <a:r>
              <a:rPr lang="pt-BR" sz="2800" spc="-9" dirty="0">
                <a:latin typeface="Arial"/>
                <a:cs typeface="Arial"/>
              </a:rPr>
              <a:t>22/06/20, </a:t>
            </a:r>
            <a:r>
              <a:rPr lang="pt-BR" sz="2800" spc="-5" dirty="0">
                <a:latin typeface="Arial"/>
                <a:cs typeface="Arial"/>
              </a:rPr>
              <a:t>que traz suporte </a:t>
            </a:r>
            <a:r>
              <a:rPr lang="pt-BR" sz="2800" dirty="0">
                <a:latin typeface="Arial"/>
                <a:cs typeface="Arial"/>
              </a:rPr>
              <a:t>a </a:t>
            </a:r>
            <a:r>
              <a:rPr lang="pt-BR" sz="2800" spc="-5" dirty="0">
                <a:latin typeface="Arial"/>
                <a:cs typeface="Arial"/>
              </a:rPr>
              <a:t>novos  hardwares </a:t>
            </a:r>
            <a:r>
              <a:rPr lang="pt-BR" sz="2800" dirty="0">
                <a:latin typeface="Arial"/>
                <a:cs typeface="Arial"/>
              </a:rPr>
              <a:t>(GPU), </a:t>
            </a:r>
            <a:r>
              <a:rPr lang="pt-BR" sz="2800" spc="-5" dirty="0">
                <a:latin typeface="Arial"/>
                <a:cs typeface="Arial"/>
              </a:rPr>
              <a:t>maior quantidade </a:t>
            </a:r>
            <a:r>
              <a:rPr lang="pt-BR" sz="2800" spc="-9" dirty="0">
                <a:latin typeface="Arial"/>
                <a:cs typeface="Arial"/>
              </a:rPr>
              <a:t>de  </a:t>
            </a:r>
            <a:r>
              <a:rPr lang="pt-BR" sz="2800" spc="-5" dirty="0">
                <a:latin typeface="Arial"/>
                <a:cs typeface="Arial"/>
              </a:rPr>
              <a:t>endereçamento </a:t>
            </a:r>
            <a:r>
              <a:rPr lang="pt-BR" sz="2800" dirty="0">
                <a:latin typeface="Arial"/>
                <a:cs typeface="Arial"/>
              </a:rPr>
              <a:t>IPv4 e </a:t>
            </a:r>
            <a:r>
              <a:rPr lang="pt-BR" sz="2800" spc="-5" dirty="0">
                <a:latin typeface="Arial"/>
                <a:cs typeface="Arial"/>
              </a:rPr>
              <a:t>suporte para teclado </a:t>
            </a:r>
            <a:r>
              <a:rPr lang="pt-BR" sz="2800" dirty="0">
                <a:latin typeface="Arial"/>
                <a:cs typeface="Arial"/>
              </a:rPr>
              <a:t>e  </a:t>
            </a:r>
            <a:r>
              <a:rPr lang="pt-BR" sz="2800" spc="-5" dirty="0" err="1">
                <a:latin typeface="Arial"/>
                <a:cs typeface="Arial"/>
              </a:rPr>
              <a:t>touchpad</a:t>
            </a:r>
            <a:r>
              <a:rPr lang="pt-BR" sz="2800" spc="-5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cs typeface="Arial"/>
              </a:rPr>
              <a:t>MacBook e MacBook</a:t>
            </a:r>
            <a:r>
              <a:rPr lang="pt-BR" sz="2800" spc="-77" dirty="0">
                <a:latin typeface="Arial"/>
                <a:cs typeface="Arial"/>
              </a:rPr>
              <a:t> </a:t>
            </a:r>
            <a:r>
              <a:rPr lang="pt-BR" sz="2800" spc="-5" dirty="0">
                <a:latin typeface="Arial"/>
                <a:cs typeface="Arial"/>
              </a:rPr>
              <a:t>Pro.</a:t>
            </a:r>
            <a:endParaRPr lang="pt-B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35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548680"/>
            <a:ext cx="914400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Diferenças entre os </a:t>
            </a:r>
            <a:r>
              <a:rPr lang="pt-BR" sz="3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Distros</a:t>
            </a:r>
            <a:endParaRPr lang="pt-BR" sz="3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endParaRPr lang="pt-BR" dirty="0"/>
          </a:p>
          <a:p>
            <a:r>
              <a:rPr lang="pt-BR" sz="2800" spc="-80" dirty="0">
                <a:latin typeface="Verdana"/>
                <a:cs typeface="Verdana"/>
              </a:rPr>
              <a:t>Live CD:</a:t>
            </a:r>
            <a:r>
              <a:rPr lang="pt-BR" sz="2800" spc="-225" dirty="0">
                <a:latin typeface="Verdana"/>
                <a:cs typeface="Verdana"/>
              </a:rPr>
              <a:t> </a:t>
            </a:r>
            <a:r>
              <a:rPr lang="pt-BR" sz="2800" spc="130" dirty="0">
                <a:latin typeface="Verdana"/>
                <a:cs typeface="Verdana"/>
              </a:rPr>
              <a:t>pode</a:t>
            </a:r>
            <a:r>
              <a:rPr lang="pt-BR" sz="2800" spc="-190" dirty="0">
                <a:latin typeface="Verdana"/>
                <a:cs typeface="Verdana"/>
              </a:rPr>
              <a:t> </a:t>
            </a:r>
            <a:r>
              <a:rPr lang="pt-BR" sz="2800" spc="-165" dirty="0">
                <a:latin typeface="Verdana"/>
                <a:cs typeface="Verdana"/>
              </a:rPr>
              <a:t>ser</a:t>
            </a:r>
            <a:r>
              <a:rPr lang="pt-BR" sz="2800" spc="-190" dirty="0">
                <a:latin typeface="Verdana"/>
                <a:cs typeface="Verdana"/>
              </a:rPr>
              <a:t> </a:t>
            </a:r>
            <a:r>
              <a:rPr lang="pt-BR" sz="2800" spc="60" dirty="0">
                <a:latin typeface="Verdana"/>
                <a:cs typeface="Verdana"/>
              </a:rPr>
              <a:t>executado</a:t>
            </a:r>
            <a:r>
              <a:rPr lang="pt-BR" sz="2800" spc="-180" dirty="0">
                <a:latin typeface="Verdana"/>
                <a:cs typeface="Verdana"/>
              </a:rPr>
              <a:t> </a:t>
            </a:r>
            <a:r>
              <a:rPr lang="pt-BR" sz="2800" spc="195" dirty="0">
                <a:latin typeface="Verdana"/>
                <a:cs typeface="Verdana"/>
              </a:rPr>
              <a:t>a</a:t>
            </a:r>
            <a:r>
              <a:rPr lang="pt-BR" sz="2800" spc="-204" dirty="0">
                <a:latin typeface="Verdana"/>
                <a:cs typeface="Verdana"/>
              </a:rPr>
              <a:t> </a:t>
            </a:r>
            <a:r>
              <a:rPr lang="pt-BR" sz="2800" spc="-100" dirty="0">
                <a:latin typeface="Verdana"/>
                <a:cs typeface="Verdana"/>
              </a:rPr>
              <a:t>partir</a:t>
            </a:r>
            <a:r>
              <a:rPr lang="pt-BR" sz="2800" spc="-210" dirty="0">
                <a:latin typeface="Verdana"/>
                <a:cs typeface="Verdana"/>
              </a:rPr>
              <a:t> </a:t>
            </a:r>
            <a:r>
              <a:rPr lang="pt-BR" sz="2800" spc="125" dirty="0">
                <a:latin typeface="Verdana"/>
                <a:cs typeface="Verdana"/>
              </a:rPr>
              <a:t>do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spc="105" dirty="0">
                <a:latin typeface="Verdana"/>
                <a:cs typeface="Verdana"/>
              </a:rPr>
              <a:t>CD</a:t>
            </a:r>
            <a:endParaRPr lang="pt-BR" sz="2800" dirty="0">
              <a:latin typeface="Verdana"/>
              <a:cs typeface="Verdana"/>
            </a:endParaRPr>
          </a:p>
          <a:p>
            <a:pPr marL="297815" marR="393700" indent="-285750">
              <a:spcBef>
                <a:spcPts val="575"/>
              </a:spcBef>
            </a:pPr>
            <a:r>
              <a:rPr lang="pt-BR" sz="2000" spc="-175" dirty="0">
                <a:latin typeface="Times New Roman"/>
                <a:cs typeface="Times New Roman"/>
              </a:rPr>
              <a:t> </a:t>
            </a:r>
            <a:r>
              <a:rPr lang="pt-BR" sz="2800" spc="-215" dirty="0">
                <a:latin typeface="Verdana"/>
                <a:cs typeface="Verdana"/>
              </a:rPr>
              <a:t>Live USB: </a:t>
            </a:r>
            <a:r>
              <a:rPr lang="pt-BR" sz="2800" spc="-20" dirty="0">
                <a:latin typeface="Verdana"/>
                <a:cs typeface="Verdana"/>
              </a:rPr>
              <a:t>inicia </a:t>
            </a:r>
            <a:r>
              <a:rPr lang="pt-BR" sz="2800" spc="110" dirty="0">
                <a:latin typeface="Verdana"/>
                <a:cs typeface="Verdana"/>
              </a:rPr>
              <a:t>o </a:t>
            </a:r>
            <a:r>
              <a:rPr lang="pt-BR" sz="2800" spc="-100" dirty="0">
                <a:latin typeface="Verdana"/>
                <a:cs typeface="Verdana"/>
              </a:rPr>
              <a:t>sistema </a:t>
            </a:r>
            <a:r>
              <a:rPr lang="pt-BR" sz="2800" spc="35" dirty="0" err="1">
                <a:latin typeface="Verdana"/>
                <a:cs typeface="Verdana"/>
              </a:rPr>
              <a:t>opracional</a:t>
            </a:r>
            <a:r>
              <a:rPr lang="pt-BR" sz="2800" spc="-530" dirty="0">
                <a:latin typeface="Verdana"/>
                <a:cs typeface="Verdana"/>
              </a:rPr>
              <a:t> </a:t>
            </a:r>
            <a:r>
              <a:rPr lang="pt-BR" sz="2800" spc="195" dirty="0">
                <a:latin typeface="Verdana"/>
                <a:cs typeface="Verdana"/>
              </a:rPr>
              <a:t>a  </a:t>
            </a:r>
            <a:r>
              <a:rPr lang="pt-BR" sz="2800" spc="-100" dirty="0">
                <a:latin typeface="Verdana"/>
                <a:cs typeface="Verdana"/>
              </a:rPr>
              <a:t>partir </a:t>
            </a:r>
            <a:r>
              <a:rPr lang="pt-BR" sz="2800" spc="125" dirty="0">
                <a:latin typeface="Verdana"/>
                <a:cs typeface="Verdana"/>
              </a:rPr>
              <a:t>do</a:t>
            </a:r>
            <a:r>
              <a:rPr lang="pt-BR" sz="2800" spc="-340" dirty="0">
                <a:latin typeface="Verdana"/>
                <a:cs typeface="Verdana"/>
              </a:rPr>
              <a:t> </a:t>
            </a:r>
            <a:r>
              <a:rPr lang="pt-BR" sz="2800" spc="-315" dirty="0">
                <a:latin typeface="Verdana"/>
                <a:cs typeface="Verdana"/>
              </a:rPr>
              <a:t>USB</a:t>
            </a:r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79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44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Distros</a:t>
            </a:r>
            <a:endParaRPr lang="pt-BR" sz="4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-175" dirty="0">
                <a:latin typeface="Times New Roman"/>
                <a:cs typeface="Times New Roman"/>
              </a:rPr>
              <a:t> </a:t>
            </a:r>
            <a:r>
              <a:rPr lang="pt-BR" sz="3200" spc="-229" dirty="0">
                <a:latin typeface="Verdana"/>
                <a:cs typeface="Verdana"/>
              </a:rPr>
              <a:t>É </a:t>
            </a:r>
            <a:r>
              <a:rPr lang="pt-BR" sz="3200" spc="20" dirty="0">
                <a:latin typeface="Verdana"/>
                <a:cs typeface="Verdana"/>
              </a:rPr>
              <a:t>uma </a:t>
            </a:r>
            <a:r>
              <a:rPr lang="pt-BR" sz="3200" spc="55" dirty="0">
                <a:latin typeface="Verdana"/>
                <a:cs typeface="Verdana"/>
              </a:rPr>
              <a:t>derivação </a:t>
            </a:r>
            <a:r>
              <a:rPr lang="pt-BR" sz="3200" spc="170" dirty="0">
                <a:latin typeface="Verdana"/>
                <a:cs typeface="Verdana"/>
              </a:rPr>
              <a:t>da</a:t>
            </a:r>
            <a:r>
              <a:rPr lang="pt-BR" sz="3200" spc="-545" dirty="0">
                <a:latin typeface="Verdana"/>
                <a:cs typeface="Verdana"/>
              </a:rPr>
              <a:t> </a:t>
            </a:r>
            <a:r>
              <a:rPr lang="pt-BR" sz="3200" spc="-40" dirty="0">
                <a:latin typeface="Verdana"/>
                <a:cs typeface="Verdana"/>
              </a:rPr>
              <a:t>distribuição </a:t>
            </a:r>
            <a:r>
              <a:rPr lang="pt-BR" sz="3200" spc="25" dirty="0">
                <a:latin typeface="Verdana"/>
                <a:cs typeface="Verdana"/>
              </a:rPr>
              <a:t>Debian</a:t>
            </a:r>
            <a:r>
              <a:rPr lang="pt-BR" sz="3200" dirty="0">
                <a:latin typeface="Verdana"/>
                <a:cs typeface="Verdana"/>
              </a:rPr>
              <a:t> </a:t>
            </a:r>
            <a:r>
              <a:rPr lang="pt-BR" sz="3200" spc="130" dirty="0">
                <a:latin typeface="Verdana"/>
                <a:cs typeface="Verdana"/>
              </a:rPr>
              <a:t>e</a:t>
            </a:r>
            <a:r>
              <a:rPr lang="pt-BR" sz="3200" spc="-204" dirty="0">
                <a:latin typeface="Verdana"/>
                <a:cs typeface="Verdana"/>
              </a:rPr>
              <a:t> </a:t>
            </a:r>
            <a:r>
              <a:rPr lang="pt-BR" sz="3200" spc="-10" dirty="0">
                <a:latin typeface="Verdana"/>
                <a:cs typeface="Verdana"/>
              </a:rPr>
              <a:t>vem</a:t>
            </a:r>
            <a:r>
              <a:rPr lang="pt-BR" sz="3200" spc="-229" dirty="0">
                <a:latin typeface="Verdana"/>
                <a:cs typeface="Verdana"/>
              </a:rPr>
              <a:t> </a:t>
            </a:r>
            <a:r>
              <a:rPr lang="pt-BR" sz="3200" spc="170" dirty="0">
                <a:latin typeface="Verdana"/>
                <a:cs typeface="Verdana"/>
              </a:rPr>
              <a:t>da</a:t>
            </a:r>
            <a:r>
              <a:rPr lang="pt-BR" sz="3200" spc="-204" dirty="0">
                <a:latin typeface="Verdana"/>
                <a:cs typeface="Verdana"/>
              </a:rPr>
              <a:t> </a:t>
            </a:r>
            <a:r>
              <a:rPr lang="pt-BR" sz="3200" spc="-15" dirty="0">
                <a:latin typeface="Verdana"/>
                <a:cs typeface="Verdana"/>
              </a:rPr>
              <a:t>empresa</a:t>
            </a:r>
            <a:r>
              <a:rPr lang="pt-BR" sz="3200" spc="-195" dirty="0">
                <a:latin typeface="Verdana"/>
                <a:cs typeface="Verdana"/>
              </a:rPr>
              <a:t> </a:t>
            </a:r>
            <a:r>
              <a:rPr lang="pt-BR" sz="3200" spc="70" dirty="0">
                <a:latin typeface="Verdana"/>
                <a:cs typeface="Verdana"/>
              </a:rPr>
              <a:t>Canonical</a:t>
            </a:r>
            <a:endParaRPr lang="pt-BR" sz="32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-175" dirty="0">
                <a:latin typeface="Times New Roman"/>
                <a:cs typeface="Times New Roman"/>
              </a:rPr>
              <a:t>  </a:t>
            </a:r>
            <a:r>
              <a:rPr lang="pt-BR" sz="3200" dirty="0">
                <a:latin typeface="Verdana"/>
                <a:cs typeface="Verdana"/>
              </a:rPr>
              <a:t>Palavra </a:t>
            </a:r>
            <a:r>
              <a:rPr lang="pt-BR" sz="3200" spc="-70" dirty="0" err="1">
                <a:latin typeface="Verdana"/>
                <a:cs typeface="Verdana"/>
              </a:rPr>
              <a:t>Ubuntu</a:t>
            </a:r>
            <a:r>
              <a:rPr lang="pt-BR" sz="3200" spc="-70" dirty="0">
                <a:latin typeface="Verdana"/>
                <a:cs typeface="Verdana"/>
              </a:rPr>
              <a:t> </a:t>
            </a:r>
            <a:r>
              <a:rPr lang="pt-BR" sz="3200" spc="-45" dirty="0">
                <a:latin typeface="Verdana"/>
                <a:cs typeface="Verdana"/>
              </a:rPr>
              <a:t>significa</a:t>
            </a:r>
            <a:r>
              <a:rPr lang="pt-BR" sz="3200" spc="-555" dirty="0">
                <a:latin typeface="Verdana"/>
                <a:cs typeface="Verdana"/>
              </a:rPr>
              <a:t> </a:t>
            </a:r>
            <a:r>
              <a:rPr lang="pt-BR" sz="3200" spc="25" dirty="0">
                <a:latin typeface="Verdana"/>
                <a:cs typeface="Verdana"/>
              </a:rPr>
              <a:t>Humanidade</a:t>
            </a:r>
            <a:endParaRPr lang="pt-BR" sz="32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70" dirty="0">
                <a:latin typeface="Times New Roman"/>
                <a:cs typeface="Times New Roman"/>
              </a:rPr>
              <a:t> </a:t>
            </a:r>
            <a:r>
              <a:rPr lang="pt-BR" sz="3200" spc="35" dirty="0">
                <a:latin typeface="Verdana"/>
                <a:cs typeface="Verdana"/>
              </a:rPr>
              <a:t>Gerenciador</a:t>
            </a:r>
            <a:r>
              <a:rPr lang="pt-BR" sz="3200" spc="-210" dirty="0">
                <a:latin typeface="Verdana"/>
                <a:cs typeface="Verdana"/>
              </a:rPr>
              <a:t> </a:t>
            </a:r>
            <a:r>
              <a:rPr lang="pt-BR" sz="3200" spc="135" dirty="0">
                <a:latin typeface="Verdana"/>
                <a:cs typeface="Verdana"/>
              </a:rPr>
              <a:t>de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5" dirty="0">
                <a:latin typeface="Verdana"/>
                <a:cs typeface="Verdana"/>
              </a:rPr>
              <a:t>Janelas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85" dirty="0">
                <a:latin typeface="Verdana"/>
                <a:cs typeface="Verdana"/>
              </a:rPr>
              <a:t>baseado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20" dirty="0">
                <a:latin typeface="Verdana"/>
                <a:cs typeface="Verdana"/>
              </a:rPr>
              <a:t>em</a:t>
            </a:r>
            <a:endParaRPr lang="pt-BR" sz="3200" dirty="0">
              <a:latin typeface="Verdana"/>
              <a:cs typeface="Verdana"/>
            </a:endParaRPr>
          </a:p>
          <a:p>
            <a:pPr marL="12700" indent="0">
              <a:lnSpc>
                <a:spcPct val="100000"/>
              </a:lnSpc>
              <a:buNone/>
            </a:pPr>
            <a:r>
              <a:rPr lang="pt-BR" sz="3200" spc="-175" dirty="0">
                <a:latin typeface="Verdana"/>
                <a:cs typeface="Verdana"/>
              </a:rPr>
              <a:t>Unix</a:t>
            </a:r>
            <a:endParaRPr lang="pt-BR"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808" y="4505265"/>
            <a:ext cx="3203848" cy="2160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923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3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Caracteristicas</a:t>
            </a: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do Sistema Operacional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7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15" dirty="0" err="1"/>
              <a:t>Multiprocessado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6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35" dirty="0"/>
              <a:t>Multitarefa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8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75" dirty="0"/>
              <a:t>Multiusuário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4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25" dirty="0" err="1"/>
              <a:t>Multiplataforma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135" dirty="0"/>
              <a:t>Um</a:t>
            </a:r>
            <a:r>
              <a:rPr lang="pt-BR" sz="2800" spc="-155" dirty="0"/>
              <a:t> </a:t>
            </a:r>
            <a:r>
              <a:rPr lang="pt-BR" sz="2800" spc="20" dirty="0"/>
              <a:t>único</a:t>
            </a:r>
            <a:r>
              <a:rPr lang="pt-BR" sz="2800" spc="-175" dirty="0"/>
              <a:t> </a:t>
            </a:r>
            <a:r>
              <a:rPr lang="pt-BR" sz="2800" spc="-130" dirty="0" err="1"/>
              <a:t>user</a:t>
            </a:r>
            <a:r>
              <a:rPr lang="pt-BR" sz="2800" spc="-175" dirty="0"/>
              <a:t> </a:t>
            </a:r>
            <a:r>
              <a:rPr lang="pt-BR" sz="2800" spc="-105" dirty="0"/>
              <a:t>(root)</a:t>
            </a:r>
            <a:r>
              <a:rPr lang="pt-BR" sz="2800" spc="-130" dirty="0"/>
              <a:t> </a:t>
            </a:r>
            <a:r>
              <a:rPr lang="pt-BR" sz="2800" spc="95" dirty="0"/>
              <a:t>com</a:t>
            </a:r>
            <a:r>
              <a:rPr lang="pt-BR" sz="2800" spc="-170" dirty="0"/>
              <a:t> </a:t>
            </a:r>
            <a:r>
              <a:rPr lang="pt-BR" sz="2800" spc="-65" dirty="0"/>
              <a:t>permissão</a:t>
            </a:r>
            <a:r>
              <a:rPr lang="pt-BR" sz="2800" spc="-190" dirty="0"/>
              <a:t> </a:t>
            </a:r>
            <a:r>
              <a:rPr lang="pt-BR" sz="2800" spc="120" dirty="0"/>
              <a:t>de</a:t>
            </a:r>
            <a:r>
              <a:rPr lang="pt-BR" sz="2800" spc="-145" dirty="0"/>
              <a:t> </a:t>
            </a:r>
            <a:r>
              <a:rPr lang="pt-BR" sz="2800" spc="40" dirty="0" err="1"/>
              <a:t>Adm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 </a:t>
            </a:r>
            <a:r>
              <a:rPr lang="pt-BR" sz="2800" spc="-80" dirty="0"/>
              <a:t>Suporte </a:t>
            </a:r>
            <a:r>
              <a:rPr lang="pt-BR" sz="2800" spc="175" dirty="0"/>
              <a:t>a </a:t>
            </a:r>
            <a:r>
              <a:rPr lang="pt-BR" sz="2800" spc="-80" dirty="0"/>
              <a:t>várias</a:t>
            </a:r>
            <a:r>
              <a:rPr lang="pt-BR" sz="2800" spc="-480" dirty="0"/>
              <a:t> </a:t>
            </a:r>
            <a:r>
              <a:rPr lang="pt-BR" sz="2800" spc="-125" dirty="0"/>
              <a:t>sessões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 </a:t>
            </a:r>
            <a:r>
              <a:rPr lang="pt-BR" sz="2800" spc="-140" dirty="0"/>
              <a:t>Estrutura </a:t>
            </a:r>
            <a:r>
              <a:rPr lang="pt-BR" sz="2800" spc="120" dirty="0"/>
              <a:t>de</a:t>
            </a:r>
            <a:r>
              <a:rPr lang="pt-BR" sz="2800" spc="-555" dirty="0"/>
              <a:t> </a:t>
            </a:r>
            <a:r>
              <a:rPr lang="pt-BR" sz="2800" spc="-85" dirty="0"/>
              <a:t>diretórios </a:t>
            </a:r>
            <a:r>
              <a:rPr lang="pt-BR" sz="2800" spc="80" dirty="0"/>
              <a:t>baseada </a:t>
            </a:r>
            <a:r>
              <a:rPr lang="pt-BR" sz="2800" spc="20" dirty="0"/>
              <a:t>em </a:t>
            </a:r>
            <a:r>
              <a:rPr lang="pt-BR" sz="2800" spc="-210" dirty="0"/>
              <a:t>UNIX</a:t>
            </a:r>
            <a:endParaRPr lang="pt-BR" sz="2800" dirty="0">
              <a:latin typeface="Times New Roman"/>
              <a:cs typeface="Times New Roman"/>
            </a:endParaRPr>
          </a:p>
          <a:p>
            <a:pPr marL="12065" marR="5080" indent="0">
              <a:lnSpc>
                <a:spcPts val="2380"/>
              </a:lnSpc>
              <a:spcBef>
                <a:spcPts val="5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15" dirty="0"/>
              <a:t>Configurações</a:t>
            </a:r>
            <a:r>
              <a:rPr lang="pt-BR" sz="2800" spc="-175" dirty="0"/>
              <a:t> </a:t>
            </a:r>
            <a:r>
              <a:rPr lang="pt-BR" sz="2800" spc="110" dirty="0"/>
              <a:t>do</a:t>
            </a:r>
            <a:r>
              <a:rPr lang="pt-BR" sz="2800" spc="-155" dirty="0"/>
              <a:t> </a:t>
            </a:r>
            <a:r>
              <a:rPr lang="pt-BR" sz="2800" spc="-95" dirty="0"/>
              <a:t>sistema</a:t>
            </a:r>
            <a:r>
              <a:rPr lang="pt-BR" sz="2800" spc="-200" dirty="0"/>
              <a:t> </a:t>
            </a:r>
            <a:r>
              <a:rPr lang="pt-BR" sz="2800" spc="-10" dirty="0"/>
              <a:t>são</a:t>
            </a:r>
            <a:r>
              <a:rPr lang="pt-BR" sz="2800" spc="-170" dirty="0"/>
              <a:t> </a:t>
            </a:r>
            <a:r>
              <a:rPr lang="pt-BR" sz="2800" spc="-35" dirty="0"/>
              <a:t>realizadas</a:t>
            </a:r>
            <a:r>
              <a:rPr lang="pt-BR" sz="2800" spc="-200" dirty="0"/>
              <a:t> </a:t>
            </a:r>
            <a:r>
              <a:rPr lang="pt-BR" sz="2800" spc="-25" dirty="0"/>
              <a:t>por  </a:t>
            </a:r>
            <a:r>
              <a:rPr lang="pt-BR" sz="2800" spc="-5" dirty="0"/>
              <a:t>meio</a:t>
            </a:r>
            <a:r>
              <a:rPr lang="pt-BR" sz="2800" spc="-190" dirty="0"/>
              <a:t> </a:t>
            </a:r>
            <a:r>
              <a:rPr lang="pt-BR" sz="2800" spc="120" dirty="0"/>
              <a:t>de</a:t>
            </a:r>
            <a:r>
              <a:rPr lang="pt-BR" sz="2800" spc="-165" dirty="0"/>
              <a:t> </a:t>
            </a:r>
            <a:r>
              <a:rPr lang="pt-BR" sz="2800" spc="-60" dirty="0"/>
              <a:t>arquivos</a:t>
            </a:r>
            <a:r>
              <a:rPr lang="pt-BR" sz="2800" spc="-195" dirty="0"/>
              <a:t> </a:t>
            </a:r>
            <a:r>
              <a:rPr lang="pt-BR" sz="2800" spc="120" dirty="0"/>
              <a:t>de</a:t>
            </a:r>
            <a:r>
              <a:rPr lang="pt-BR" sz="2800" spc="-170" dirty="0"/>
              <a:t> </a:t>
            </a:r>
            <a:r>
              <a:rPr lang="pt-BR" sz="2800" spc="-55" dirty="0"/>
              <a:t>texto</a:t>
            </a:r>
            <a:r>
              <a:rPr lang="pt-BR" sz="2800" spc="-180" dirty="0"/>
              <a:t> </a:t>
            </a:r>
            <a:r>
              <a:rPr lang="pt-BR" sz="2800" spc="-55" dirty="0"/>
              <a:t>(.</a:t>
            </a:r>
            <a:r>
              <a:rPr lang="pt-BR" sz="2800" spc="-55" dirty="0" err="1"/>
              <a:t>conf</a:t>
            </a:r>
            <a:r>
              <a:rPr lang="pt-BR" sz="2800" spc="-55" dirty="0"/>
              <a:t>)</a:t>
            </a:r>
            <a:endParaRPr lang="pt-BR" sz="2800" dirty="0">
              <a:latin typeface="Times New Roman"/>
              <a:cs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9F7F86-B259-486F-9E4B-E42AF4767A7C}"/>
              </a:ext>
            </a:extLst>
          </p:cNvPr>
          <p:cNvSpPr/>
          <p:nvPr/>
        </p:nvSpPr>
        <p:spPr>
          <a:xfrm>
            <a:off x="278224" y="54868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4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gráfico e modo texto</a:t>
            </a: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dirty="0"/>
              <a:t>No Sistema Operacional Linux, temos dois tipos de aplicações, são elas: </a:t>
            </a:r>
          </a:p>
          <a:p>
            <a:pPr algn="just"/>
            <a:r>
              <a:rPr lang="pt-BR" sz="2800" dirty="0"/>
              <a:t>Aplicações  em  modo  gráfico:  são  aquelas  aplicações  que  podemos visualizar e interagir através de uma interface gráfica  (janelas),  utilizando mouse, menus, ícones, etc.</a:t>
            </a:r>
          </a:p>
          <a:p>
            <a:pPr algn="just"/>
            <a:r>
              <a:rPr lang="pt-BR" sz="2800" dirty="0"/>
              <a:t>Aplicações em  modo texto:  são aplicações que são executadas a partir de linha  de  comando  no  terminal  (a  chamada  “tela  preta”).  Elas  não permitem a interação do usuário com dispositivos como mouse.</a:t>
            </a:r>
          </a:p>
        </p:txBody>
      </p:sp>
    </p:spTree>
    <p:extLst>
      <p:ext uri="{BB962C8B-B14F-4D97-AF65-F5344CB8AC3E}">
        <p14:creationId xmlns:p14="http://schemas.microsoft.com/office/powerpoint/2010/main" val="1547830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3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gráfico </a:t>
            </a:r>
          </a:p>
        </p:txBody>
      </p:sp>
      <p:sp>
        <p:nvSpPr>
          <p:cNvPr id="4" name="object 28"/>
          <p:cNvSpPr/>
          <p:nvPr/>
        </p:nvSpPr>
        <p:spPr>
          <a:xfrm>
            <a:off x="665312" y="1484784"/>
            <a:ext cx="7920880" cy="4845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48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texto</a:t>
            </a: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28"/>
          <p:cNvSpPr/>
          <p:nvPr/>
        </p:nvSpPr>
        <p:spPr>
          <a:xfrm>
            <a:off x="1187624" y="1844824"/>
            <a:ext cx="6378780" cy="398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706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108520" y="116632"/>
            <a:ext cx="9361040" cy="6552728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Você com certeza deve ter um Sistema Operacional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 em sua casa e nem sabe. Por exemplo: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/>
              <a:t>Os eletrodomésticos que temos em casa podem ter Linux;</a:t>
            </a:r>
          </a:p>
          <a:p>
            <a:r>
              <a:rPr lang="pt-BR" sz="2800" dirty="0"/>
              <a:t> As  </a:t>
            </a:r>
            <a:r>
              <a:rPr lang="pt-BR" sz="2800" dirty="0" err="1"/>
              <a:t>TV’s</a:t>
            </a:r>
            <a:r>
              <a:rPr lang="pt-BR" sz="2800" dirty="0"/>
              <a:t>  inteligentes  chamadas  de  SMART  que  acessam  a  internet  tem  um  </a:t>
            </a:r>
            <a:r>
              <a:rPr lang="pt-BR" sz="2800" dirty="0" err="1"/>
              <a:t>kernel</a:t>
            </a:r>
            <a:r>
              <a:rPr lang="pt-BR" sz="2800" dirty="0"/>
              <a:t>  de  Linux  instalada.  É  só  olhar  no  manual  para  você visualizar a versão do </a:t>
            </a:r>
            <a:r>
              <a:rPr lang="pt-BR" sz="2800" dirty="0" err="1"/>
              <a:t>kernel</a:t>
            </a:r>
            <a:r>
              <a:rPr lang="pt-BR" sz="2800" dirty="0"/>
              <a:t>, licença, entre outros. </a:t>
            </a:r>
          </a:p>
          <a:p>
            <a:r>
              <a:rPr lang="pt-BR" sz="2800" dirty="0"/>
              <a:t>Muitas  escolas  municipais  adotaram  o  Linux  nos  seus  laboratórios  de informática,  os  governos  federal  e  estadual  também  utilizam  Linux  em  diversos projetos e órgãos.</a:t>
            </a:r>
          </a:p>
        </p:txBody>
      </p:sp>
    </p:spTree>
    <p:extLst>
      <p:ext uri="{BB962C8B-B14F-4D97-AF65-F5344CB8AC3E}">
        <p14:creationId xmlns:p14="http://schemas.microsoft.com/office/powerpoint/2010/main" val="563355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9144000" cy="6408712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DISTRIBUIÇÃO UBUNTU</a:t>
            </a:r>
            <a:endParaRPr lang="pt-BR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 empresa  Canonical  disponibiliza  algumas  versões  da  distribuição  </a:t>
            </a:r>
            <a:r>
              <a:rPr lang="pt-BR" sz="2800" dirty="0" err="1"/>
              <a:t>Ubuntu</a:t>
            </a:r>
            <a:r>
              <a:rPr lang="pt-BR" sz="2800" dirty="0"/>
              <a:t>  para propósitos diferentes. Segundo a Canonical o </a:t>
            </a:r>
            <a:r>
              <a:rPr lang="pt-BR" sz="2800" dirty="0" err="1"/>
              <a:t>Ubuntu</a:t>
            </a:r>
            <a:r>
              <a:rPr lang="pt-BR" sz="2800" dirty="0"/>
              <a:t> é sempre gratuito.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63897" y="4130509"/>
            <a:ext cx="6322517" cy="2194878"/>
            <a:chOff x="527481" y="4392231"/>
            <a:chExt cx="6322517" cy="2194878"/>
          </a:xfrm>
        </p:grpSpPr>
        <p:sp>
          <p:nvSpPr>
            <p:cNvPr id="5" name="object 2"/>
            <p:cNvSpPr/>
            <p:nvPr/>
          </p:nvSpPr>
          <p:spPr>
            <a:xfrm>
              <a:off x="1894204" y="4464278"/>
              <a:ext cx="1888236" cy="1888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527481" y="4392231"/>
              <a:ext cx="1366647" cy="18117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059810" y="4653153"/>
              <a:ext cx="2735580" cy="19339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5181980" y="4464342"/>
              <a:ext cx="1668018" cy="18355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/>
          <p:cNvSpPr/>
          <p:nvPr/>
        </p:nvSpPr>
        <p:spPr>
          <a:xfrm>
            <a:off x="6301518" y="4228997"/>
            <a:ext cx="1826514" cy="1848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414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49171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 palavra Ubuntu vem das  línguas Zulu e Xhosa. Uma tradução aproximada do  princípio  do  Ubuntu  é  “Humanidade  para  com  os  outros”.   A  tradução  mais comum  e  direta  na  língua  portuguesa  é:  “Humanidade  para  todos”,  porém, encontramos outras, tais como“A  crença  em  um  vínculo  de  partilha  universal  que  conecta  toda  a humanidade”.“Sou o que sou pelo que nós somos”A distribuição Ubuntu traz o espírito desta palavra para o mundo do software livre</a:t>
            </a:r>
            <a:r>
              <a:rPr lang="pt-BR" sz="32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180528" y="476672"/>
            <a:ext cx="932452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 palavra Ubuntu</a:t>
            </a:r>
          </a:p>
          <a:p>
            <a:pPr algn="ctr"/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38933" y="1628566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Ele </a:t>
            </a:r>
            <a:r>
              <a:rPr lang="pt-BR" sz="2800" dirty="0">
                <a:solidFill>
                  <a:srgbClr val="00B0F0"/>
                </a:solidFill>
              </a:rPr>
              <a:t>configura as partes da memória que contêm o sistema operacional</a:t>
            </a:r>
            <a:r>
              <a:rPr lang="pt-BR" sz="2800" dirty="0"/>
              <a:t>, as informações de usuário e os aplicativos. Ele também </a:t>
            </a:r>
            <a:r>
              <a:rPr lang="pt-BR" sz="2800" dirty="0">
                <a:solidFill>
                  <a:srgbClr val="00B0F0"/>
                </a:solidFill>
              </a:rPr>
              <a:t>estabelece as estruturas de dados responsáveis pelos inúmeros sinais, </a:t>
            </a:r>
            <a:r>
              <a:rPr lang="pt-BR" sz="2800" dirty="0" err="1">
                <a:solidFill>
                  <a:srgbClr val="00B0F0"/>
                </a:solidFill>
              </a:rPr>
              <a:t>flags</a:t>
            </a:r>
            <a:r>
              <a:rPr lang="pt-BR" sz="2800" dirty="0">
                <a:solidFill>
                  <a:srgbClr val="00B0F0"/>
                </a:solidFill>
              </a:rPr>
              <a:t> e semáforos</a:t>
            </a:r>
            <a:r>
              <a:rPr lang="pt-BR" sz="2800" dirty="0"/>
              <a:t> que são usados para a comunicação com (e entre) os subsistemas e aplicativos do computador. Então ele entrega o controle do computador ao sistema operacional.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Bootstrap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loader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466"/>
            <a:ext cx="3895725" cy="1143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5DCC1D-54BF-4870-ABB5-2AD38EFBF632}"/>
              </a:ext>
            </a:extLst>
          </p:cNvPr>
          <p:cNvSpPr/>
          <p:nvPr/>
        </p:nvSpPr>
        <p:spPr>
          <a:xfrm>
            <a:off x="4657180" y="5275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4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60648"/>
            <a:ext cx="9144396" cy="621330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pt-BR" sz="33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Versionamento e lançamento das distribuições </a:t>
            </a:r>
            <a:r>
              <a:rPr lang="pt-BR" sz="4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endParaRPr lang="pt-BR" sz="4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4000" dirty="0"/>
              <a:t>A  Canonical  lança  uma  nova  versão  para  servidores  e  desktops  a  cada  seis meses.  A  distribuição  </a:t>
            </a:r>
            <a:r>
              <a:rPr lang="pt-BR" sz="4000" dirty="0" err="1"/>
              <a:t>Ubuntu</a:t>
            </a:r>
            <a:r>
              <a:rPr lang="pt-BR" sz="4000" dirty="0"/>
              <a:t>  visa  segurança,  ou  seja,  você  tem  atualizações  de segurança  por  pelo  menos  18  meses  para  desktops  e  servidores.  É  disponibilizada uma  versão  denominada  LTS  (Longo  Tempo  de  Suporte),  onde  se  tem  três  anos  de suporte para desktops, e cinco anos para servidores. </a:t>
            </a:r>
          </a:p>
        </p:txBody>
      </p:sp>
    </p:spTree>
    <p:extLst>
      <p:ext uri="{BB962C8B-B14F-4D97-AF65-F5344CB8AC3E}">
        <p14:creationId xmlns:p14="http://schemas.microsoft.com/office/powerpoint/2010/main" val="3568054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60648"/>
            <a:ext cx="9144396" cy="621330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pt-BR" sz="33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Versionamento e lançamento das distribuições </a:t>
            </a:r>
            <a:r>
              <a:rPr lang="pt-BR" sz="4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endParaRPr lang="pt-BR" sz="4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3300" dirty="0"/>
              <a:t>A  Canonical utiliza  a  data  em que o pacote  de  programas  é  liberado  para  gerar  o  número  da  versão  da  distribuição. Assim,  o  primeiro  número  corresponde  ao  ano,  e  o  segundo  ao  mês. </a:t>
            </a:r>
          </a:p>
          <a:p>
            <a:pPr marL="0" indent="0" algn="just">
              <a:buNone/>
            </a:pPr>
            <a:r>
              <a:rPr lang="pt-BR" sz="3300" dirty="0"/>
              <a:t>A primeira versão foi a 4.10, anunciada por Mark Richard </a:t>
            </a:r>
            <a:r>
              <a:rPr lang="pt-BR" sz="3300" dirty="0" err="1"/>
              <a:t>Shuttleworth</a:t>
            </a:r>
            <a:r>
              <a:rPr lang="pt-BR" sz="3300" dirty="0"/>
              <a:t>, o fundador da  empresa  Canonical  em  20  de outubro  de  2004,  chamada  </a:t>
            </a:r>
            <a:r>
              <a:rPr lang="pt-BR" sz="3300" dirty="0" err="1"/>
              <a:t>Warty</a:t>
            </a:r>
            <a:r>
              <a:rPr lang="pt-BR" sz="3300" dirty="0"/>
              <a:t>  </a:t>
            </a:r>
            <a:r>
              <a:rPr lang="pt-BR" sz="3300" dirty="0" err="1"/>
              <a:t>Warthog</a:t>
            </a:r>
            <a:r>
              <a:rPr lang="pt-BR" sz="3300" dirty="0"/>
              <a:t>  (porco africano verruguento). </a:t>
            </a:r>
          </a:p>
        </p:txBody>
      </p:sp>
    </p:spTree>
    <p:extLst>
      <p:ext uri="{BB962C8B-B14F-4D97-AF65-F5344CB8AC3E}">
        <p14:creationId xmlns:p14="http://schemas.microsoft.com/office/powerpoint/2010/main" val="3946383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9144000" cy="5853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Hardware necessário para Instalação do </a:t>
            </a:r>
            <a:r>
              <a:rPr lang="pt-BR" sz="36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r>
              <a:rPr lang="pt-BR" sz="3200" dirty="0">
                <a:solidFill>
                  <a:srgbClr val="7030A0"/>
                </a:solidFill>
              </a:rPr>
              <a:t>.</a:t>
            </a:r>
          </a:p>
          <a:p>
            <a:pPr algn="ctr"/>
            <a:endParaRPr lang="pt-BR" sz="28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3200" dirty="0"/>
              <a:t>Segundo  a  Canonical  o  hardware  mínimo  necessário  para  instalação  da distribuição </a:t>
            </a:r>
            <a:r>
              <a:rPr lang="pt-BR" sz="3200" dirty="0" err="1"/>
              <a:t>Ubuntu</a:t>
            </a:r>
            <a:r>
              <a:rPr lang="pt-BR" sz="3200" dirty="0"/>
              <a:t> é:</a:t>
            </a:r>
          </a:p>
          <a:p>
            <a:r>
              <a:rPr lang="pt-BR" sz="3200" dirty="0"/>
              <a:t>Memória RAM: 1GB.</a:t>
            </a:r>
          </a:p>
          <a:p>
            <a:r>
              <a:rPr lang="pt-BR" sz="3200" dirty="0"/>
              <a:t>HD: 4GB de espaço livre.</a:t>
            </a:r>
          </a:p>
        </p:txBody>
      </p:sp>
    </p:spTree>
    <p:extLst>
      <p:ext uri="{BB962C8B-B14F-4D97-AF65-F5344CB8AC3E}">
        <p14:creationId xmlns:p14="http://schemas.microsoft.com/office/powerpoint/2010/main" val="19798854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Gerenciadores de Janela</a:t>
            </a: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3200" dirty="0"/>
              <a:t>Um  gerenciador  de  janelas  é  um  software  responsável  por  realizar  a montagem  do  nosso  ambiente  desktop  conhecido  como  área  de  trabalho.  </a:t>
            </a:r>
          </a:p>
        </p:txBody>
      </p:sp>
    </p:spTree>
    <p:extLst>
      <p:ext uri="{BB962C8B-B14F-4D97-AF65-F5344CB8AC3E}">
        <p14:creationId xmlns:p14="http://schemas.microsoft.com/office/powerpoint/2010/main" val="29090948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548680"/>
            <a:ext cx="9144396" cy="4873752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Exemplos de Gerenciadores de Janelas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3200" dirty="0"/>
              <a:t>Entre  os  mais  conhecidos  estão:  </a:t>
            </a:r>
            <a:r>
              <a:rPr lang="pt-BR" sz="3200" dirty="0" err="1"/>
              <a:t>Unity</a:t>
            </a:r>
            <a:r>
              <a:rPr lang="pt-BR" sz="3200" dirty="0"/>
              <a:t>,  </a:t>
            </a:r>
            <a:r>
              <a:rPr lang="pt-BR" sz="3200" dirty="0" err="1"/>
              <a:t>Gnome</a:t>
            </a:r>
            <a:r>
              <a:rPr lang="pt-BR" sz="3200" dirty="0"/>
              <a:t>,  KDE,  </a:t>
            </a:r>
            <a:r>
              <a:rPr lang="pt-BR" sz="3200" dirty="0" err="1"/>
              <a:t>Fluxbox</a:t>
            </a:r>
            <a:r>
              <a:rPr lang="pt-BR" sz="3200" dirty="0"/>
              <a:t>,  </a:t>
            </a:r>
            <a:r>
              <a:rPr lang="pt-BR" sz="3200" dirty="0" err="1"/>
              <a:t>Openbox</a:t>
            </a:r>
            <a:r>
              <a:rPr lang="pt-BR" sz="3200" dirty="0"/>
              <a:t>, </a:t>
            </a:r>
            <a:r>
              <a:rPr lang="pt-BR" sz="3200" dirty="0" err="1"/>
              <a:t>BlackBox</a:t>
            </a:r>
            <a:r>
              <a:rPr lang="pt-BR" sz="3200" dirty="0"/>
              <a:t>,  entre  outros.  O  gerenciador  de  janelas  </a:t>
            </a:r>
            <a:r>
              <a:rPr lang="pt-BR" sz="3200" dirty="0" err="1"/>
              <a:t>Unity</a:t>
            </a:r>
            <a:r>
              <a:rPr lang="pt-BR" sz="3200" dirty="0"/>
              <a:t>  é  o  padrão  da  distribuição </a:t>
            </a:r>
            <a:r>
              <a:rPr lang="pt-BR" sz="3200" dirty="0" err="1"/>
              <a:t>Ubuntu</a:t>
            </a:r>
            <a:r>
              <a:rPr lang="pt-BR" sz="3200" dirty="0"/>
              <a:t>  a  partir  da  versão  11.04.  </a:t>
            </a:r>
          </a:p>
        </p:txBody>
      </p:sp>
    </p:spTree>
    <p:extLst>
      <p:ext uri="{BB962C8B-B14F-4D97-AF65-F5344CB8AC3E}">
        <p14:creationId xmlns:p14="http://schemas.microsoft.com/office/powerpoint/2010/main" val="2665621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367713" cy="526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742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5" y="-17027"/>
            <a:ext cx="9144000" cy="674104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509909" y="6229713"/>
            <a:ext cx="186565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5" dirty="0">
                <a:solidFill>
                  <a:prstClr val="black"/>
                </a:solidFill>
                <a:latin typeface="Times New Roman"/>
                <a:cs typeface="Times New Roman"/>
              </a:rPr>
              <a:t>13</a:t>
            </a:r>
            <a:endParaRPr sz="127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0450" y="552106"/>
            <a:ext cx="6893931" cy="102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467" y="1337742"/>
            <a:ext cx="9022502" cy="1148182"/>
            <a:chOff x="129539" y="1475232"/>
            <a:chExt cx="9949815" cy="1266190"/>
          </a:xfrm>
        </p:grpSpPr>
        <p:sp>
          <p:nvSpPr>
            <p:cNvPr id="6" name="object 6"/>
            <p:cNvSpPr/>
            <p:nvPr/>
          </p:nvSpPr>
          <p:spPr>
            <a:xfrm>
              <a:off x="268223" y="1767852"/>
              <a:ext cx="326898" cy="342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0603" y="1475232"/>
              <a:ext cx="1456182" cy="826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43584" y="1475232"/>
              <a:ext cx="604266" cy="826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94103" y="1475232"/>
              <a:ext cx="974597" cy="8267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14956" y="1475232"/>
              <a:ext cx="1741170" cy="8267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02380" y="1475232"/>
              <a:ext cx="1916429" cy="8267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65063" y="1475232"/>
              <a:ext cx="691134" cy="8267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00928" y="1475232"/>
              <a:ext cx="1370837" cy="8267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016496" y="1475232"/>
              <a:ext cx="910590" cy="8267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73339" y="1475232"/>
              <a:ext cx="2405633" cy="8267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39" y="1914144"/>
              <a:ext cx="909066" cy="8267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5403" y="1914144"/>
              <a:ext cx="582930" cy="8267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75131" y="1914144"/>
              <a:ext cx="909066" cy="8267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" y="2076291"/>
            <a:ext cx="9094480" cy="3621944"/>
          </a:xfrm>
          <a:prstGeom prst="rect">
            <a:avLst/>
          </a:prstGeom>
        </p:spPr>
        <p:txBody>
          <a:bodyPr vert="horz" wrap="square" lIns="0" tIns="142803" rIns="0" bIns="0" rtlCol="0">
            <a:spAutoFit/>
          </a:bodyPr>
          <a:lstStyle/>
          <a:p>
            <a:pPr marL="11516">
              <a:spcBef>
                <a:spcPts val="1124"/>
              </a:spcBef>
            </a:pP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Utilizado novamente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nas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novas distribuições</a:t>
            </a:r>
            <a:r>
              <a:rPr sz="2811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(17.10).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31287" indent="-120346">
              <a:spcBef>
                <a:spcPts val="1038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9" dirty="0">
                <a:solidFill>
                  <a:prstClr val="black"/>
                </a:solidFill>
                <a:latin typeface="Arial"/>
                <a:cs typeface="Arial"/>
              </a:rPr>
              <a:t>KDE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Muitos programas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instalados,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muito</a:t>
            </a:r>
            <a:r>
              <a:rPr sz="2811" spc="1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poluido.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579273">
              <a:lnSpc>
                <a:spcPts val="3138"/>
              </a:lnSpc>
              <a:spcBef>
                <a:spcPts val="1333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Fluxbox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Mais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rápido, ideal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para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máquinas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mais 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antigas.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601730">
              <a:lnSpc>
                <a:spcPts val="3147"/>
              </a:lnSpc>
              <a:spcBef>
                <a:spcPts val="1260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Window Maker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Rápido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e eficiente, utilizado </a:t>
            </a:r>
            <a:r>
              <a:rPr sz="2811" spc="-14" dirty="0">
                <a:solidFill>
                  <a:prstClr val="black"/>
                </a:solidFill>
                <a:latin typeface="Arial"/>
                <a:cs typeface="Arial"/>
              </a:rPr>
              <a:t>em 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computadores</a:t>
            </a:r>
            <a:r>
              <a:rPr sz="2811" spc="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antigos.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31287" indent="-120346">
              <a:spcBef>
                <a:spcPts val="957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Xfce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Tem as funcionalidades do Gnome com</a:t>
            </a:r>
            <a:r>
              <a:rPr sz="2811" spc="1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2287" y="5639396"/>
            <a:ext cx="3037443" cy="44360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leveza do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FluxBox.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639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139741" y="260007"/>
            <a:ext cx="7231130" cy="1630143"/>
            <a:chOff x="707136" y="1080516"/>
            <a:chExt cx="7974330" cy="1797685"/>
          </a:xfrm>
        </p:grpSpPr>
        <p:sp>
          <p:nvSpPr>
            <p:cNvPr id="3" name="object 3"/>
            <p:cNvSpPr/>
            <p:nvPr/>
          </p:nvSpPr>
          <p:spPr>
            <a:xfrm>
              <a:off x="707136" y="1080516"/>
              <a:ext cx="4491990" cy="1174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/>
            <p:nvPr/>
          </p:nvSpPr>
          <p:spPr>
            <a:xfrm>
              <a:off x="4527803" y="1080516"/>
              <a:ext cx="4153661" cy="1174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2604515" y="1703832"/>
              <a:ext cx="4179570" cy="11742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66" y="5739895"/>
            <a:ext cx="608294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3301"/>
              </a:lnSpc>
            </a:pPr>
            <a:r>
              <a:rPr sz="1315" spc="-9" dirty="0">
                <a:solidFill>
                  <a:srgbClr val="FF6209"/>
                </a:solidFill>
                <a:latin typeface="Wingdings"/>
                <a:cs typeface="Wingdings"/>
              </a:rPr>
              <a:t></a:t>
            </a:r>
            <a:r>
              <a:rPr sz="2902" dirty="0">
                <a:latin typeface="Arial"/>
                <a:cs typeface="Arial"/>
              </a:rPr>
              <a:t>Aces</a:t>
            </a:r>
            <a:r>
              <a:rPr sz="2902" spc="5" dirty="0">
                <a:latin typeface="Arial"/>
                <a:cs typeface="Arial"/>
              </a:rPr>
              <a:t>s</a:t>
            </a:r>
            <a:r>
              <a:rPr sz="2902" dirty="0">
                <a:latin typeface="Arial"/>
                <a:cs typeface="Arial"/>
              </a:rPr>
              <a:t>o</a:t>
            </a:r>
            <a:r>
              <a:rPr sz="2902" spc="-27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à</a:t>
            </a:r>
            <a:r>
              <a:rPr sz="2902" spc="-9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in</a:t>
            </a:r>
            <a:r>
              <a:rPr sz="2902" spc="-14" dirty="0">
                <a:latin typeface="Arial"/>
                <a:cs typeface="Arial"/>
              </a:rPr>
              <a:t>t</a:t>
            </a:r>
            <a:r>
              <a:rPr sz="2902" dirty="0">
                <a:latin typeface="Arial"/>
                <a:cs typeface="Arial"/>
              </a:rPr>
              <a:t>er</a:t>
            </a:r>
            <a:r>
              <a:rPr sz="2902" spc="-9" dirty="0">
                <a:latin typeface="Arial"/>
                <a:cs typeface="Arial"/>
              </a:rPr>
              <a:t>n</a:t>
            </a:r>
            <a:r>
              <a:rPr sz="2902" dirty="0">
                <a:latin typeface="Arial"/>
                <a:cs typeface="Arial"/>
              </a:rPr>
              <a:t>et</a:t>
            </a:r>
            <a:r>
              <a:rPr sz="2902" spc="-18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p</a:t>
            </a:r>
            <a:r>
              <a:rPr sz="2902" spc="-9" dirty="0">
                <a:latin typeface="Arial"/>
                <a:cs typeface="Arial"/>
              </a:rPr>
              <a:t>a</a:t>
            </a:r>
            <a:r>
              <a:rPr sz="2902" dirty="0">
                <a:latin typeface="Arial"/>
                <a:cs typeface="Arial"/>
              </a:rPr>
              <a:t>ra</a:t>
            </a:r>
            <a:r>
              <a:rPr sz="2902" spc="-9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at</a:t>
            </a:r>
            <a:r>
              <a:rPr sz="2902" spc="-14" dirty="0">
                <a:latin typeface="Arial"/>
                <a:cs typeface="Arial"/>
              </a:rPr>
              <a:t>u</a:t>
            </a:r>
            <a:r>
              <a:rPr sz="2902" dirty="0">
                <a:latin typeface="Arial"/>
                <a:cs typeface="Arial"/>
              </a:rPr>
              <a:t>al</a:t>
            </a:r>
            <a:r>
              <a:rPr sz="2902" spc="-14" dirty="0">
                <a:latin typeface="Arial"/>
                <a:cs typeface="Arial"/>
              </a:rPr>
              <a:t>i</a:t>
            </a:r>
            <a:r>
              <a:rPr sz="2902" dirty="0">
                <a:latin typeface="Arial"/>
                <a:cs typeface="Arial"/>
              </a:rPr>
              <a:t>zações.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-4020" y="1584817"/>
            <a:ext cx="9148019" cy="4366675"/>
          </a:xfrm>
          <a:prstGeom prst="rect">
            <a:avLst/>
          </a:prstGeom>
        </p:spPr>
        <p:txBody>
          <a:bodyPr vert="horz" wrap="square" lIns="0" tIns="232631" rIns="0" bIns="0" rtlCol="0">
            <a:spAutoFit/>
          </a:bodyPr>
          <a:lstStyle/>
          <a:p>
            <a:pPr marL="135893" indent="-124953">
              <a:spcBef>
                <a:spcPts val="1832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Processador: mínimo </a:t>
            </a:r>
            <a:r>
              <a:rPr spc="-5" dirty="0"/>
              <a:t>2GHz </a:t>
            </a:r>
            <a:r>
              <a:rPr spc="-9" dirty="0"/>
              <a:t>dual </a:t>
            </a:r>
            <a:r>
              <a:rPr dirty="0"/>
              <a:t>core </a:t>
            </a:r>
            <a:r>
              <a:rPr spc="-5" dirty="0"/>
              <a:t>ou</a:t>
            </a:r>
            <a:r>
              <a:rPr spc="-100" dirty="0"/>
              <a:t> </a:t>
            </a:r>
            <a:r>
              <a:rPr spc="-5" dirty="0"/>
              <a:t>superior;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5" dirty="0"/>
              <a:t>Memória: recomendado</a:t>
            </a:r>
            <a:r>
              <a:rPr spc="-50" dirty="0"/>
              <a:t> </a:t>
            </a:r>
            <a:r>
              <a:rPr spc="-5" dirty="0"/>
              <a:t>2GB;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HD: </a:t>
            </a:r>
            <a:r>
              <a:rPr spc="-5" dirty="0"/>
              <a:t>recomendado</a:t>
            </a:r>
            <a:r>
              <a:rPr spc="-50" dirty="0"/>
              <a:t> </a:t>
            </a:r>
            <a:r>
              <a:rPr spc="-5" dirty="0"/>
              <a:t>25GB;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5" dirty="0"/>
              <a:t>Placa de </a:t>
            </a:r>
            <a:r>
              <a:rPr dirty="0"/>
              <a:t>vídeo </a:t>
            </a:r>
            <a:r>
              <a:rPr spc="-5" dirty="0"/>
              <a:t>on-board, recomendado</a:t>
            </a:r>
            <a:r>
              <a:rPr spc="-68" dirty="0"/>
              <a:t> </a:t>
            </a:r>
            <a:r>
              <a:rPr spc="-9" dirty="0"/>
              <a:t>off-board;</a:t>
            </a:r>
          </a:p>
          <a:p>
            <a:pPr marL="135893" indent="-124953">
              <a:spcBef>
                <a:spcPts val="1746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9" dirty="0">
                <a:latin typeface="Carlito"/>
                <a:cs typeface="Carlito"/>
              </a:rPr>
              <a:t>Monitor: resolução </a:t>
            </a:r>
            <a:r>
              <a:rPr b="1" spc="-5" dirty="0">
                <a:latin typeface="Carlito"/>
                <a:cs typeface="Carlito"/>
              </a:rPr>
              <a:t>1024×768 </a:t>
            </a:r>
            <a:r>
              <a:rPr dirty="0">
                <a:latin typeface="Carlito"/>
                <a:cs typeface="Carlito"/>
              </a:rPr>
              <a:t>ou</a:t>
            </a:r>
            <a:r>
              <a:rPr spc="59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superior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Necessário CD-Rom </a:t>
            </a:r>
            <a:r>
              <a:rPr spc="-5" dirty="0"/>
              <a:t>ou </a:t>
            </a:r>
            <a:r>
              <a:rPr dirty="0"/>
              <a:t>DVD-Rom </a:t>
            </a:r>
            <a:r>
              <a:rPr spc="-5" dirty="0"/>
              <a:t>ou</a:t>
            </a:r>
            <a:r>
              <a:rPr spc="-113" dirty="0"/>
              <a:t> </a:t>
            </a:r>
            <a:r>
              <a:rPr dirty="0"/>
              <a:t>USB;</a:t>
            </a:r>
          </a:p>
          <a:p>
            <a:pPr marR="4607" algn="r">
              <a:spcBef>
                <a:spcPts val="1301"/>
              </a:spcBef>
            </a:pPr>
            <a:r>
              <a:rPr sz="1270" spc="5" dirty="0">
                <a:latin typeface="Times New Roman"/>
                <a:cs typeface="Times New Roman"/>
              </a:rPr>
              <a:t>21</a:t>
            </a:r>
            <a:endParaRPr sz="127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9789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165" y="420299"/>
            <a:ext cx="5797342" cy="626224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dirty="0">
                <a:solidFill>
                  <a:srgbClr val="0070C0"/>
                </a:solidFill>
              </a:rPr>
              <a:t>Atualizações do</a:t>
            </a:r>
            <a:r>
              <a:rPr spc="-77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Ubuntu</a:t>
            </a:r>
          </a:p>
        </p:txBody>
      </p:sp>
      <p:sp>
        <p:nvSpPr>
          <p:cNvPr id="3" name="object 3"/>
          <p:cNvSpPr/>
          <p:nvPr/>
        </p:nvSpPr>
        <p:spPr>
          <a:xfrm>
            <a:off x="64952" y="1196752"/>
            <a:ext cx="9002118" cy="562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392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9664" y="289210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076550" y="1533981"/>
            <a:ext cx="7150286" cy="402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668376" y="5746301"/>
            <a:ext cx="729611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b="1" spc="-9" dirty="0">
                <a:latin typeface="Carlito"/>
                <a:cs typeface="Carlito"/>
              </a:rPr>
              <a:t>Conheça </a:t>
            </a:r>
            <a:r>
              <a:rPr sz="2902" b="1" dirty="0">
                <a:latin typeface="Carlito"/>
                <a:cs typeface="Carlito"/>
              </a:rPr>
              <a:t>algumas dessas</a:t>
            </a:r>
            <a:r>
              <a:rPr sz="2902" b="1" spc="-73" dirty="0">
                <a:latin typeface="Carlito"/>
                <a:cs typeface="Carlito"/>
              </a:rPr>
              <a:t> </a:t>
            </a:r>
            <a:r>
              <a:rPr sz="2902" b="1" spc="-5" dirty="0">
                <a:latin typeface="Carlito"/>
                <a:cs typeface="Carlito"/>
              </a:rPr>
              <a:t>distribuições: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79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3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053625"/>
            <a:ext cx="9036495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>
                <a:solidFill>
                  <a:srgbClr val="00B0F0"/>
                </a:solidFill>
              </a:rPr>
              <a:t>Sistema Operacional</a:t>
            </a:r>
            <a:r>
              <a:rPr lang="pt-BR" sz="2800" dirty="0"/>
              <a:t>, nada mais é </a:t>
            </a:r>
            <a:r>
              <a:rPr lang="pt-BR" sz="2800" dirty="0">
                <a:solidFill>
                  <a:srgbClr val="00B0F0"/>
                </a:solidFill>
              </a:rPr>
              <a:t>do que um software de gerenciamento do hardware.</a:t>
            </a:r>
            <a:r>
              <a:rPr lang="pt-BR" sz="2800" dirty="0"/>
              <a:t> Além de fazer este gerenciamento, </a:t>
            </a:r>
            <a:r>
              <a:rPr lang="pt-BR" sz="2800" dirty="0">
                <a:solidFill>
                  <a:srgbClr val="00B0F0"/>
                </a:solidFill>
              </a:rPr>
              <a:t>ele também é responsável pela gestão de dados de outros programas e acesso a estes dados. 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09383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Operacional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40299"/>
            <a:ext cx="4714875" cy="29432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8354140-0668-4CCE-A102-A66F6A56C14D}"/>
              </a:ext>
            </a:extLst>
          </p:cNvPr>
          <p:cNvSpPr/>
          <p:nvPr/>
        </p:nvSpPr>
        <p:spPr>
          <a:xfrm>
            <a:off x="284307" y="506840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47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0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69553" y="291250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706428" y="2501356"/>
            <a:ext cx="2000394" cy="81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972995" y="2438224"/>
            <a:ext cx="7445910" cy="2630994"/>
          </a:xfrm>
          <a:prstGeom prst="rect">
            <a:avLst/>
          </a:prstGeom>
        </p:spPr>
        <p:txBody>
          <a:bodyPr vert="horz" wrap="square" lIns="0" tIns="171594" rIns="0" bIns="0" rtlCol="0">
            <a:spAutoFit/>
          </a:bodyPr>
          <a:lstStyle/>
          <a:p>
            <a:pPr algn="ctr">
              <a:spcBef>
                <a:spcPts val="1351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Kubuntu</a:t>
            </a:r>
            <a:endParaRPr sz="2902">
              <a:latin typeface="Arial"/>
              <a:cs typeface="Arial"/>
            </a:endParaRPr>
          </a:p>
          <a:p>
            <a:pPr algn="ctr">
              <a:spcBef>
                <a:spcPts val="1265"/>
              </a:spcBef>
              <a:tabLst>
                <a:tab pos="484839" algn="l"/>
                <a:tab pos="2052215" algn="l"/>
                <a:tab pos="3477365" algn="l"/>
                <a:tab pos="3878134" algn="l"/>
                <a:tab pos="5955686" algn="l"/>
                <a:tab pos="6562021" algn="l"/>
              </a:tabLst>
            </a:pP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O	Ku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u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ntu	of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sz="2902" spc="-9" dirty="0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ece	a	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xperi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ê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n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cia	</a:t>
            </a:r>
            <a:r>
              <a:rPr sz="2902" spc="-9" dirty="0">
                <a:solidFill>
                  <a:srgbClr val="111111"/>
                </a:solidFill>
                <a:latin typeface="Arial"/>
                <a:cs typeface="Arial"/>
              </a:rPr>
              <a:t>d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o	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K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DE,</a:t>
            </a:r>
            <a:endParaRPr sz="2902">
              <a:latin typeface="Arial"/>
              <a:cs typeface="Arial"/>
            </a:endParaRPr>
          </a:p>
          <a:p>
            <a:pPr marL="11516" marR="5182">
              <a:lnSpc>
                <a:spcPts val="5223"/>
              </a:lnSpc>
              <a:spcBef>
                <a:spcPts val="467"/>
              </a:spcBef>
            </a:pP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um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sistema bonito para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uso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doméstico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no 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escritório.</a:t>
            </a:r>
            <a:endParaRPr sz="290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1903" y="1598934"/>
            <a:ext cx="860963" cy="860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110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727159" y="2501356"/>
            <a:ext cx="1958935" cy="816511"/>
            <a:chOff x="4110228" y="2758440"/>
            <a:chExt cx="2160270" cy="900430"/>
          </a:xfrm>
        </p:grpSpPr>
        <p:sp>
          <p:nvSpPr>
            <p:cNvPr id="5" name="object 5"/>
            <p:cNvSpPr/>
            <p:nvPr/>
          </p:nvSpPr>
          <p:spPr>
            <a:xfrm>
              <a:off x="4110228" y="2758440"/>
              <a:ext cx="782574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0" y="2758440"/>
              <a:ext cx="1911858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2454491"/>
            <a:ext cx="9144000" cy="3242956"/>
          </a:xfrm>
          <a:prstGeom prst="rect">
            <a:avLst/>
          </a:prstGeom>
        </p:spPr>
        <p:txBody>
          <a:bodyPr vert="horz" wrap="square" lIns="0" tIns="171594" rIns="0" bIns="0" rtlCol="0">
            <a:spAutoFit/>
          </a:bodyPr>
          <a:lstStyle/>
          <a:p>
            <a:pPr algn="ctr">
              <a:spcBef>
                <a:spcPts val="1351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Lubuntu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spc="-5" dirty="0">
                <a:latin typeface="Carlito"/>
                <a:cs typeface="Carlito"/>
              </a:rPr>
              <a:t>Lubuntu</a:t>
            </a:r>
            <a:r>
              <a:rPr sz="2902" spc="371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é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um</a:t>
            </a:r>
            <a:r>
              <a:rPr sz="2902" spc="358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sabor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leve,</a:t>
            </a:r>
            <a:r>
              <a:rPr sz="2902" spc="345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rápido</a:t>
            </a:r>
            <a:r>
              <a:rPr sz="2902" spc="367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e</a:t>
            </a:r>
            <a:r>
              <a:rPr sz="2902" spc="363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moderno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do</a:t>
            </a:r>
            <a:endParaRPr sz="2902" dirty="0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spc="-5" dirty="0">
                <a:latin typeface="Carlito"/>
                <a:cs typeface="Carlito"/>
              </a:rPr>
              <a:t>Ubuntu, usando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23" dirty="0">
                <a:latin typeface="Carlito"/>
                <a:cs typeface="Carlito"/>
              </a:rPr>
              <a:t>LXQt </a:t>
            </a:r>
            <a:r>
              <a:rPr sz="2902" spc="-9" dirty="0">
                <a:latin typeface="Carlito"/>
                <a:cs typeface="Carlito"/>
              </a:rPr>
              <a:t>como </a:t>
            </a:r>
            <a:r>
              <a:rPr sz="2902" spc="-5" dirty="0">
                <a:latin typeface="Carlito"/>
                <a:cs typeface="Carlito"/>
              </a:rPr>
              <a:t>seu ambiente de  </a:t>
            </a:r>
            <a:r>
              <a:rPr sz="2902" spc="-9" dirty="0">
                <a:latin typeface="Carlito"/>
                <a:cs typeface="Carlito"/>
              </a:rPr>
              <a:t>desktop padrão.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Lubuntu </a:t>
            </a:r>
            <a:r>
              <a:rPr sz="2902" spc="-18" dirty="0">
                <a:latin typeface="Carlito"/>
                <a:cs typeface="Carlito"/>
              </a:rPr>
              <a:t>costumava </a:t>
            </a:r>
            <a:r>
              <a:rPr sz="2902" spc="-5" dirty="0">
                <a:latin typeface="Carlito"/>
                <a:cs typeface="Carlito"/>
              </a:rPr>
              <a:t>usar </a:t>
            </a:r>
            <a:r>
              <a:rPr sz="2902" dirty="0">
                <a:latin typeface="Carlito"/>
                <a:cs typeface="Carlito"/>
              </a:rPr>
              <a:t>o  </a:t>
            </a:r>
            <a:r>
              <a:rPr sz="2902" spc="-5" dirty="0">
                <a:latin typeface="Carlito"/>
                <a:cs typeface="Carlito"/>
              </a:rPr>
              <a:t>LXDE </a:t>
            </a:r>
            <a:r>
              <a:rPr sz="2902" spc="-9" dirty="0">
                <a:latin typeface="Carlito"/>
                <a:cs typeface="Carlito"/>
              </a:rPr>
              <a:t>como </a:t>
            </a:r>
            <a:r>
              <a:rPr sz="2902" spc="-5" dirty="0">
                <a:latin typeface="Carlito"/>
                <a:cs typeface="Carlito"/>
              </a:rPr>
              <a:t>seu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</a:t>
            </a:r>
            <a:r>
              <a:rPr sz="2902" spc="32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padrão.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4263" y="1464883"/>
            <a:ext cx="914861" cy="848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314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509909" y="6229713"/>
            <a:ext cx="186565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5" dirty="0">
                <a:latin typeface="Times New Roman"/>
                <a:cs typeface="Times New Roman"/>
              </a:rPr>
              <a:t>25</a:t>
            </a:r>
            <a:endParaRPr sz="127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5" name="object 5"/>
          <p:cNvGrpSpPr/>
          <p:nvPr/>
        </p:nvGrpSpPr>
        <p:grpSpPr>
          <a:xfrm>
            <a:off x="3145351" y="2240165"/>
            <a:ext cx="3122664" cy="816511"/>
            <a:chOff x="3468623" y="2470404"/>
            <a:chExt cx="3443604" cy="900430"/>
          </a:xfrm>
        </p:grpSpPr>
        <p:sp>
          <p:nvSpPr>
            <p:cNvPr id="6" name="object 6"/>
            <p:cNvSpPr/>
            <p:nvPr/>
          </p:nvSpPr>
          <p:spPr>
            <a:xfrm>
              <a:off x="3468623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" name="object 7"/>
            <p:cNvSpPr/>
            <p:nvPr/>
          </p:nvSpPr>
          <p:spPr>
            <a:xfrm>
              <a:off x="5000243" y="2470404"/>
              <a:ext cx="1911857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2177268"/>
            <a:ext cx="9143999" cy="3913465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Budgie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dirty="0">
                <a:latin typeface="Carlito"/>
                <a:cs typeface="Carlito"/>
              </a:rPr>
              <a:t>Budgie </a:t>
            </a:r>
            <a:r>
              <a:rPr sz="2902" spc="-14" dirty="0">
                <a:latin typeface="Carlito"/>
                <a:cs typeface="Carlito"/>
              </a:rPr>
              <a:t>fornece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68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desktop</a:t>
            </a:r>
            <a:endParaRPr sz="2902" dirty="0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dirty="0">
                <a:latin typeface="Carlito"/>
                <a:cs typeface="Carlito"/>
              </a:rPr>
              <a:t>Budgie que </a:t>
            </a:r>
            <a:r>
              <a:rPr sz="2902" spc="-5" dirty="0">
                <a:latin typeface="Carlito"/>
                <a:cs typeface="Carlito"/>
              </a:rPr>
              <a:t>se </a:t>
            </a:r>
            <a:r>
              <a:rPr sz="2902" spc="-18" dirty="0">
                <a:latin typeface="Carlito"/>
                <a:cs typeface="Carlito"/>
              </a:rPr>
              <a:t>concentra </a:t>
            </a:r>
            <a:r>
              <a:rPr sz="2902" dirty="0">
                <a:latin typeface="Carlito"/>
                <a:cs typeface="Carlito"/>
              </a:rPr>
              <a:t>na </a:t>
            </a:r>
            <a:r>
              <a:rPr sz="2902" spc="-5" dirty="0">
                <a:latin typeface="Carlito"/>
                <a:cs typeface="Carlito"/>
              </a:rPr>
              <a:t>simplicidade </a:t>
            </a:r>
            <a:r>
              <a:rPr sz="2902" dirty="0">
                <a:latin typeface="Carlito"/>
                <a:cs typeface="Carlito"/>
              </a:rPr>
              <a:t>e  </a:t>
            </a:r>
            <a:r>
              <a:rPr sz="2902" spc="-5" dirty="0">
                <a:latin typeface="Carlito"/>
                <a:cs typeface="Carlito"/>
              </a:rPr>
              <a:t>elegância. Ele </a:t>
            </a:r>
            <a:r>
              <a:rPr sz="2902" spc="-14" dirty="0">
                <a:latin typeface="Carlito"/>
                <a:cs typeface="Carlito"/>
              </a:rPr>
              <a:t>fornece </a:t>
            </a:r>
            <a:r>
              <a:rPr sz="2902" dirty="0">
                <a:latin typeface="Carlito"/>
                <a:cs typeface="Carlito"/>
              </a:rPr>
              <a:t>uma </a:t>
            </a:r>
            <a:r>
              <a:rPr sz="2902" spc="-14" dirty="0">
                <a:latin typeface="Carlito"/>
                <a:cs typeface="Carlito"/>
              </a:rPr>
              <a:t>interface </a:t>
            </a:r>
            <a:r>
              <a:rPr sz="2902" spc="-9" dirty="0">
                <a:latin typeface="Carlito"/>
                <a:cs typeface="Carlito"/>
              </a:rPr>
              <a:t>tradicional  </a:t>
            </a:r>
            <a:r>
              <a:rPr sz="2902" spc="-5" dirty="0">
                <a:latin typeface="Carlito"/>
                <a:cs typeface="Carlito"/>
              </a:rPr>
              <a:t>baseada </a:t>
            </a:r>
            <a:r>
              <a:rPr sz="2902" dirty="0">
                <a:latin typeface="Carlito"/>
                <a:cs typeface="Carlito"/>
              </a:rPr>
              <a:t>em </a:t>
            </a:r>
            <a:r>
              <a:rPr sz="2902" spc="-27" dirty="0">
                <a:latin typeface="Carlito"/>
                <a:cs typeface="Carlito"/>
              </a:rPr>
              <a:t>metáfora </a:t>
            </a:r>
            <a:r>
              <a:rPr sz="2902" dirty="0">
                <a:latin typeface="Carlito"/>
                <a:cs typeface="Carlito"/>
              </a:rPr>
              <a:t>da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trabalho,  </a:t>
            </a:r>
            <a:r>
              <a:rPr sz="2902" spc="-5" dirty="0">
                <a:latin typeface="Carlito"/>
                <a:cs typeface="Carlito"/>
              </a:rPr>
              <a:t>utilizando </a:t>
            </a:r>
            <a:r>
              <a:rPr sz="2902" dirty="0">
                <a:latin typeface="Carlito"/>
                <a:cs typeface="Carlito"/>
              </a:rPr>
              <a:t>um </a:t>
            </a:r>
            <a:r>
              <a:rPr sz="2902" spc="-9" dirty="0">
                <a:latin typeface="Carlito"/>
                <a:cs typeface="Carlito"/>
              </a:rPr>
              <a:t>sistema </a:t>
            </a:r>
            <a:r>
              <a:rPr sz="2902" spc="-18" dirty="0">
                <a:latin typeface="Carlito"/>
                <a:cs typeface="Carlito"/>
              </a:rPr>
              <a:t>personalizável </a:t>
            </a:r>
            <a:r>
              <a:rPr sz="2902" spc="-5" dirty="0">
                <a:latin typeface="Carlito"/>
                <a:cs typeface="Carlito"/>
              </a:rPr>
              <a:t>baseado</a:t>
            </a:r>
            <a:r>
              <a:rPr sz="2902" spc="331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em</a:t>
            </a:r>
          </a:p>
        </p:txBody>
      </p:sp>
      <p:sp>
        <p:nvSpPr>
          <p:cNvPr id="9" name="object 9"/>
          <p:cNvSpPr/>
          <p:nvPr/>
        </p:nvSpPr>
        <p:spPr>
          <a:xfrm>
            <a:off x="4194263" y="1207837"/>
            <a:ext cx="914861" cy="848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4686023" y="5593337"/>
            <a:ext cx="445797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852"/>
              </a:lnSpc>
            </a:pPr>
            <a:r>
              <a:rPr sz="2902" spc="-5" dirty="0">
                <a:latin typeface="Carlito"/>
                <a:cs typeface="Carlito"/>
              </a:rPr>
              <a:t>painel, </a:t>
            </a:r>
            <a:r>
              <a:rPr sz="2902" spc="-5" dirty="0" err="1">
                <a:latin typeface="Carlito"/>
                <a:cs typeface="Carlito"/>
              </a:rPr>
              <a:t>baseado</a:t>
            </a:r>
            <a:r>
              <a:rPr sz="2902" spc="-5" dirty="0">
                <a:latin typeface="Carlito"/>
                <a:cs typeface="Carlito"/>
              </a:rPr>
              <a:t> </a:t>
            </a:r>
            <a:r>
              <a:rPr sz="2902" dirty="0" err="1">
                <a:latin typeface="Carlito"/>
                <a:cs typeface="Carlito"/>
              </a:rPr>
              <a:t>em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" y="6078157"/>
            <a:ext cx="133690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6">
              <a:lnSpc>
                <a:spcPts val="2852"/>
              </a:lnSpc>
            </a:pPr>
            <a:r>
              <a:rPr lang="pt-BR" sz="2800" spc="-5" dirty="0">
                <a:latin typeface="Carlito"/>
                <a:cs typeface="Carlito"/>
              </a:rPr>
              <a:t>menus</a:t>
            </a:r>
            <a:r>
              <a:rPr lang="pt-BR" spc="-5" dirty="0">
                <a:latin typeface="Carlito"/>
                <a:cs typeface="Carlito"/>
              </a:rPr>
              <a:t>.</a:t>
            </a:r>
            <a:endParaRPr lang="pt-BR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911378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351264" y="2240165"/>
            <a:ext cx="2712106" cy="816511"/>
            <a:chOff x="3695700" y="2470404"/>
            <a:chExt cx="2990850" cy="900430"/>
          </a:xfrm>
        </p:grpSpPr>
        <p:sp>
          <p:nvSpPr>
            <p:cNvPr id="5" name="object 5"/>
            <p:cNvSpPr/>
            <p:nvPr/>
          </p:nvSpPr>
          <p:spPr>
            <a:xfrm>
              <a:off x="3695700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227319" y="2470404"/>
              <a:ext cx="1459229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557" y="2177268"/>
            <a:ext cx="9033443" cy="3913465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marL="1152"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spc="-5" dirty="0">
                <a:solidFill>
                  <a:srgbClr val="111111"/>
                </a:solidFill>
                <a:latin typeface="Arial"/>
                <a:cs typeface="Arial"/>
              </a:rPr>
              <a:t>Mate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</a:t>
            </a:r>
            <a:r>
              <a:rPr sz="2902" spc="422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Ubuntu</a:t>
            </a:r>
            <a:r>
              <a:rPr sz="2902" spc="413" dirty="0">
                <a:latin typeface="Carlito"/>
                <a:cs typeface="Carlito"/>
              </a:rPr>
              <a:t> </a:t>
            </a:r>
            <a:r>
              <a:rPr sz="2902" spc="-59" dirty="0">
                <a:latin typeface="Carlito"/>
                <a:cs typeface="Carlito"/>
              </a:rPr>
              <a:t>MATE</a:t>
            </a:r>
            <a:r>
              <a:rPr sz="2902" spc="426" dirty="0">
                <a:latin typeface="Carlito"/>
                <a:cs typeface="Carlito"/>
              </a:rPr>
              <a:t> </a:t>
            </a:r>
            <a:r>
              <a:rPr sz="2902" spc="-14" dirty="0">
                <a:latin typeface="Carlito"/>
                <a:cs typeface="Carlito"/>
              </a:rPr>
              <a:t>expressa</a:t>
            </a:r>
            <a:r>
              <a:rPr sz="2902" spc="399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a</a:t>
            </a:r>
            <a:r>
              <a:rPr sz="2902" spc="416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simplicidade</a:t>
            </a:r>
            <a:r>
              <a:rPr sz="2902" spc="422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de</a:t>
            </a:r>
            <a:r>
              <a:rPr sz="2902" spc="416" dirty="0">
                <a:latin typeface="Carlito"/>
                <a:cs typeface="Carlito"/>
              </a:rPr>
              <a:t> </a:t>
            </a:r>
            <a:r>
              <a:rPr sz="2902" spc="5" dirty="0">
                <a:latin typeface="Carlito"/>
                <a:cs typeface="Carlito"/>
              </a:rPr>
              <a:t>um</a:t>
            </a:r>
            <a:endParaRPr sz="2902" dirty="0">
              <a:latin typeface="Carlito"/>
              <a:cs typeface="Carlito"/>
            </a:endParaRPr>
          </a:p>
          <a:p>
            <a:pPr marL="11516" marR="5182" algn="just">
              <a:lnSpc>
                <a:spcPct val="150000"/>
              </a:lnSpc>
            </a:pPr>
            <a:r>
              <a:rPr sz="2902" spc="-5" dirty="0">
                <a:latin typeface="Carlito"/>
                <a:cs typeface="Carlito"/>
              </a:rPr>
              <a:t>ambiente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 </a:t>
            </a:r>
            <a:r>
              <a:rPr sz="2902" spc="-5" dirty="0">
                <a:latin typeface="Carlito"/>
                <a:cs typeface="Carlito"/>
              </a:rPr>
              <a:t>clássico. </a:t>
            </a:r>
            <a:r>
              <a:rPr sz="2902" dirty="0">
                <a:latin typeface="Carlito"/>
                <a:cs typeface="Carlito"/>
              </a:rPr>
              <a:t>O Ubuntu </a:t>
            </a:r>
            <a:r>
              <a:rPr sz="2902" spc="-59" dirty="0">
                <a:latin typeface="Carlito"/>
                <a:cs typeface="Carlito"/>
              </a:rPr>
              <a:t>MATE </a:t>
            </a:r>
            <a:r>
              <a:rPr sz="2902" dirty="0">
                <a:latin typeface="Carlito"/>
                <a:cs typeface="Carlito"/>
              </a:rPr>
              <a:t>é  a </a:t>
            </a:r>
            <a:r>
              <a:rPr sz="2902" spc="-9" dirty="0">
                <a:latin typeface="Carlito"/>
                <a:cs typeface="Carlito"/>
              </a:rPr>
              <a:t>continuação </a:t>
            </a:r>
            <a:r>
              <a:rPr sz="2902" spc="-5" dirty="0">
                <a:latin typeface="Carlito"/>
                <a:cs typeface="Carlito"/>
              </a:rPr>
              <a:t>da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trabalho </a:t>
            </a:r>
            <a:r>
              <a:rPr sz="2902" spc="-5" dirty="0">
                <a:latin typeface="Carlito"/>
                <a:cs typeface="Carlito"/>
              </a:rPr>
              <a:t>do </a:t>
            </a:r>
            <a:r>
              <a:rPr sz="2902" dirty="0">
                <a:latin typeface="Carlito"/>
                <a:cs typeface="Carlito"/>
              </a:rPr>
              <a:t>GNOME </a:t>
            </a:r>
            <a:r>
              <a:rPr sz="2902" spc="-5" dirty="0">
                <a:latin typeface="Carlito"/>
                <a:cs typeface="Carlito"/>
              </a:rPr>
              <a:t>2,  </a:t>
            </a:r>
            <a:r>
              <a:rPr sz="2902" dirty="0">
                <a:latin typeface="Carlito"/>
                <a:cs typeface="Carlito"/>
              </a:rPr>
              <a:t>que </a:t>
            </a:r>
            <a:r>
              <a:rPr sz="2902" spc="-18" dirty="0">
                <a:latin typeface="Carlito"/>
                <a:cs typeface="Carlito"/>
              </a:rPr>
              <a:t>era </a:t>
            </a:r>
            <a:r>
              <a:rPr sz="2902" dirty="0">
                <a:latin typeface="Carlito"/>
                <a:cs typeface="Carlito"/>
              </a:rPr>
              <a:t>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trabalho </a:t>
            </a:r>
            <a:r>
              <a:rPr sz="2902" spc="-14" dirty="0">
                <a:latin typeface="Carlito"/>
                <a:cs typeface="Carlito"/>
              </a:rPr>
              <a:t>padrão </a:t>
            </a:r>
            <a:r>
              <a:rPr sz="2902" spc="5" dirty="0">
                <a:latin typeface="Carlito"/>
                <a:cs typeface="Carlito"/>
              </a:rPr>
              <a:t>do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spc="-14" dirty="0">
                <a:latin typeface="Carlito"/>
                <a:cs typeface="Carlito"/>
              </a:rPr>
              <a:t>até  </a:t>
            </a:r>
            <a:r>
              <a:rPr sz="2902" spc="-9" dirty="0">
                <a:latin typeface="Carlito"/>
                <a:cs typeface="Carlito"/>
              </a:rPr>
              <a:t>outubro </a:t>
            </a:r>
            <a:r>
              <a:rPr sz="2902" spc="-5" dirty="0">
                <a:latin typeface="Carlito"/>
                <a:cs typeface="Carlito"/>
              </a:rPr>
              <a:t>de</a:t>
            </a:r>
            <a:r>
              <a:rPr sz="2902" spc="9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2010.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513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196483" y="2240165"/>
            <a:ext cx="3020745" cy="816511"/>
            <a:chOff x="3525011" y="2470404"/>
            <a:chExt cx="3331210" cy="900430"/>
          </a:xfrm>
        </p:grpSpPr>
        <p:sp>
          <p:nvSpPr>
            <p:cNvPr id="5" name="object 5"/>
            <p:cNvSpPr/>
            <p:nvPr/>
          </p:nvSpPr>
          <p:spPr>
            <a:xfrm>
              <a:off x="3525011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056631" y="2470404"/>
              <a:ext cx="1799082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2995" y="2177267"/>
            <a:ext cx="7447062" cy="3243538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Studio</a:t>
            </a:r>
            <a:endParaRPr sz="2902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spc="5" dirty="0">
                <a:latin typeface="Carlito"/>
                <a:cs typeface="Carlito"/>
              </a:rPr>
              <a:t>Studio </a:t>
            </a:r>
            <a:r>
              <a:rPr sz="2902" dirty="0">
                <a:latin typeface="Carlito"/>
                <a:cs typeface="Carlito"/>
              </a:rPr>
              <a:t>é </a:t>
            </a:r>
            <a:r>
              <a:rPr sz="2902" spc="-5" dirty="0">
                <a:latin typeface="Carlito"/>
                <a:cs typeface="Carlito"/>
              </a:rPr>
              <a:t>uma </a:t>
            </a:r>
            <a:r>
              <a:rPr sz="2902" spc="-18" dirty="0">
                <a:latin typeface="Carlito"/>
                <a:cs typeface="Carlito"/>
              </a:rPr>
              <a:t>versão </a:t>
            </a:r>
            <a:r>
              <a:rPr sz="2902" spc="5" dirty="0">
                <a:latin typeface="Carlito"/>
                <a:cs typeface="Carlito"/>
              </a:rPr>
              <a:t>de </a:t>
            </a:r>
            <a:r>
              <a:rPr sz="2902" spc="-5" dirty="0">
                <a:latin typeface="Carlito"/>
                <a:cs typeface="Carlito"/>
              </a:rPr>
              <a:t>criação</a:t>
            </a:r>
            <a:r>
              <a:rPr sz="2902" spc="41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de</a:t>
            </a:r>
            <a:endParaRPr sz="2902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spc="-9" dirty="0">
                <a:latin typeface="Carlito"/>
                <a:cs typeface="Carlito"/>
              </a:rPr>
              <a:t>conteúdo </a:t>
            </a:r>
            <a:r>
              <a:rPr sz="2902" dirty="0">
                <a:latin typeface="Carlito"/>
                <a:cs typeface="Carlito"/>
              </a:rPr>
              <a:t>multimídia do </a:t>
            </a:r>
            <a:r>
              <a:rPr sz="2902" spc="-5" dirty="0">
                <a:latin typeface="Carlito"/>
                <a:cs typeface="Carlito"/>
              </a:rPr>
              <a:t>Ubuntu, destinado </a:t>
            </a:r>
            <a:r>
              <a:rPr sz="2902" dirty="0">
                <a:latin typeface="Carlito"/>
                <a:cs typeface="Carlito"/>
              </a:rPr>
              <a:t>ao  </a:t>
            </a:r>
            <a:r>
              <a:rPr sz="2902" spc="-9" dirty="0">
                <a:latin typeface="Carlito"/>
                <a:cs typeface="Carlito"/>
              </a:rPr>
              <a:t>profissional </a:t>
            </a:r>
            <a:r>
              <a:rPr sz="2902" dirty="0">
                <a:latin typeface="Carlito"/>
                <a:cs typeface="Carlito"/>
              </a:rPr>
              <a:t>ou </a:t>
            </a:r>
            <a:r>
              <a:rPr sz="2902" spc="-9" dirty="0">
                <a:latin typeface="Carlito"/>
                <a:cs typeface="Carlito"/>
              </a:rPr>
              <a:t>profissional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áudio, </a:t>
            </a:r>
            <a:r>
              <a:rPr sz="2902" dirty="0">
                <a:latin typeface="Carlito"/>
                <a:cs typeface="Carlito"/>
              </a:rPr>
              <a:t>vídeo e  </a:t>
            </a:r>
            <a:r>
              <a:rPr sz="2902" spc="-14" dirty="0">
                <a:latin typeface="Carlito"/>
                <a:cs typeface="Carlito"/>
              </a:rPr>
              <a:t>gráfico.</a:t>
            </a:r>
            <a:endParaRPr sz="2902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8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717484" y="2240165"/>
            <a:ext cx="1979664" cy="81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3166" y="2177267"/>
            <a:ext cx="9140834" cy="2573611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Xubuntu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14" dirty="0">
                <a:latin typeface="Carlito"/>
                <a:cs typeface="Carlito"/>
              </a:rPr>
              <a:t>Xubuntu </a:t>
            </a:r>
            <a:r>
              <a:rPr sz="2902" dirty="0">
                <a:latin typeface="Carlito"/>
                <a:cs typeface="Carlito"/>
              </a:rPr>
              <a:t>é </a:t>
            </a:r>
            <a:r>
              <a:rPr sz="2902" spc="5" dirty="0">
                <a:latin typeface="Carlito"/>
                <a:cs typeface="Carlito"/>
              </a:rPr>
              <a:t>um </a:t>
            </a:r>
            <a:r>
              <a:rPr sz="2902" spc="-14" dirty="0">
                <a:latin typeface="Carlito"/>
                <a:cs typeface="Carlito"/>
              </a:rPr>
              <a:t>sistema </a:t>
            </a:r>
            <a:r>
              <a:rPr sz="2902" spc="-9" dirty="0">
                <a:latin typeface="Carlito"/>
                <a:cs typeface="Carlito"/>
              </a:rPr>
              <a:t>operacional</a:t>
            </a:r>
            <a:r>
              <a:rPr sz="2902" spc="218" dirty="0">
                <a:latin typeface="Carlito"/>
                <a:cs typeface="Carlito"/>
              </a:rPr>
              <a:t> </a:t>
            </a:r>
            <a:r>
              <a:rPr sz="2902" spc="-14" dirty="0">
                <a:latin typeface="Carlito"/>
                <a:cs typeface="Carlito"/>
              </a:rPr>
              <a:t>elegante </a:t>
            </a:r>
            <a:r>
              <a:rPr sz="2902" dirty="0">
                <a:latin typeface="Carlito"/>
                <a:cs typeface="Carlito"/>
              </a:rPr>
              <a:t>e</a:t>
            </a:r>
          </a:p>
          <a:p>
            <a:pPr marL="11516" marR="4607" algn="just">
              <a:lnSpc>
                <a:spcPct val="150000"/>
              </a:lnSpc>
            </a:pPr>
            <a:r>
              <a:rPr sz="2902" spc="-14" dirty="0">
                <a:latin typeface="Carlito"/>
                <a:cs typeface="Carlito"/>
              </a:rPr>
              <a:t>fácil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63" dirty="0">
                <a:latin typeface="Carlito"/>
                <a:cs typeface="Carlito"/>
              </a:rPr>
              <a:t>usar.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9" dirty="0">
                <a:latin typeface="Carlito"/>
                <a:cs typeface="Carlito"/>
              </a:rPr>
              <a:t>Xubuntu </a:t>
            </a:r>
            <a:r>
              <a:rPr sz="2902" spc="-5" dirty="0">
                <a:latin typeface="Carlito"/>
                <a:cs typeface="Carlito"/>
              </a:rPr>
              <a:t>vem </a:t>
            </a:r>
            <a:r>
              <a:rPr sz="2902" spc="-9" dirty="0">
                <a:latin typeface="Carlito"/>
                <a:cs typeface="Carlito"/>
              </a:rPr>
              <a:t>com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18" dirty="0">
                <a:latin typeface="Carlito"/>
                <a:cs typeface="Carlito"/>
              </a:rPr>
              <a:t>Xfce, </a:t>
            </a:r>
            <a:r>
              <a:rPr sz="2902" dirty="0">
                <a:latin typeface="Carlito"/>
                <a:cs typeface="Carlito"/>
              </a:rPr>
              <a:t>que é  um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 </a:t>
            </a:r>
            <a:r>
              <a:rPr sz="2902" spc="-18" dirty="0">
                <a:latin typeface="Carlito"/>
                <a:cs typeface="Carlito"/>
              </a:rPr>
              <a:t>estável, </a:t>
            </a:r>
            <a:r>
              <a:rPr sz="2902" spc="-14" dirty="0">
                <a:latin typeface="Carlito"/>
                <a:cs typeface="Carlito"/>
              </a:rPr>
              <a:t>leve </a:t>
            </a:r>
            <a:r>
              <a:rPr sz="2902" dirty="0">
                <a:latin typeface="Carlito"/>
                <a:cs typeface="Carlito"/>
              </a:rPr>
              <a:t>e  </a:t>
            </a:r>
            <a:r>
              <a:rPr sz="2902" spc="-18" dirty="0">
                <a:latin typeface="Carlito"/>
                <a:cs typeface="Carlito"/>
              </a:rPr>
              <a:t>configurável.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917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611560" y="410030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401" y="1884862"/>
            <a:ext cx="8949949" cy="3267855"/>
          </a:xfrm>
          <a:prstGeom prst="rect">
            <a:avLst/>
          </a:prstGeom>
        </p:spPr>
        <p:txBody>
          <a:bodyPr vert="horz" wrap="square" lIns="0" tIns="191172" rIns="0" bIns="0" rtlCol="0">
            <a:spAutoFit/>
          </a:bodyPr>
          <a:lstStyle/>
          <a:p>
            <a:pPr marL="116891" indent="-105950">
              <a:spcBef>
                <a:spcPts val="150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4.10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358" spc="-18" dirty="0">
                <a:solidFill>
                  <a:srgbClr val="333333"/>
                </a:solidFill>
                <a:latin typeface="Arial"/>
                <a:cs typeface="Arial"/>
              </a:rPr>
              <a:t>Warty </a:t>
            </a:r>
            <a:r>
              <a:rPr sz="2358" spc="-14" dirty="0">
                <a:solidFill>
                  <a:srgbClr val="333333"/>
                </a:solidFill>
                <a:latin typeface="Arial"/>
                <a:cs typeface="Arial"/>
              </a:rPr>
              <a:t>Warthog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(O Porco-africano</a:t>
            </a:r>
            <a:r>
              <a:rPr sz="2358" spc="-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spc="-9" dirty="0">
                <a:solidFill>
                  <a:srgbClr val="333333"/>
                </a:solidFill>
                <a:latin typeface="Arial"/>
                <a:cs typeface="Arial"/>
              </a:rPr>
              <a:t>Verruguento)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5.04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Hoary Hedghog (O Ouriço</a:t>
            </a:r>
            <a:r>
              <a:rPr sz="2358" spc="-1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Grisalho)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5.10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Breezy Badger </a:t>
            </a:r>
            <a:r>
              <a:rPr sz="2358" spc="-9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358" spc="-41" dirty="0">
                <a:solidFill>
                  <a:srgbClr val="333333"/>
                </a:solidFill>
                <a:latin typeface="Arial"/>
                <a:cs typeface="Arial"/>
              </a:rPr>
              <a:t>Texugo</a:t>
            </a:r>
            <a:r>
              <a:rPr sz="2358" spc="-13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Fresco)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6.06 </a:t>
            </a:r>
            <a:r>
              <a:rPr sz="2358" b="1" spc="-41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358" spc="-41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The Dapper Drake (O Pato Doméstico</a:t>
            </a:r>
            <a:r>
              <a:rPr sz="2358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Estiloso)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6.10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Edgy Eft (A Salamandra</a:t>
            </a:r>
            <a:r>
              <a:rPr sz="2358" spc="-2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Hi-tec)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7.04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Feisty Fawn (O Jovem Bravo</a:t>
            </a:r>
            <a:r>
              <a:rPr sz="2358" spc="-12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Cervo)</a:t>
            </a:r>
            <a:endParaRPr sz="23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0021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76891" y="22112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400" y="1783039"/>
            <a:ext cx="8742079" cy="3991699"/>
          </a:xfrm>
          <a:prstGeom prst="rect">
            <a:avLst/>
          </a:prstGeom>
        </p:spPr>
        <p:txBody>
          <a:bodyPr vert="horz" wrap="square" lIns="0" tIns="198657" rIns="0" bIns="0" rtlCol="0">
            <a:spAutoFit/>
          </a:bodyPr>
          <a:lstStyle/>
          <a:p>
            <a:pPr marL="120922" indent="-109981">
              <a:spcBef>
                <a:spcPts val="156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7.10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Gutsy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Gibbon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Macaquinho</a:t>
            </a:r>
            <a:r>
              <a:rPr sz="2448" spc="-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Corajoso)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8.04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Hardy Heron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Garça</a:t>
            </a:r>
            <a:r>
              <a:rPr sz="2448" spc="-8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Durona)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8.10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Intrepid Ibex (O Bode</a:t>
            </a:r>
            <a:r>
              <a:rPr sz="2448" spc="-8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Intrépido)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7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9.04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Jaunty Jackalope 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Coelho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Elegante)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9.10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Karmic Koala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Koala</a:t>
            </a:r>
            <a:r>
              <a:rPr sz="2448" spc="-3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Kármico)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10.04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Lucid </a:t>
            </a:r>
            <a:r>
              <a:rPr sz="2448" spc="-27" dirty="0">
                <a:solidFill>
                  <a:srgbClr val="333333"/>
                </a:solidFill>
                <a:latin typeface="Arial"/>
                <a:cs typeface="Arial"/>
              </a:rPr>
              <a:t>Lynx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Lince</a:t>
            </a:r>
            <a:r>
              <a:rPr sz="2448" spc="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Lúcido)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10.10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Maverick Meerkat (O Suricato</a:t>
            </a:r>
            <a:r>
              <a:rPr sz="2448" spc="-8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23" dirty="0">
                <a:solidFill>
                  <a:srgbClr val="333333"/>
                </a:solidFill>
                <a:latin typeface="Arial"/>
                <a:cs typeface="Arial"/>
              </a:rPr>
              <a:t>Vagabundo)</a:t>
            </a:r>
            <a:endParaRPr sz="244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826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76891" y="22112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125" y="1840085"/>
            <a:ext cx="8957435" cy="3991119"/>
          </a:xfrm>
          <a:prstGeom prst="rect">
            <a:avLst/>
          </a:prstGeom>
        </p:spPr>
        <p:txBody>
          <a:bodyPr vert="horz" wrap="square" lIns="0" tIns="198082" rIns="0" bIns="0" rtlCol="0">
            <a:spAutoFit/>
          </a:bodyPr>
          <a:lstStyle/>
          <a:p>
            <a:pPr marL="120922" indent="-109981">
              <a:spcBef>
                <a:spcPts val="1560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27" dirty="0">
                <a:solidFill>
                  <a:srgbClr val="333333"/>
                </a:solidFill>
                <a:latin typeface="Arial"/>
                <a:cs typeface="Arial"/>
              </a:rPr>
              <a:t>11.04</a:t>
            </a:r>
            <a:r>
              <a:rPr sz="2448" spc="-27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Natty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Narwhal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Naval</a:t>
            </a:r>
            <a:r>
              <a:rPr sz="2448" spc="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Inteligente,Fashion)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23" dirty="0">
                <a:solidFill>
                  <a:srgbClr val="333333"/>
                </a:solidFill>
                <a:latin typeface="Arial"/>
                <a:cs typeface="Arial"/>
              </a:rPr>
              <a:t>11.10</a:t>
            </a:r>
            <a:r>
              <a:rPr sz="2448" spc="-23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Oneiric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Ocelot (A Jaguatirica</a:t>
            </a:r>
            <a:r>
              <a:rPr sz="2448" spc="-15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Onírica)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12.04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Precise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Pangolin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Pangolim</a:t>
            </a:r>
            <a:r>
              <a:rPr sz="2448" spc="2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Preciso)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12.10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Quantal Quetzal (O Quetzal</a:t>
            </a:r>
            <a:r>
              <a:rPr sz="2448" spc="-8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Quântico)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13.04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Raring Ringtail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Bassarisco</a:t>
            </a:r>
            <a:r>
              <a:rPr sz="2448" spc="-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Ávido)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7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13.10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Saucy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Salamander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Salamandra</a:t>
            </a:r>
            <a:r>
              <a:rPr sz="2448" spc="-27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Atrevida)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14.04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18" dirty="0">
                <a:solidFill>
                  <a:srgbClr val="333333"/>
                </a:solidFill>
                <a:latin typeface="Arial"/>
                <a:cs typeface="Arial"/>
              </a:rPr>
              <a:t>Trusty </a:t>
            </a:r>
            <a:r>
              <a:rPr sz="2448" spc="-73" dirty="0">
                <a:solidFill>
                  <a:srgbClr val="333333"/>
                </a:solidFill>
                <a:latin typeface="Arial"/>
                <a:cs typeface="Arial"/>
              </a:rPr>
              <a:t>Tahr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Cabra Selvagem</a:t>
            </a:r>
            <a:r>
              <a:rPr sz="2448" spc="-7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Fiel)</a:t>
            </a:r>
            <a:endParaRPr sz="244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684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55576" y="423895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125" y="1768966"/>
            <a:ext cx="8896398" cy="4278741"/>
          </a:xfrm>
          <a:prstGeom prst="rect">
            <a:avLst/>
          </a:prstGeom>
        </p:spPr>
        <p:txBody>
          <a:bodyPr vert="horz" wrap="square" lIns="0" tIns="212477" rIns="0" bIns="0" rtlCol="0">
            <a:spAutoFit/>
          </a:bodyPr>
          <a:lstStyle/>
          <a:p>
            <a:pPr marL="128983" indent="-118043">
              <a:spcBef>
                <a:spcPts val="1673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14.10</a:t>
            </a:r>
            <a:r>
              <a:rPr sz="263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Utopic Unicorn (O Unicórnio</a:t>
            </a:r>
            <a:r>
              <a:rPr sz="2630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Utópico)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15.04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630" spc="-9" dirty="0">
                <a:solidFill>
                  <a:srgbClr val="333333"/>
                </a:solidFill>
                <a:latin typeface="Arial"/>
                <a:cs typeface="Arial"/>
              </a:rPr>
              <a:t>Vivid </a:t>
            </a:r>
            <a:r>
              <a:rPr sz="2630" spc="-23" dirty="0">
                <a:solidFill>
                  <a:srgbClr val="333333"/>
                </a:solidFill>
                <a:latin typeface="Arial"/>
                <a:cs typeface="Arial"/>
              </a:rPr>
              <a:t>Vervet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 Vívido</a:t>
            </a:r>
            <a:r>
              <a:rPr sz="2630" spc="-1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Macaco)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15.10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Wily </a:t>
            </a:r>
            <a:r>
              <a:rPr sz="2630" spc="-5" dirty="0">
                <a:solidFill>
                  <a:srgbClr val="333333"/>
                </a:solidFill>
                <a:latin typeface="Arial"/>
                <a:cs typeface="Arial"/>
              </a:rPr>
              <a:t>Werewolf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 Lobisomem</a:t>
            </a:r>
            <a:r>
              <a:rPr sz="2630" spc="-34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Astuto)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82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16.04 </a:t>
            </a:r>
            <a:r>
              <a:rPr sz="2630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630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Xenial Xerus (Xerus</a:t>
            </a:r>
            <a:r>
              <a:rPr sz="263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Hospitaleiro)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8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16.10</a:t>
            </a:r>
            <a:r>
              <a:rPr sz="2630" spc="5" dirty="0">
                <a:latin typeface="Carlito"/>
                <a:cs typeface="Carlito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630" spc="-27" dirty="0">
                <a:solidFill>
                  <a:srgbClr val="333333"/>
                </a:solidFill>
                <a:latin typeface="Arial"/>
                <a:cs typeface="Arial"/>
              </a:rPr>
              <a:t>Yakkety </a:t>
            </a:r>
            <a:r>
              <a:rPr sz="2630" spc="-68" dirty="0">
                <a:solidFill>
                  <a:srgbClr val="333333"/>
                </a:solidFill>
                <a:latin typeface="Arial"/>
                <a:cs typeface="Arial"/>
              </a:rPr>
              <a:t>Yak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</a:t>
            </a:r>
            <a:r>
              <a:rPr sz="2630" spc="-12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Iaque)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17.04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Zesty Zapus (O Depodidae</a:t>
            </a:r>
            <a:r>
              <a:rPr sz="2630" spc="-1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Energético)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17.10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Artful Aarvark (O</a:t>
            </a:r>
            <a:r>
              <a:rPr sz="2630" spc="-4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spc="-18" dirty="0">
                <a:solidFill>
                  <a:srgbClr val="333333"/>
                </a:solidFill>
                <a:latin typeface="Arial"/>
                <a:cs typeface="Arial"/>
              </a:rPr>
              <a:t>Porco-da-Terra)</a:t>
            </a:r>
            <a:endParaRPr sz="263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6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132856"/>
            <a:ext cx="9036495" cy="3404992"/>
          </a:xfrm>
        </p:spPr>
        <p:txBody>
          <a:bodyPr>
            <a:normAutofit/>
          </a:bodyPr>
          <a:lstStyle/>
          <a:p>
            <a:pPr algn="just" fontAlgn="base">
              <a:buClr>
                <a:srgbClr val="333399"/>
              </a:buClr>
            </a:pPr>
            <a:r>
              <a:rPr lang="pt-BR" sz="2800" dirty="0"/>
              <a:t>São importantes porque permitem que você interaja e dê ordem ao computador. Sem um sistema operacional um computador é inútil.</a:t>
            </a:r>
          </a:p>
          <a:p>
            <a:pPr algn="just" fontAlgn="base">
              <a:buClr>
                <a:srgbClr val="333399"/>
              </a:buClr>
            </a:pPr>
            <a:r>
              <a:rPr lang="pt-BR" sz="2800" dirty="0"/>
              <a:t>Sem o sistema operacional, você não teria a plataforma que carrega os programas que possibilitam escrever uma carta, escutar música, navegar na internet ou enviar um e-mail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748613"/>
            <a:ext cx="93610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Por que um Sistema Operacional </a:t>
            </a:r>
            <a:r>
              <a:rPr lang="pt-BR" sz="28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è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importante?</a:t>
            </a:r>
            <a:endParaRPr lang="pt-BR" sz="2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5D1FBB-99A2-4CD1-85A0-D8283B1CD5DC}"/>
              </a:ext>
            </a:extLst>
          </p:cNvPr>
          <p:cNvSpPr/>
          <p:nvPr/>
        </p:nvSpPr>
        <p:spPr>
          <a:xfrm>
            <a:off x="539552" y="537321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28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99592" y="462281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315179" y="1941292"/>
            <a:ext cx="8671829" cy="247197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33200"/>
              </a:lnSpc>
              <a:spcBef>
                <a:spcPts val="86"/>
              </a:spcBef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18.04 </a:t>
            </a:r>
            <a:r>
              <a:rPr sz="2630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630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Bionic Beaver (O Castor Biônico)  </a:t>
            </a: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18.10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Cosmic Cuttlefish (O Choco Cósmico)  </a:t>
            </a: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19.04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The Disco Dingo </a:t>
            </a: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Cachorro nativo da Austrália) 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-5" dirty="0">
                <a:solidFill>
                  <a:srgbClr val="333333"/>
                </a:solidFill>
                <a:latin typeface="Arial"/>
                <a:cs typeface="Arial"/>
              </a:rPr>
              <a:t>19.10</a:t>
            </a:r>
            <a:r>
              <a:rPr sz="263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The Eoan Ermine </a:t>
            </a: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Arminho: pequena doninha</a:t>
            </a:r>
            <a:r>
              <a:rPr sz="2176" spc="43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endParaRPr sz="2176">
              <a:latin typeface="Arial"/>
              <a:cs typeface="Arial"/>
            </a:endParaRPr>
          </a:p>
          <a:p>
            <a:pPr marL="11516">
              <a:lnSpc>
                <a:spcPts val="2448"/>
              </a:lnSpc>
            </a:pP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norte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chamada</a:t>
            </a:r>
            <a:r>
              <a:rPr sz="217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Mustela)</a:t>
            </a:r>
            <a:endParaRPr sz="217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5776" y="4474801"/>
            <a:ext cx="3721631" cy="1808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38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34"/>
            <a:ext cx="9140834" cy="6860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8264" y="620688"/>
            <a:ext cx="1944215" cy="62660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fontAlgn="base"/>
            <a:r>
              <a:rPr lang="pt-BR" sz="4000" b="1" dirty="0"/>
              <a:t>Custo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9033330" cy="3470105"/>
          </a:xfrm>
        </p:spPr>
        <p:txBody>
          <a:bodyPr/>
          <a:lstStyle/>
          <a:p>
            <a:pPr algn="just"/>
            <a:r>
              <a:rPr lang="pt-BR" dirty="0"/>
              <a:t>Quanto a custo do sistema operacional. Bem, é incomparável. Todas as distribuições são de graça, algumas cobram pelo suporte. A consequência disso é um custo-benefício maior.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4431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973" y="255488"/>
            <a:ext cx="7467600" cy="1143000"/>
          </a:xfrm>
        </p:spPr>
        <p:txBody>
          <a:bodyPr/>
          <a:lstStyle/>
          <a:p>
            <a:pPr algn="r"/>
            <a:r>
              <a:rPr lang="pt-BR" dirty="0"/>
              <a:t>Benefícios do Linux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166" y="1600200"/>
            <a:ext cx="8961322" cy="4873752"/>
          </a:xfrm>
        </p:spPr>
        <p:txBody>
          <a:bodyPr/>
          <a:lstStyle/>
          <a:p>
            <a:r>
              <a:rPr lang="pt-BR" dirty="0"/>
              <a:t>Benefícios do Linux</a:t>
            </a:r>
          </a:p>
          <a:p>
            <a:endParaRPr lang="pt-BR" dirty="0"/>
          </a:p>
          <a:p>
            <a:pPr algn="just"/>
            <a:r>
              <a:rPr lang="pt-BR" dirty="0"/>
              <a:t>O Linux pode operar em qualquer computador, mesmo os mais antigos. Além da gratuidade e da forma fácil com que se pode trabalhar com ele, o sistema operacional também é mais resistente a vírus. Isso ocorre porque a grande parte dos golpes praticados são voltados para o Windows e OS X. Sendo assim, dificilmente o Linux será afetado pelas ameaças.</a:t>
            </a:r>
          </a:p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9068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973" y="255488"/>
            <a:ext cx="7467600" cy="1143000"/>
          </a:xfrm>
        </p:spPr>
        <p:txBody>
          <a:bodyPr/>
          <a:lstStyle/>
          <a:p>
            <a:pPr algn="r"/>
            <a:r>
              <a:rPr lang="pt-BR" dirty="0"/>
              <a:t>Linux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r>
              <a:rPr lang="pt-BR" dirty="0"/>
              <a:t>Desvantagens do Linux </a:t>
            </a:r>
            <a:r>
              <a:rPr lang="pt-BR" dirty="0" err="1"/>
              <a:t>Ubuntu</a:t>
            </a:r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Não só de pontos positivos é formado o sistema operacional Linux </a:t>
            </a:r>
            <a:r>
              <a:rPr lang="pt-BR" dirty="0" err="1"/>
              <a:t>Ubuntu</a:t>
            </a:r>
            <a:r>
              <a:rPr lang="pt-BR" dirty="0"/>
              <a:t>. Por ele não suportar programas executados pelo Windows, alguns deles podem não estar disponíveis na versão para o Linux. O pacote Microsoft Officer também não é compatível a ele.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111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Se adaptando ao Linux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r>
              <a:rPr lang="pt-BR" dirty="0"/>
              <a:t>Se você deseja migrar de um sistema operacional para outro é necessário está ciente do processo de adaptação. A primeira dificuldade vem da diferença na interface gráfica.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9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Linux é uma tecnologia muito importante para o mercado de TI como um todo e para o profissional dessa área. Independente da área de atuação do profissional de tecnologias, saber Linux sempre será um conhecimento muito bem-vindo e, frequentemente, um </a:t>
            </a:r>
            <a:r>
              <a:rPr lang="pt-BR" dirty="0">
                <a:hlinkClick r:id="rId3"/>
              </a:rPr>
              <a:t>diferencial para o profissional da área.</a:t>
            </a:r>
            <a:r>
              <a:rPr lang="pt-BR" dirty="0"/>
              <a:t>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249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Saber Linux deixou de ser um diferencial e passou a ser uma necessidade no mercado de trabalho. Em muitos casos, em vagas de emprego, o conhecimentos em Linux constam como obrigatórios. Isso pode ocorrer tanto para desenvolvedores, </a:t>
            </a:r>
            <a:r>
              <a:rPr lang="pt-BR" dirty="0" err="1"/>
              <a:t>DBAs</a:t>
            </a:r>
            <a:r>
              <a:rPr lang="pt-BR" dirty="0"/>
              <a:t> e, obviamente, administradores de sistemas </a:t>
            </a:r>
            <a:r>
              <a:rPr lang="pt-BR" i="1" dirty="0"/>
              <a:t>(</a:t>
            </a:r>
            <a:r>
              <a:rPr lang="pt-BR" i="1" dirty="0" err="1"/>
              <a:t>Sys</a:t>
            </a:r>
            <a:r>
              <a:rPr lang="pt-BR" i="1" dirty="0"/>
              <a:t> </a:t>
            </a:r>
            <a:r>
              <a:rPr lang="pt-BR" i="1" dirty="0" err="1"/>
              <a:t>Admin</a:t>
            </a:r>
            <a:r>
              <a:rPr lang="pt-BR" i="1" dirty="0"/>
              <a:t>)</a:t>
            </a:r>
            <a:r>
              <a:rPr lang="pt-BR" dirty="0"/>
              <a:t>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1431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A valorização de profissionais que sabem Linux é notável, tanto no Brasil, como no exterior. Segundo o site de empregos SINE, a média salarial brasileira para um especialista em Linux Júnior, em uma empresa média é de R$ 3.751.32, aumentando para até R$ 9.524.85 em uma empresa de grande porte. E, se você possui certificações reconhecidas, você pode receber até 18% a mais que os seus colegas.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660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Manipulação de grande volume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Entre outras características do Linux, o que se destaca bastante nas empresas é e possiblidade de utilizar grandes volumes de dados. Aí você pode se perguntar, por que isso é tão importante?</a:t>
            </a:r>
          </a:p>
          <a:p>
            <a:pPr algn="just"/>
            <a:endParaRPr lang="pt-BR" dirty="0"/>
          </a:p>
          <a:p>
            <a:pPr algn="just" fontAlgn="base"/>
            <a:r>
              <a:rPr lang="pt-BR" dirty="0"/>
              <a:t>Por que isso é essencial para servidores </a:t>
            </a:r>
            <a:r>
              <a:rPr lang="pt-BR" dirty="0" err="1"/>
              <a:t>Cloud</a:t>
            </a:r>
            <a:r>
              <a:rPr lang="pt-BR" dirty="0"/>
              <a:t>. E, graças a essa capacidade, o Linux é visto com bons olhos por empresas que utilizam a tal da “</a:t>
            </a:r>
            <a:r>
              <a:rPr lang="pt-BR" dirty="0" err="1"/>
              <a:t>núvem</a:t>
            </a:r>
            <a:r>
              <a:rPr lang="pt-BR" dirty="0"/>
              <a:t>”, como Google, </a:t>
            </a:r>
            <a:r>
              <a:rPr lang="pt-BR" dirty="0" err="1"/>
              <a:t>Amazon</a:t>
            </a:r>
            <a:r>
              <a:rPr lang="pt-BR" dirty="0"/>
              <a:t>, Digital </a:t>
            </a:r>
            <a:r>
              <a:rPr lang="pt-BR" dirty="0" err="1"/>
              <a:t>Ocean</a:t>
            </a:r>
            <a:r>
              <a:rPr lang="pt-BR" dirty="0"/>
              <a:t> e entre outros.</a:t>
            </a:r>
          </a:p>
          <a:p>
            <a:pPr algn="just" fontAlgn="base"/>
            <a:r>
              <a:rPr lang="pt-BR" dirty="0"/>
              <a:t>Por causa do Big Data que, grosseiramente, resume-se a análise de grandes volumes de dados. Devido ao Big Data, há uma grande necessidade de busca e análise de grandes volumes de dados espalhados na internet. E, para isso, é necessário a utilização de um SO que consiga atender essa necessidade.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290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Com a exceção do Microsoft SQL Server, a grande maioria dos </a:t>
            </a:r>
            <a:r>
              <a:rPr lang="pt-BR" dirty="0" err="1"/>
              <a:t>SGBDs</a:t>
            </a:r>
            <a:r>
              <a:rPr lang="pt-BR" dirty="0"/>
              <a:t> possuem melhor desempenho e performance, quando hospedados em ambientes Linux.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Sendo assim, caso a sua carreira como um DBA siga uma carreira alternativa ao SQL Server, ter sólidos conhecimentos em Linux será praticamente uma obrigação.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14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1551</TotalTime>
  <Words>5239</Words>
  <Application>Microsoft Office PowerPoint</Application>
  <PresentationFormat>Apresentação na tela (4:3)</PresentationFormat>
  <Paragraphs>511</Paragraphs>
  <Slides>103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Carlito</vt:lpstr>
      <vt:lpstr>Century Schoolbook</vt:lpstr>
      <vt:lpstr>Times New Roman</vt:lpstr>
      <vt:lpstr>Verdana</vt:lpstr>
      <vt:lpstr>Wingdings</vt:lpstr>
      <vt:lpstr>Wingdings 2</vt:lpstr>
      <vt:lpstr>Balcão Envidraçado</vt:lpstr>
      <vt:lpstr>Office Theme</vt:lpstr>
      <vt:lpstr>Apresentação do PowerPoint</vt:lpstr>
      <vt:lpstr>Conteúdo Programático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Atualizações do Ubuntu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 do Linux </vt:lpstr>
      <vt:lpstr>Linux </vt:lpstr>
      <vt:lpstr>Se adaptando ao Linux  </vt:lpstr>
      <vt:lpstr>Linux no mercado  </vt:lpstr>
      <vt:lpstr>Linux no mercado  </vt:lpstr>
      <vt:lpstr>Linux no mercado  </vt:lpstr>
      <vt:lpstr>Manipulação de grande volume de dados </vt:lpstr>
      <vt:lpstr>Banco de dados</vt:lpstr>
      <vt:lpstr>Administradores de Sistemas</vt:lpstr>
      <vt:lpstr>DevOps</vt:lpstr>
      <vt:lpstr>empresas, organizações, pessoas e aplicações de peso que adotam o Linux: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Cliente</dc:creator>
  <cp:lastModifiedBy>Usuário</cp:lastModifiedBy>
  <cp:revision>133</cp:revision>
  <cp:lastPrinted>2015-10-22T15:28:44Z</cp:lastPrinted>
  <dcterms:created xsi:type="dcterms:W3CDTF">2014-09-13T19:19:33Z</dcterms:created>
  <dcterms:modified xsi:type="dcterms:W3CDTF">2020-09-29T23:41:10Z</dcterms:modified>
</cp:coreProperties>
</file>