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64350" cy="9996488"/>
  <p:embeddedFontLst>
    <p:embeddedFont>
      <p:font typeface="Book Antiqua" panose="02040602050305030304" pitchFamily="18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8210" y="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4275" y="1249363"/>
            <a:ext cx="4495800" cy="3373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94929"/>
            <a:ext cx="2974552" cy="501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8210" y="9494929"/>
            <a:ext cx="2974552" cy="501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>
            <a:spLocks noGrp="1"/>
          </p:cNvSpPr>
          <p:nvPr>
            <p:ph type="sldNum" idx="12"/>
          </p:nvPr>
        </p:nvSpPr>
        <p:spPr>
          <a:xfrm>
            <a:off x="3888210" y="9494929"/>
            <a:ext cx="2974552" cy="501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"/>
              <a:buFont typeface="Noto Sans Symbols"/>
              <a:buNone/>
            </a:pPr>
            <a:fld id="{00000000-1234-1234-1234-123412341234}" type="slidenum">
              <a:rPr lang="pt-BR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:notes"/>
          <p:cNvSpPr txBox="1"/>
          <p:nvPr/>
        </p:nvSpPr>
        <p:spPr>
          <a:xfrm>
            <a:off x="991518" y="800067"/>
            <a:ext cx="4879727" cy="399685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6325" tIns="48150" rIns="96325" bIns="48150" anchor="ctr" anchorCtr="0">
            <a:noAutofit/>
          </a:bodyPr>
          <a:lstStyle/>
          <a:p>
            <a:pPr marL="0" marR="0" lvl="0" indent="0" algn="l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686436" y="5064193"/>
            <a:ext cx="5481946" cy="478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>
            <a:spLocks noGrp="1"/>
          </p:cNvSpPr>
          <p:nvPr>
            <p:ph type="body" idx="1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>
            <a:spLocks noGrp="1"/>
          </p:cNvSpPr>
          <p:nvPr>
            <p:ph type="body" idx="1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>
            <a:spLocks noGrp="1"/>
          </p:cNvSpPr>
          <p:nvPr>
            <p:ph type="body" idx="1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>
            <a:spLocks noGrp="1"/>
          </p:cNvSpPr>
          <p:nvPr>
            <p:ph type="body" idx="1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>
            <a:spLocks noGrp="1"/>
          </p:cNvSpPr>
          <p:nvPr>
            <p:ph type="body" idx="1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>
            <a:spLocks noGrp="1"/>
          </p:cNvSpPr>
          <p:nvPr>
            <p:ph type="body" idx="1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yout Personalizado">
  <p:cSld name="Layout Personaliza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 Antiqua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>
            <a:spLocks noGrp="1"/>
          </p:cNvSpPr>
          <p:nvPr>
            <p:ph type="pic" idx="2"/>
          </p:nvPr>
        </p:nvSpPr>
        <p:spPr>
          <a:xfrm rot="240000">
            <a:off x="2183792" y="666965"/>
            <a:ext cx="4772156" cy="3598016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5000" dist="50800" dir="12900000" kx="195000" ky="145000" algn="tl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688489" y="5324306"/>
            <a:ext cx="7756264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dt" idx="10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ftr" idx="11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 rot="5400000">
            <a:off x="2633092" y="314502"/>
            <a:ext cx="3877815" cy="7745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5pPr>
            <a:lvl6pPr marL="2743200" lvl="5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6pPr>
            <a:lvl7pPr marL="3200400" lvl="6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7pPr>
            <a:lvl8pPr marL="3657600" lvl="7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8pPr>
            <a:lvl9pPr marL="4114800" lvl="8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dt" idx="10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ftr" idx="11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grpSp>
        <p:nvGrpSpPr>
          <p:cNvPr id="108" name="Google Shape;108;p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09" name="Google Shape;109;p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5400">
                  <a:solidFill>
                    <a:srgbClr val="DBA253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🙢</a:t>
              </a:r>
              <a:endParaRPr/>
            </a:p>
          </p:txBody>
        </p:sp>
        <p:cxnSp>
          <p:nvCxnSpPr>
            <p:cNvPr id="110" name="Google Shape;110;p12"/>
            <p:cNvCxnSpPr/>
            <p:nvPr/>
          </p:nvCxnSpPr>
          <p:spPr>
            <a:xfrm rot="10800000">
              <a:off x="1172584" y="1925620"/>
              <a:ext cx="3119718" cy="1588"/>
            </a:xfrm>
            <a:prstGeom prst="straightConnector1">
              <a:avLst/>
            </a:prstGeom>
            <a:noFill/>
            <a:ln w="12700" cap="flat" cmpd="sng">
              <a:solidFill>
                <a:srgbClr val="DBA25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" name="Google Shape;111;p12"/>
            <p:cNvCxnSpPr/>
            <p:nvPr/>
          </p:nvCxnSpPr>
          <p:spPr>
            <a:xfrm rot="10800000">
              <a:off x="4831976" y="1922650"/>
              <a:ext cx="3119718" cy="1588"/>
            </a:xfrm>
            <a:prstGeom prst="straightConnector1">
              <a:avLst/>
            </a:prstGeom>
            <a:noFill/>
            <a:ln w="12700" cap="flat" cmpd="sng">
              <a:solidFill>
                <a:srgbClr val="DBA25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>
            <a:spLocks noGrp="1"/>
          </p:cNvSpPr>
          <p:nvPr>
            <p:ph type="title"/>
          </p:nvPr>
        </p:nvSpPr>
        <p:spPr>
          <a:xfrm rot="5400000">
            <a:off x="4822274" y="2503684"/>
            <a:ext cx="5566765" cy="167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body" idx="1"/>
          </p:nvPr>
        </p:nvSpPr>
        <p:spPr>
          <a:xfrm rot="5400000">
            <a:off x="930536" y="607806"/>
            <a:ext cx="5023821" cy="550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5pPr>
            <a:lvl6pPr marL="2743200" lvl="5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6pPr>
            <a:lvl7pPr marL="3200400" lvl="6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7pPr>
            <a:lvl8pPr marL="3657600" lvl="7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8pPr>
            <a:lvl9pPr marL="4114800" lvl="8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dt" idx="10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ftr" idx="11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19" name="Google Shape;119;p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5400">
                  <a:solidFill>
                    <a:srgbClr val="DBA253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🙢</a:t>
              </a:r>
              <a:endParaRPr/>
            </a:p>
          </p:txBody>
        </p:sp>
        <p:cxnSp>
          <p:nvCxnSpPr>
            <p:cNvPr id="120" name="Google Shape;120;p13"/>
            <p:cNvCxnSpPr/>
            <p:nvPr/>
          </p:nvCxnSpPr>
          <p:spPr>
            <a:xfrm rot="10800000">
              <a:off x="1815339" y="1924709"/>
              <a:ext cx="2468880" cy="2505"/>
            </a:xfrm>
            <a:prstGeom prst="straightConnector1">
              <a:avLst/>
            </a:prstGeom>
            <a:noFill/>
            <a:ln w="12700" cap="flat" cmpd="sng">
              <a:solidFill>
                <a:srgbClr val="DBA25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" name="Google Shape;121;p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straightConnector1">
              <a:avLst/>
            </a:prstGeom>
            <a:noFill/>
            <a:ln w="12700" cap="flat" cmpd="sng">
              <a:solidFill>
                <a:srgbClr val="DBA25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bg>
      <p:bgPr>
        <a:blipFill rotWithShape="1">
          <a:blip r:embed="rId2">
            <a:alphaModFix/>
          </a:blip>
          <a:tile tx="0" ty="0" sx="60000" sy="60000" flip="none" algn="tl"/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5pPr>
            <a:lvl6pPr marL="2743200" lvl="5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6pPr>
            <a:lvl7pPr marL="3200400" lvl="6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7pPr>
            <a:lvl8pPr marL="3657600" lvl="7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8pPr>
            <a:lvl9pPr marL="4114800" lvl="8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26" name="Google Shape;26;p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5400" b="0" i="0" u="none" strike="noStrike" cap="none">
                  <a:solidFill>
                    <a:srgbClr val="DBA253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🙢</a:t>
              </a:r>
              <a:endParaRPr/>
            </a:p>
          </p:txBody>
        </p:sp>
        <p:cxnSp>
          <p:nvCxnSpPr>
            <p:cNvPr id="27" name="Google Shape;27;p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straightConnector1">
              <a:avLst/>
            </a:prstGeom>
            <a:noFill/>
            <a:ln w="12700" cap="flat" cmpd="sng">
              <a:solidFill>
                <a:srgbClr val="DBA25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3"/>
            <p:cNvCxnSpPr/>
            <p:nvPr/>
          </p:nvCxnSpPr>
          <p:spPr>
            <a:xfrm rot="10800000">
              <a:off x="4831976" y="1922650"/>
              <a:ext cx="3119718" cy="1588"/>
            </a:xfrm>
            <a:prstGeom prst="straightConnector1">
              <a:avLst/>
            </a:prstGeom>
            <a:noFill/>
            <a:ln w="12700" cap="flat" cmpd="sng">
              <a:solidFill>
                <a:srgbClr val="DBA25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 descr="CoverOverla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grpSp>
        <p:nvGrpSpPr>
          <p:cNvPr id="34" name="Google Shape;34;p4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</p:grpSpPr>
        <p:sp>
          <p:nvSpPr>
            <p:cNvPr id="35" name="Google Shape;35;p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  <a:ln>
              <a:noFill/>
            </a:ln>
            <a:effectLst>
              <a:outerShdw blurRad="38100" dist="12700" dir="1620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5400">
                  <a:solidFill>
                    <a:srgbClr val="E1DCA5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🙢</a:t>
              </a:r>
              <a:endParaRPr/>
            </a:p>
          </p:txBody>
        </p:sp>
        <p:cxnSp>
          <p:nvCxnSpPr>
            <p:cNvPr id="36" name="Google Shape;36;p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straightConnector1">
              <a:avLst/>
            </a:prstGeom>
            <a:noFill/>
            <a:ln w="12700" cap="flat" cmpd="sng">
              <a:solidFill>
                <a:srgbClr val="E1DC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" name="Google Shape;37;p4"/>
            <p:cNvCxnSpPr/>
            <p:nvPr/>
          </p:nvCxnSpPr>
          <p:spPr>
            <a:xfrm rot="10800000">
              <a:off x="4831976" y="1922930"/>
              <a:ext cx="3119718" cy="1588"/>
            </a:xfrm>
            <a:prstGeom prst="straightConnector1">
              <a:avLst/>
            </a:prstGeom>
            <a:noFill/>
            <a:ln w="12700" cap="flat" cmpd="sng">
              <a:solidFill>
                <a:srgbClr val="E1DCA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8" name="Google Shape;38;p4"/>
          <p:cNvSpPr txBox="1"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ook Antiqua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bg>
      <p:bgPr>
        <a:blipFill rotWithShape="1">
          <a:blip r:embed="rId2">
            <a:alphaModFix/>
          </a:blip>
          <a:tile tx="0" ty="0" sx="60000" sy="60000" flip="none" algn="tl"/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 descr="CoverOverla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5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43" name="Google Shape;43;p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5400">
                  <a:solidFill>
                    <a:srgbClr val="DBA253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🙢</a:t>
              </a:r>
              <a:endParaRPr/>
            </a:p>
          </p:txBody>
        </p:sp>
        <p:cxnSp>
          <p:nvCxnSpPr>
            <p:cNvPr id="44" name="Google Shape;44;p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straightConnector1">
              <a:avLst/>
            </a:prstGeom>
            <a:noFill/>
            <a:ln w="12700" cap="flat" cmpd="sng">
              <a:solidFill>
                <a:srgbClr val="DBA25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45;p5"/>
            <p:cNvCxnSpPr/>
            <p:nvPr/>
          </p:nvCxnSpPr>
          <p:spPr>
            <a:xfrm rot="10800000">
              <a:off x="4831976" y="1927412"/>
              <a:ext cx="3119718" cy="1588"/>
            </a:xfrm>
            <a:prstGeom prst="straightConnector1">
              <a:avLst/>
            </a:prstGeom>
            <a:noFill/>
            <a:ln w="12700" cap="flat" cmpd="sng">
              <a:solidFill>
                <a:srgbClr val="DBA25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Book Antiqua"/>
              <a:buNone/>
              <a:defRPr sz="5400" b="0" cap="none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ftr" idx="11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dt" idx="10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Book Antiqua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57" name="Google Shape;57;p6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5400">
                  <a:solidFill>
                    <a:srgbClr val="DBA253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🙢</a:t>
              </a:r>
              <a:endParaRPr/>
            </a:p>
          </p:txBody>
        </p:sp>
        <p:cxnSp>
          <p:nvCxnSpPr>
            <p:cNvPr id="58" name="Google Shape;58;p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straightConnector1">
              <a:avLst/>
            </a:prstGeom>
            <a:noFill/>
            <a:ln w="12700" cap="flat" cmpd="sng">
              <a:solidFill>
                <a:srgbClr val="DBA25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59;p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straightConnector1">
              <a:avLst/>
            </a:prstGeom>
            <a:noFill/>
            <a:ln w="12700" cap="flat" cmpd="sng">
              <a:solidFill>
                <a:srgbClr val="DBA25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0" name="Google Shape;60;p6"/>
          <p:cNvSpPr txBox="1">
            <a:spLocks noGrp="1"/>
          </p:cNvSpPr>
          <p:nvPr>
            <p:ph type="body" idx="1"/>
          </p:nvPr>
        </p:nvSpPr>
        <p:spPr>
          <a:xfrm>
            <a:off x="685800" y="2240280"/>
            <a:ext cx="3803904" cy="3877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5pPr>
            <a:lvl6pPr marL="2743200" lvl="5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6pPr>
            <a:lvl7pPr marL="3200400" lvl="6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7pPr>
            <a:lvl8pPr marL="3657600" lvl="7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8pPr>
            <a:lvl9pPr marL="4114800" lvl="8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2"/>
          </p:nvPr>
        </p:nvSpPr>
        <p:spPr>
          <a:xfrm>
            <a:off x="4645151" y="2240280"/>
            <a:ext cx="3803904" cy="3877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5pPr>
            <a:lvl6pPr marL="2743200" lvl="5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6pPr>
            <a:lvl7pPr marL="3200400" lvl="6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7pPr>
            <a:lvl8pPr marL="3657600" lvl="7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8pPr>
            <a:lvl9pPr marL="4114800" lvl="8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Book Antiqu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2"/>
          </p:nvPr>
        </p:nvSpPr>
        <p:spPr>
          <a:xfrm>
            <a:off x="688488" y="2947595"/>
            <a:ext cx="3803904" cy="317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🙣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🙣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🙣"/>
              <a:defRPr sz="16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🙣"/>
              <a:defRPr sz="16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🙣"/>
              <a:defRPr sz="16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🙣"/>
              <a:defRPr sz="16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🙣"/>
              <a:defRPr sz="1600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3"/>
          </p:nvPr>
        </p:nvSpPr>
        <p:spPr>
          <a:xfrm>
            <a:off x="5002306" y="2240280"/>
            <a:ext cx="3447288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4"/>
          </p:nvPr>
        </p:nvSpPr>
        <p:spPr>
          <a:xfrm>
            <a:off x="4645026" y="2944368"/>
            <a:ext cx="3799728" cy="317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🙣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🙣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🙣"/>
              <a:defRPr sz="16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🙣"/>
              <a:defRPr sz="16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🙣"/>
              <a:defRPr sz="16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🙣"/>
              <a:defRPr sz="16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🙣"/>
              <a:defRPr sz="1600"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dt" idx="10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ftr" idx="11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grpSp>
        <p:nvGrpSpPr>
          <p:cNvPr id="71" name="Google Shape;71;p7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72" name="Google Shape;72;p7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5400">
                  <a:solidFill>
                    <a:srgbClr val="DBA253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🙢</a:t>
              </a:r>
              <a:endParaRPr/>
            </a:p>
          </p:txBody>
        </p:sp>
        <p:cxnSp>
          <p:nvCxnSpPr>
            <p:cNvPr id="73" name="Google Shape;73;p7"/>
            <p:cNvCxnSpPr/>
            <p:nvPr/>
          </p:nvCxnSpPr>
          <p:spPr>
            <a:xfrm rot="10800000">
              <a:off x="1172584" y="1925620"/>
              <a:ext cx="3119718" cy="1588"/>
            </a:xfrm>
            <a:prstGeom prst="straightConnector1">
              <a:avLst/>
            </a:prstGeom>
            <a:noFill/>
            <a:ln w="12700" cap="flat" cmpd="sng">
              <a:solidFill>
                <a:srgbClr val="DBA25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" name="Google Shape;74;p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straightConnector1">
              <a:avLst/>
            </a:prstGeom>
            <a:noFill/>
            <a:ln w="12700" cap="flat" cmpd="sng">
              <a:solidFill>
                <a:srgbClr val="DBA25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ftr" idx="11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81" name="Google Shape;81;p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5400">
                  <a:solidFill>
                    <a:srgbClr val="DBA253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🙢</a:t>
              </a:r>
              <a:endParaRPr/>
            </a:p>
          </p:txBody>
        </p:sp>
        <p:cxnSp>
          <p:nvCxnSpPr>
            <p:cNvPr id="82" name="Google Shape;82;p8"/>
            <p:cNvCxnSpPr/>
            <p:nvPr/>
          </p:nvCxnSpPr>
          <p:spPr>
            <a:xfrm rot="10800000">
              <a:off x="1172584" y="1925620"/>
              <a:ext cx="3119718" cy="1588"/>
            </a:xfrm>
            <a:prstGeom prst="straightConnector1">
              <a:avLst/>
            </a:prstGeom>
            <a:noFill/>
            <a:ln w="12700" cap="flat" cmpd="sng">
              <a:solidFill>
                <a:srgbClr val="DBA25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83;p8"/>
            <p:cNvCxnSpPr/>
            <p:nvPr/>
          </p:nvCxnSpPr>
          <p:spPr>
            <a:xfrm rot="10800000">
              <a:off x="4831976" y="1922650"/>
              <a:ext cx="3119718" cy="1588"/>
            </a:xfrm>
            <a:prstGeom prst="straightConnector1">
              <a:avLst/>
            </a:prstGeom>
            <a:noFill/>
            <a:ln w="12700" cap="flat" cmpd="sng">
              <a:solidFill>
                <a:srgbClr val="DBA25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>
            <a:spLocks noGrp="1"/>
          </p:cNvSpPr>
          <p:nvPr>
            <p:ph type="dt" idx="10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ftr" idx="11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 Antiqua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692001" y="559398"/>
            <a:ext cx="4116667" cy="5566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🙣"/>
              <a:defRPr sz="24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SzPts val="2200"/>
              <a:buChar char="🙢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🙣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 sz="18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🙣"/>
              <a:defRPr sz="16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🙣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🙣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🙣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🙣"/>
              <a:defRPr sz="2000"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2"/>
          </p:nvPr>
        </p:nvSpPr>
        <p:spPr>
          <a:xfrm>
            <a:off x="5034579" y="3603812"/>
            <a:ext cx="3411725" cy="2517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dt" idx="10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ftr" idx="11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0000" sy="6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FFFFFF">
                  <a:alpha val="10980"/>
                </a:srgbClr>
              </a:gs>
              <a:gs pos="83000">
                <a:srgbClr val="FFFFFF">
                  <a:alpha val="10980"/>
                </a:srgbClr>
              </a:gs>
              <a:gs pos="100000">
                <a:srgbClr val="D0C974">
                  <a:alpha val="2274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Book Antiqua"/>
              <a:buNone/>
              <a:defRPr sz="54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🙣"/>
              <a:defRPr sz="24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🙢"/>
              <a:defRPr sz="2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🙣"/>
              <a:defRPr sz="2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🙣"/>
              <a:defRPr sz="18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🙣"/>
              <a:defRPr sz="16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mailto:andrezabarcaro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43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/>
          <p:nvPr/>
        </p:nvSpPr>
        <p:spPr>
          <a:xfrm>
            <a:off x="2707954" y="5732463"/>
            <a:ext cx="4271018" cy="833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lang="pt-BR" sz="16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Andreza Barcaro e Valesca Barbosa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lang="pt-BR" sz="1600" b="1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andrezabarcaro@gmail.com</a:t>
            </a:r>
            <a:endParaRPr sz="16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lang="pt-BR" sz="16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valescaaraujo994@gmail.com</a:t>
            </a:r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1979613" y="4149725"/>
            <a:ext cx="5616575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Criando </a:t>
            </a:r>
            <a:r>
              <a:rPr lang="pt-BR" sz="3200" b="1" i="0" u="none" strike="noStrike" cap="none" dirty="0" err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LiveUSB</a:t>
            </a:r>
            <a:endParaRPr sz="3200" b="1" i="0" u="none" strike="noStrike" cap="none" dirty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32" name="Google Shape;13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95738" y="2708275"/>
            <a:ext cx="133350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7" y="-297"/>
            <a:ext cx="9144793" cy="685859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>
            <a:spLocks noGrp="1"/>
          </p:cNvSpPr>
          <p:nvPr>
            <p:ph type="body" idx="1"/>
          </p:nvPr>
        </p:nvSpPr>
        <p:spPr>
          <a:xfrm>
            <a:off x="0" y="692697"/>
            <a:ext cx="9143999" cy="543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365760" algn="l" rtl="0">
              <a:spcBef>
                <a:spcPts val="0"/>
              </a:spcBef>
              <a:spcAft>
                <a:spcPts val="0"/>
              </a:spcAft>
              <a:buSzPts val="2800"/>
              <a:buChar char="🙣"/>
            </a:pPr>
            <a:r>
              <a:rPr lang="pt-BR" sz="2800"/>
              <a:t>Após o carregamento do software, é só seguir os passos:</a:t>
            </a:r>
            <a:endParaRPr/>
          </a:p>
          <a:p>
            <a:pPr marL="365760" lvl="0" indent="-365760" algn="l" rtl="0">
              <a:spcBef>
                <a:spcPts val="560"/>
              </a:spcBef>
              <a:spcAft>
                <a:spcPts val="0"/>
              </a:spcAft>
              <a:buSzPts val="2800"/>
              <a:buChar char="🙣"/>
            </a:pPr>
            <a:r>
              <a:rPr lang="pt-BR" sz="2800"/>
              <a:t>1.  Clicar no botão “Outro”;</a:t>
            </a:r>
            <a:endParaRPr/>
          </a:p>
          <a:p>
            <a:pPr marL="365760" lvl="0" indent="-365760" algn="l" rtl="0">
              <a:spcBef>
                <a:spcPts val="560"/>
              </a:spcBef>
              <a:spcAft>
                <a:spcPts val="0"/>
              </a:spcAft>
              <a:buSzPts val="2800"/>
              <a:buChar char="🙣"/>
            </a:pPr>
            <a:r>
              <a:rPr lang="pt-BR" sz="2800"/>
              <a:t>2.  Aparecerá uma caixa de diálogo solicitando a escolha do local onde  se encontra  a imagem (*.iso)  do Sistema Operacional Ubuntu. A Figura 2 mostra  que  a  imagem  encontra-se  no  diretório /home/thiagocury/Downloads/</a:t>
            </a:r>
            <a:endParaRPr/>
          </a:p>
          <a:p>
            <a:pPr marL="365760" lvl="0" indent="-365760" algn="l" rtl="0">
              <a:spcBef>
                <a:spcPts val="560"/>
              </a:spcBef>
              <a:spcAft>
                <a:spcPts val="0"/>
              </a:spcAft>
              <a:buSzPts val="2800"/>
              <a:buChar char="🙣"/>
            </a:pPr>
            <a:r>
              <a:rPr lang="pt-BR" sz="2800"/>
              <a:t>3.  Em  seguida,  com  o  dispositivo  USB  plugado,  marcar  aquele  que  se tornará inicializável com Ubuntu, no caso o escolhido foi o USB DISK 2.0 com capacidade para 7.3GB.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7" y="-297"/>
            <a:ext cx="9144793" cy="6858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043608" y="476672"/>
            <a:ext cx="66008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43838" y="1412776"/>
            <a:ext cx="9187838" cy="516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7" y="-297"/>
            <a:ext cx="9144793" cy="685859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>
            <a:spLocks noGrp="1"/>
          </p:cNvSpPr>
          <p:nvPr>
            <p:ph type="body" idx="1"/>
          </p:nvPr>
        </p:nvSpPr>
        <p:spPr>
          <a:xfrm>
            <a:off x="0" y="1844825"/>
            <a:ext cx="9143999" cy="42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/>
              <a:t>É  possível  escolher  quanto  de  espaço  será  reservado  para  a  utilização  do sistema  operacional  quando  inicializado  como  LiveUSB.  Se  for  reservado  espaço,  o Linux  utilizará  deste  para  guardar  softwares  instalados,  configurações estabelecidas,  arquivos  criados,  etc.  A  Figura  2  mostra  que  para  o  pendrive  de 7.3GB foram reservados 2.0GB para o LiveUSB.</a:t>
            </a:r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Book Antiqua"/>
              <a:buNone/>
            </a:pPr>
            <a:r>
              <a:rPr lang="pt-BR">
                <a:solidFill>
                  <a:srgbClr val="002060"/>
                </a:solidFill>
              </a:rPr>
              <a:t>Reservando espaço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7" y="-297"/>
            <a:ext cx="9144793" cy="685859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>
            <a:spLocks noGrp="1"/>
          </p:cNvSpPr>
          <p:nvPr>
            <p:ph type="body" idx="1"/>
          </p:nvPr>
        </p:nvSpPr>
        <p:spPr>
          <a:xfrm>
            <a:off x="-397" y="1988841"/>
            <a:ext cx="9144397" cy="4137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/>
              <a:t>Para dar boot pelo dispositivo USB recém-criado do Ubuntu, você precisa ir à configuração  da  BIOS  (Basic  Input  Output  System  –  Sistema  básico  de  entrada  e saída, conhecido OCMO  Setup  =  Configurações da placa mãe) e mudar a ordem do boot, para que seja iniciado a partir do dispositivo USB, e não a partir do seu HD ou CD/DVD.</a:t>
            </a:r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8275998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Book Antiqua"/>
              <a:buNone/>
            </a:pPr>
            <a:r>
              <a:rPr lang="pt-BR" sz="4000">
                <a:solidFill>
                  <a:srgbClr val="002060"/>
                </a:solidFill>
              </a:rPr>
              <a:t>Iniciando o sistema pelo LiveUSB</a:t>
            </a:r>
            <a:endParaRPr sz="40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7" y="-297"/>
            <a:ext cx="9144793" cy="6858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03739" y="1089427"/>
            <a:ext cx="8936813" cy="81824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/>
          <p:nvPr/>
        </p:nvSpPr>
        <p:spPr>
          <a:xfrm>
            <a:off x="-397" y="3030489"/>
            <a:ext cx="9144397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Caso  o  dispositivo  USB  ou  CD  do  Ubuntu  esteja  no  drive  de  CD/DVD,  mas não  inicia,  pode  haver  algo  com  a  configuração.  Certifique-se  que  não  exista nenhum outro dispositivo iniciando primeiro.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7" y="-297"/>
            <a:ext cx="9144793" cy="6858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9301" y="476672"/>
            <a:ext cx="8485396" cy="150606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/>
          <p:nvPr/>
        </p:nvSpPr>
        <p:spPr>
          <a:xfrm>
            <a:off x="6696" y="2018184"/>
            <a:ext cx="91440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Em  geral  para  entrar  na  BIOS,  após  ligar  o  computador  devemos  apertar ESC,  F2,  F10  ou  DEL.  Uma  das  quatro  opções,  pois  depende  de  cada  modelo  de computador.  Conseguindo  dar  o  boot  (pelo  CD/DVD  ou  dispositivo  USB)  do Ubuntu, aparecerá uma tela conforme a Figura 3.  Obs:  na Figura 3 o idioma já foi modificado para Português do Brasil.  Para não afetar o sistema que você já tem no computador, use a opção EXPERIMENTAR O UBUNTU.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7" y="-297"/>
            <a:ext cx="9144793" cy="685859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9"/>
          <p:cNvSpPr txBox="1"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13359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Book Antiqua"/>
              <a:buNone/>
            </a:pPr>
            <a:endParaRPr/>
          </a:p>
        </p:txBody>
      </p:sp>
      <p:pic>
        <p:nvPicPr>
          <p:cNvPr id="236" name="Google Shape;23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512" y="260648"/>
            <a:ext cx="8496944" cy="6408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6062"/>
            <a:ext cx="9144000" cy="686037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5"/>
          <p:cNvSpPr txBox="1">
            <a:spLocks noGrp="1"/>
          </p:cNvSpPr>
          <p:nvPr>
            <p:ph type="title"/>
          </p:nvPr>
        </p:nvSpPr>
        <p:spPr>
          <a:xfrm>
            <a:off x="107504" y="106837"/>
            <a:ext cx="903649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Verdana"/>
              <a:buNone/>
            </a:pPr>
            <a:r>
              <a:rPr lang="pt-BR" sz="3200" b="1">
                <a:solidFill>
                  <a:srgbClr val="333399"/>
                </a:solidFill>
                <a:latin typeface="Verdana"/>
                <a:ea typeface="Verdana"/>
                <a:cs typeface="Verdana"/>
                <a:sym typeface="Verdana"/>
              </a:rPr>
              <a:t>Conteúdo Programático da aula</a:t>
            </a:r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91440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60"/>
              <a:buNone/>
            </a:pPr>
            <a:endParaRPr sz="2960"/>
          </a:p>
          <a:p>
            <a:pPr marL="365760" lvl="0" indent="-36576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2060"/>
              </a:buClr>
              <a:buSzPts val="2960"/>
              <a:buChar char="🙣"/>
            </a:pPr>
            <a:r>
              <a:rPr lang="pt-BR" sz="2960"/>
              <a:t>Instalação do Sistema Operacional Linux Ubuntu utilizando VirtualBox. 	</a:t>
            </a:r>
            <a:endParaRPr/>
          </a:p>
          <a:p>
            <a:pPr marL="365760" lvl="0" indent="-36576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2060"/>
              </a:buClr>
              <a:buSzPts val="2960"/>
              <a:buChar char="🙣"/>
            </a:pPr>
            <a:r>
              <a:rPr lang="pt-BR" sz="2960"/>
              <a:t>Se possível: rodar (live-cd) outras distribuições Linux através das “.isos”. </a:t>
            </a:r>
            <a:endParaRPr/>
          </a:p>
          <a:p>
            <a:pPr marL="365760" lvl="0" indent="-36576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2060"/>
              </a:buClr>
              <a:buSzPts val="2960"/>
              <a:buChar char="🙣"/>
            </a:pPr>
            <a:r>
              <a:rPr lang="pt-BR" sz="2960"/>
              <a:t>Criar um live-pendrive a partir do próprio Sistema Operacional.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2960"/>
              <a:buNone/>
            </a:pPr>
            <a:r>
              <a:rPr lang="pt-BR" sz="2960"/>
              <a:t>	</a:t>
            </a:r>
            <a:endParaRPr/>
          </a:p>
          <a:p>
            <a:pPr marL="365760" lvl="0" indent="-177799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2960"/>
              <a:buNone/>
            </a:pPr>
            <a:endParaRPr sz="2960"/>
          </a:p>
          <a:p>
            <a:pPr marL="0" lvl="0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None/>
            </a:pPr>
            <a:r>
              <a:rPr lang="pt-BR" sz="2220"/>
              <a:t>	</a:t>
            </a:r>
            <a:endParaRPr/>
          </a:p>
          <a:p>
            <a:pPr marL="365760" lvl="0" indent="-224789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None/>
            </a:pPr>
            <a:endParaRPr sz="2220"/>
          </a:p>
          <a:p>
            <a:pPr marL="365760" lvl="0" indent="-224789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None/>
            </a:pPr>
            <a:endParaRPr sz="2220"/>
          </a:p>
          <a:p>
            <a:pPr marL="365760" lvl="0" indent="-224789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None/>
            </a:pPr>
            <a:endParaRPr sz="2220"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4294967295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6062"/>
            <a:ext cx="9144000" cy="686037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107504" y="106837"/>
            <a:ext cx="903649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Verdana"/>
              <a:buNone/>
            </a:pPr>
            <a:r>
              <a:rPr lang="pt-BR" sz="3200" b="1">
                <a:solidFill>
                  <a:srgbClr val="333399"/>
                </a:solidFill>
                <a:latin typeface="Verdana"/>
                <a:ea typeface="Verdana"/>
                <a:cs typeface="Verdana"/>
                <a:sym typeface="Verdana"/>
              </a:rPr>
              <a:t>Conteúdo Programático da aula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91440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365760" lvl="0" indent="-365760" algn="l" rtl="0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Char char="🙣"/>
            </a:pPr>
            <a:r>
              <a:rPr lang="pt-BR" sz="3200"/>
              <a:t>O popular </a:t>
            </a:r>
            <a:r>
              <a:rPr lang="pt-BR" sz="3200" b="1"/>
              <a:t>ISO</a:t>
            </a:r>
            <a:r>
              <a:rPr lang="pt-BR" sz="3200"/>
              <a:t> é um formato de gravação para CDs e DVDs muito utilizado para softwares e </a:t>
            </a:r>
            <a:r>
              <a:rPr lang="pt-BR" sz="3200" b="1"/>
              <a:t>sistemas operacionais</a:t>
            </a:r>
            <a:r>
              <a:rPr lang="pt-BR" sz="3200"/>
              <a:t>, como o Windows. ...,  A imagem </a:t>
            </a:r>
            <a:r>
              <a:rPr lang="pt-BR" sz="3200" b="1"/>
              <a:t>ISO</a:t>
            </a:r>
            <a:r>
              <a:rPr lang="pt-BR" sz="3200"/>
              <a:t> pode manter essa cópia como se fosse original do </a:t>
            </a:r>
            <a:r>
              <a:rPr lang="pt-BR" sz="3200" b="1"/>
              <a:t>sistema operacional</a:t>
            </a:r>
            <a:r>
              <a:rPr lang="pt-BR" sz="3200"/>
              <a:t> para instalar em seus PCs.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pt-BR"/>
              <a:t>	</a:t>
            </a:r>
            <a:endParaRPr/>
          </a:p>
          <a:p>
            <a:pPr marL="365760" lvl="0" indent="-213359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65760" lvl="0" indent="-213359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65760" lvl="0" indent="-213359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ldNum" idx="4294967295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7" y="-297"/>
            <a:ext cx="9144793" cy="685859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0" y="1196752"/>
            <a:ext cx="9143999" cy="4929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/>
              <a:t>Apresentaremos  de  que  modo  podemos  utilizar  um  sistema operacional Linux em nosso computador, e em seguida mostraremos como criar um dispositivo USB com o Ubuntu instalado.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7" y="-297"/>
            <a:ext cx="9144793" cy="6858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0" y="2194858"/>
            <a:ext cx="9143999" cy="393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/>
              <a:t>Podemos  utilizar  o  Sistema  Operacional  Linux  de  algumas  formas.  Abaixo estão  listadas  as  maneiras  mais  conhecidas  e  comuns  de  utilização  do  Sistema Operacional Linux:</a:t>
            </a:r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Book Antiqua"/>
              <a:buNone/>
            </a:pPr>
            <a:r>
              <a:rPr lang="pt-BR" sz="4400" b="1">
                <a:solidFill>
                  <a:srgbClr val="002060"/>
                </a:solidFill>
              </a:rPr>
              <a:t>FORMAS DE UTILIZAÇÃO DO UBUNTU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8" y="-99392"/>
            <a:ext cx="9144793" cy="6858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0" y="908721"/>
            <a:ext cx="9143999" cy="521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365760" algn="just" rtl="0">
              <a:spcBef>
                <a:spcPts val="0"/>
              </a:spcBef>
              <a:spcAft>
                <a:spcPts val="0"/>
              </a:spcAft>
              <a:buSzPts val="2800"/>
              <a:buChar char="🙣"/>
            </a:pPr>
            <a:r>
              <a:rPr lang="pt-BR" sz="2800"/>
              <a:t>Instalando  em  alguma  unidade  de  armazenamento  (mais  comum  é  a instalação em HD);</a:t>
            </a:r>
            <a:endParaRPr/>
          </a:p>
          <a:p>
            <a:pPr marL="365760" lvl="0" indent="-365760" algn="just" rtl="0">
              <a:spcBef>
                <a:spcPts val="560"/>
              </a:spcBef>
              <a:spcAft>
                <a:spcPts val="0"/>
              </a:spcAft>
              <a:buSzPts val="2800"/>
              <a:buChar char="🙣"/>
            </a:pPr>
            <a:r>
              <a:rPr lang="pt-BR" sz="2800"/>
              <a:t>Rodando direto através de distribuições Live-CD;</a:t>
            </a:r>
            <a:endParaRPr/>
          </a:p>
          <a:p>
            <a:pPr marL="365760" lvl="0" indent="-365760" algn="just" rtl="0">
              <a:spcBef>
                <a:spcPts val="560"/>
              </a:spcBef>
              <a:spcAft>
                <a:spcPts val="0"/>
              </a:spcAft>
              <a:buSzPts val="2800"/>
              <a:buChar char="🙣"/>
            </a:pPr>
            <a:r>
              <a:rPr lang="pt-BR" sz="2800"/>
              <a:t>Criando  um  disco  inicializável  através  do  próprio  Sistema  Operacional, esta opção é conhecida como LiveUSB;.</a:t>
            </a:r>
            <a:endParaRPr/>
          </a:p>
          <a:p>
            <a:pPr marL="365760" lvl="0" indent="-365760" algn="just" rtl="0">
              <a:spcBef>
                <a:spcPts val="560"/>
              </a:spcBef>
              <a:spcAft>
                <a:spcPts val="0"/>
              </a:spcAft>
              <a:buSzPts val="2800"/>
              <a:buChar char="🙣"/>
            </a:pPr>
            <a:r>
              <a:rPr lang="pt-BR" sz="2800"/>
              <a:t>Virtualizando o Sistema Operacional Linux através de  um software, como por exemplo: VirtualBox, VMware, entre outros.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7" y="-297"/>
            <a:ext cx="9144793" cy="685859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0" y="1772815"/>
            <a:ext cx="9144395" cy="4353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/>
              <a:t>A  seguir  será  mostrado  como  criar  um  LiveUSB.  Para  isso,  você  precisa  ter acesso  a  uma  máquina  com  o  Ubuntu  já  instalado  e  o  arquivo  de  imagem  do Ubuntu, que pode ser obtido do site </a:t>
            </a:r>
            <a:r>
              <a:rPr lang="pt-BR" sz="2800">
                <a:solidFill>
                  <a:srgbClr val="00B0F0"/>
                </a:solidFill>
              </a:rPr>
              <a:t>http://www.ubuntu-br.org/.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" y="0"/>
            <a:ext cx="9144793" cy="685859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-397" y="2060849"/>
            <a:ext cx="9144397" cy="406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365760" algn="l" rtl="0">
              <a:spcBef>
                <a:spcPts val="0"/>
              </a:spcBef>
              <a:spcAft>
                <a:spcPts val="0"/>
              </a:spcAft>
              <a:buSzPts val="2800"/>
              <a:buChar char="🙣"/>
            </a:pPr>
            <a:r>
              <a:rPr lang="pt-BR" sz="2800"/>
              <a:t>Para criar um dispositivo “bootável” via USB, siga os passos a seguir:</a:t>
            </a:r>
            <a:endParaRPr/>
          </a:p>
          <a:p>
            <a:pPr marL="365760" lvl="0" indent="-365760" algn="l" rtl="0">
              <a:spcBef>
                <a:spcPts val="560"/>
              </a:spcBef>
              <a:spcAft>
                <a:spcPts val="0"/>
              </a:spcAft>
              <a:buSzPts val="2800"/>
              <a:buChar char="🙣"/>
            </a:pPr>
            <a:r>
              <a:rPr lang="pt-BR" sz="2800"/>
              <a:t>1.  Abra o “Painel Inicial” do Unity;</a:t>
            </a:r>
            <a:endParaRPr/>
          </a:p>
          <a:p>
            <a:pPr marL="365760" lvl="0" indent="-365760" algn="l" rtl="0">
              <a:spcBef>
                <a:spcPts val="560"/>
              </a:spcBef>
              <a:spcAft>
                <a:spcPts val="0"/>
              </a:spcAft>
              <a:buSzPts val="2800"/>
              <a:buChar char="🙣"/>
            </a:pPr>
            <a:r>
              <a:rPr lang="pt-BR" sz="2800"/>
              <a:t>2.  Pesquise pelo software chamado “Criador de discos de inicialização”. Esse software já vem instalado por padrão no Ubuntu;</a:t>
            </a:r>
            <a:endParaRPr/>
          </a:p>
          <a:p>
            <a:pPr marL="365760" lvl="0" indent="-365760" algn="l" rtl="0">
              <a:spcBef>
                <a:spcPts val="560"/>
              </a:spcBef>
              <a:spcAft>
                <a:spcPts val="0"/>
              </a:spcAft>
              <a:buSzPts val="2800"/>
              <a:buChar char="🙣"/>
            </a:pPr>
            <a:r>
              <a:rPr lang="pt-BR" sz="2800"/>
              <a:t>3.  Inicialize o software clicando com o botão esquerdo do mouse uma vez</a:t>
            </a:r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Book Antiqua"/>
              <a:buNone/>
            </a:pPr>
            <a:r>
              <a:rPr lang="pt-BR" sz="4000">
                <a:solidFill>
                  <a:srgbClr val="002060"/>
                </a:solidFill>
              </a:rPr>
              <a:t>CRIANDO UM DISPOSITIVO USB BOOTÁVEL COM LINUX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7" y="-297"/>
            <a:ext cx="9144793" cy="685859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24581" y="446534"/>
            <a:ext cx="9468940" cy="10542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Book Antiqua"/>
              <a:buNone/>
            </a:pPr>
            <a:r>
              <a:rPr lang="pt-BR" sz="4400">
                <a:solidFill>
                  <a:srgbClr val="002060"/>
                </a:solidFill>
              </a:rPr>
              <a:t>Esses passos descritos podem ser visualizados </a:t>
            </a:r>
            <a:endParaRPr/>
          </a:p>
        </p:txBody>
      </p:sp>
      <p:pic>
        <p:nvPicPr>
          <p:cNvPr id="187" name="Google Shape;187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0" y="1628800"/>
            <a:ext cx="9144000" cy="496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pa Dura">
  <a:themeElements>
    <a:clrScheme name="Capa Dura">
      <a:dk1>
        <a:srgbClr val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712</Words>
  <Application>Microsoft Office PowerPoint</Application>
  <PresentationFormat>Apresentação na tela (4:3)</PresentationFormat>
  <Paragraphs>46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Book Antiqua</vt:lpstr>
      <vt:lpstr>Verdana</vt:lpstr>
      <vt:lpstr>Calibri</vt:lpstr>
      <vt:lpstr>Arial</vt:lpstr>
      <vt:lpstr>Noto Sans Symbols</vt:lpstr>
      <vt:lpstr>Times New Roman</vt:lpstr>
      <vt:lpstr>Capa Dura</vt:lpstr>
      <vt:lpstr>Apresentação do PowerPoint</vt:lpstr>
      <vt:lpstr>Conteúdo Programático da aula</vt:lpstr>
      <vt:lpstr>Conteúdo Programático da aula</vt:lpstr>
      <vt:lpstr>Apresentação do PowerPoint</vt:lpstr>
      <vt:lpstr>FORMAS DE UTILIZAÇÃO DO UBUNTU</vt:lpstr>
      <vt:lpstr>Apresentação do PowerPoint</vt:lpstr>
      <vt:lpstr>Apresentação do PowerPoint</vt:lpstr>
      <vt:lpstr>CRIANDO UM DISPOSITIVO USB BOOTÁVEL COM LINUX</vt:lpstr>
      <vt:lpstr>Esses passos descritos podem ser visualizados </vt:lpstr>
      <vt:lpstr>Apresentação do PowerPoint</vt:lpstr>
      <vt:lpstr>Apresentação do PowerPoint</vt:lpstr>
      <vt:lpstr>Reservando espaço</vt:lpstr>
      <vt:lpstr>Iniciando o sistema pelo LiveUSB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</dc:creator>
  <cp:lastModifiedBy>Usuário</cp:lastModifiedBy>
  <cp:revision>2</cp:revision>
  <dcterms:modified xsi:type="dcterms:W3CDTF">2020-09-29T23:43:01Z</dcterms:modified>
</cp:coreProperties>
</file>