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6858000" cx="9144000"/>
  <p:notesSz cx="6864350" cy="99964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952">
          <p15:clr>
            <a:srgbClr val="A4A3A4"/>
          </p15:clr>
        </p15:guide>
        <p15:guide id="2" pos="216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52" orient="horz"/>
        <p:guide pos="2163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1" y="1"/>
            <a:ext cx="6864350" cy="9996488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6400" lIns="92825" spcFirstLastPara="1" rIns="92825" wrap="square" tIns="46400">
            <a:noAutofit/>
          </a:bodyPr>
          <a:lstStyle/>
          <a:p>
            <a:pPr indent="0" lvl="0" marL="0" marR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1" y="1"/>
            <a:ext cx="6864350" cy="9996488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6400" lIns="92825" spcFirstLastPara="1" rIns="92825" wrap="square" tIns="46400">
            <a:noAutofit/>
          </a:bodyPr>
          <a:lstStyle/>
          <a:p>
            <a:pPr indent="0" lvl="0" marL="0" marR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1" y="1"/>
            <a:ext cx="6864350" cy="9996488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6400" lIns="92825" spcFirstLastPara="1" rIns="92825" wrap="square" tIns="46400">
            <a:noAutofit/>
          </a:bodyPr>
          <a:lstStyle/>
          <a:p>
            <a:pPr indent="0" lvl="0" marL="0" marR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1" y="1"/>
            <a:ext cx="6864350" cy="9996488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6400" lIns="92825" spcFirstLastPara="1" rIns="92825" wrap="square" tIns="46400">
            <a:noAutofit/>
          </a:bodyPr>
          <a:lstStyle/>
          <a:p>
            <a:pPr indent="0" lvl="0" marL="0" marR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1" y="1"/>
            <a:ext cx="6864350" cy="9996488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6400" lIns="92825" spcFirstLastPara="1" rIns="92825" wrap="square" tIns="46400">
            <a:noAutofit/>
          </a:bodyPr>
          <a:lstStyle/>
          <a:p>
            <a:pPr indent="0" lvl="0" marL="0" marR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 txBox="1"/>
          <p:nvPr>
            <p:ph idx="2" type="hdr"/>
          </p:nvPr>
        </p:nvSpPr>
        <p:spPr>
          <a:xfrm>
            <a:off x="1" y="0"/>
            <a:ext cx="2966391" cy="499581"/>
          </a:xfrm>
          <a:prstGeom prst="rect">
            <a:avLst/>
          </a:prstGeom>
          <a:noFill/>
          <a:ln>
            <a:noFill/>
          </a:ln>
        </p:spPr>
        <p:txBody>
          <a:bodyPr anchorCtr="0" anchor="t" bIns="47500" lIns="91350" spcFirstLastPara="1" rIns="91350" wrap="square" tIns="47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10" type="dt"/>
          </p:nvPr>
        </p:nvSpPr>
        <p:spPr>
          <a:xfrm>
            <a:off x="3888421" y="0"/>
            <a:ext cx="2966391" cy="499581"/>
          </a:xfrm>
          <a:prstGeom prst="rect">
            <a:avLst/>
          </a:prstGeom>
          <a:noFill/>
          <a:ln>
            <a:noFill/>
          </a:ln>
        </p:spPr>
        <p:txBody>
          <a:bodyPr anchorCtr="0" anchor="t" bIns="47500" lIns="91350" spcFirstLastPara="1" rIns="91350" wrap="square" tIns="475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n"/>
          <p:cNvSpPr/>
          <p:nvPr>
            <p:ph idx="3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" name="Google Shape;11;n"/>
          <p:cNvSpPr txBox="1"/>
          <p:nvPr>
            <p:ph idx="1" type="body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  <a:noFill/>
          <a:ln>
            <a:noFill/>
          </a:ln>
        </p:spPr>
        <p:txBody>
          <a:bodyPr anchorCtr="0" anchor="t" bIns="47500" lIns="91350" spcFirstLastPara="1" rIns="91350" wrap="square" tIns="475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n"/>
          <p:cNvSpPr txBox="1"/>
          <p:nvPr>
            <p:ph idx="11" type="ftr"/>
          </p:nvPr>
        </p:nvSpPr>
        <p:spPr>
          <a:xfrm>
            <a:off x="1" y="9493653"/>
            <a:ext cx="2966391" cy="49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7500" lIns="91350" spcFirstLastPara="1" rIns="91350" wrap="square" tIns="47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n"/>
          <p:cNvSpPr txBox="1"/>
          <p:nvPr>
            <p:ph idx="12" type="sldNum"/>
          </p:nvPr>
        </p:nvSpPr>
        <p:spPr>
          <a:xfrm>
            <a:off x="3888421" y="9493653"/>
            <a:ext cx="2966391" cy="49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7500" lIns="91350" spcFirstLastPara="1" rIns="91350" wrap="square" tIns="47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2" type="sldNum"/>
          </p:nvPr>
        </p:nvSpPr>
        <p:spPr>
          <a:xfrm>
            <a:off x="3888421" y="9493653"/>
            <a:ext cx="2966391" cy="49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7500" lIns="91350" spcFirstLastPara="1" rIns="91350" wrap="square" tIns="47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54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:notes"/>
          <p:cNvSpPr txBox="1"/>
          <p:nvPr/>
        </p:nvSpPr>
        <p:spPr>
          <a:xfrm>
            <a:off x="991977" y="750185"/>
            <a:ext cx="4881987" cy="374766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400" lIns="92825" spcFirstLastPara="1" rIns="92825" wrap="square" tIns="46400">
            <a:noAutofit/>
          </a:bodyPr>
          <a:lstStyle/>
          <a:p>
            <a:pPr indent="0" lvl="0" marL="0" marR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86754" y="4748453"/>
            <a:ext cx="5484485" cy="44913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 txBox="1"/>
          <p:nvPr>
            <p:ph idx="1" type="body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5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 txBox="1"/>
          <p:nvPr>
            <p:ph idx="1" type="body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 txBox="1"/>
          <p:nvPr>
            <p:ph idx="1" type="body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 txBox="1"/>
          <p:nvPr>
            <p:ph idx="1" type="body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9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  <a:noFill/>
          <a:ln>
            <a:noFill/>
          </a:ln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 txBox="1"/>
          <p:nvPr>
            <p:ph idx="12" type="sldNum"/>
          </p:nvPr>
        </p:nvSpPr>
        <p:spPr>
          <a:xfrm>
            <a:off x="3888421" y="9493653"/>
            <a:ext cx="2966391" cy="49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7500" lIns="91350" spcFirstLastPara="1" rIns="91350" wrap="square" tIns="47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 txBox="1"/>
          <p:nvPr>
            <p:ph idx="1" type="body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/>
          <p:nvPr>
            <p:ph idx="1" type="body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:notes"/>
          <p:cNvSpPr txBox="1"/>
          <p:nvPr>
            <p:ph idx="1" type="body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:notes"/>
          <p:cNvSpPr txBox="1"/>
          <p:nvPr>
            <p:ph idx="1" type="body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3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:notes"/>
          <p:cNvSpPr txBox="1"/>
          <p:nvPr>
            <p:ph idx="1" type="body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4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:notes"/>
          <p:cNvSpPr txBox="1"/>
          <p:nvPr>
            <p:ph idx="1" type="body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5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:notes"/>
          <p:cNvSpPr txBox="1"/>
          <p:nvPr>
            <p:ph idx="1" type="body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6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:notes"/>
          <p:cNvSpPr txBox="1"/>
          <p:nvPr>
            <p:ph idx="1" type="body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7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:notes"/>
          <p:cNvSpPr txBox="1"/>
          <p:nvPr>
            <p:ph idx="1" type="body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8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:notes"/>
          <p:cNvSpPr txBox="1"/>
          <p:nvPr>
            <p:ph idx="1" type="body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9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:notes"/>
          <p:cNvSpPr txBox="1"/>
          <p:nvPr>
            <p:ph idx="1" type="body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0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:notes"/>
          <p:cNvSpPr txBox="1"/>
          <p:nvPr>
            <p:ph idx="1" type="body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1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:notes"/>
          <p:cNvSpPr txBox="1"/>
          <p:nvPr>
            <p:ph idx="1" type="body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2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:notes"/>
          <p:cNvSpPr txBox="1"/>
          <p:nvPr>
            <p:ph idx="1" type="body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3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:notes"/>
          <p:cNvSpPr txBox="1"/>
          <p:nvPr>
            <p:ph idx="1" type="body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4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:notes"/>
          <p:cNvSpPr txBox="1"/>
          <p:nvPr>
            <p:ph idx="1" type="body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5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6:notes"/>
          <p:cNvSpPr txBox="1"/>
          <p:nvPr>
            <p:ph idx="1" type="body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6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:notes"/>
          <p:cNvSpPr txBox="1"/>
          <p:nvPr>
            <p:ph idx="1" type="body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7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:notes"/>
          <p:cNvSpPr txBox="1"/>
          <p:nvPr>
            <p:ph idx="1" type="body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8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9:notes"/>
          <p:cNvSpPr txBox="1"/>
          <p:nvPr>
            <p:ph idx="1" type="body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9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0:notes"/>
          <p:cNvSpPr txBox="1"/>
          <p:nvPr>
            <p:ph idx="1" type="body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0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1:notes"/>
          <p:cNvSpPr txBox="1"/>
          <p:nvPr>
            <p:ph idx="1" type="body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1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2:notes"/>
          <p:cNvSpPr txBox="1"/>
          <p:nvPr>
            <p:ph idx="1" type="body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2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3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15" name="Google Shape;415;p43:notes"/>
          <p:cNvSpPr txBox="1"/>
          <p:nvPr>
            <p:ph idx="1" type="body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  <a:noFill/>
          <a:ln>
            <a:noFill/>
          </a:ln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3:notes"/>
          <p:cNvSpPr txBox="1"/>
          <p:nvPr>
            <p:ph idx="12" type="sldNum"/>
          </p:nvPr>
        </p:nvSpPr>
        <p:spPr>
          <a:xfrm>
            <a:off x="3888421" y="9493653"/>
            <a:ext cx="2966391" cy="49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7500" lIns="91350" spcFirstLastPara="1" rIns="91350" wrap="square" tIns="47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540"/>
              <a:buNone/>
            </a:pPr>
            <a:fld id="{00000000-1234-1234-1234-123412341234}" type="slidenum"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4:notes"/>
          <p:cNvSpPr txBox="1"/>
          <p:nvPr>
            <p:ph idx="1" type="body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4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6753" y="4748454"/>
            <a:ext cx="5482896" cy="4488086"/>
          </a:xfrm>
          <a:prstGeom prst="rect">
            <a:avLst/>
          </a:prstGeom>
        </p:spPr>
        <p:txBody>
          <a:bodyPr anchorCtr="0" anchor="t" bIns="47500" lIns="91350" spcFirstLastPara="1" rIns="91350" wrap="square" tIns="47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933450" y="750888"/>
            <a:ext cx="4991100" cy="3743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 showMasterSp="0">
  <p:cSld name="Layout Personalizado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showMasterSp="0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 rot="5400000">
            <a:off x="2847182" y="350044"/>
            <a:ext cx="4351337" cy="730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20040" lvl="0" marL="457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1pPr>
            <a:lvl2pPr indent="-320040" lvl="1" marL="914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2pPr>
            <a:lvl3pPr indent="-320039" lvl="2" marL="1371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3pPr>
            <a:lvl4pPr indent="-320039" lvl="3" marL="1828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5pPr>
            <a:lvl6pPr indent="-320039" lvl="5" marL="2743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6pPr>
            <a:lvl7pPr indent="-320039" lvl="6" marL="3200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7pPr>
            <a:lvl8pPr indent="-320040" lvl="7" marL="3657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8pPr>
            <a:lvl9pPr indent="-320040" lvl="8" marL="4114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showMasterSp="0" type="vertTitleAndTx">
  <p:cSld name="VERTICAL_TITLE_AND_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 rot="5400000">
            <a:off x="4820445" y="2323307"/>
            <a:ext cx="5884862" cy="18256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 rot="5400000">
            <a:off x="1091407" y="572294"/>
            <a:ext cx="5884862" cy="532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20040" lvl="0" marL="457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1pPr>
            <a:lvl2pPr indent="-320040" lvl="1" marL="914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2pPr>
            <a:lvl3pPr indent="-320039" lvl="2" marL="1371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3pPr>
            <a:lvl4pPr indent="-320039" lvl="3" marL="1828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5pPr>
            <a:lvl6pPr indent="-320039" lvl="5" marL="2743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6pPr>
            <a:lvl7pPr indent="-320039" lvl="6" marL="3200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7pPr>
            <a:lvl8pPr indent="-320040" lvl="7" marL="3657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8pPr>
            <a:lvl9pPr indent="-320040" lvl="8" marL="4114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clip-art e texto" showMasterSp="0" type="clipArtAndTx">
  <p:cSld name="CLIPART_AND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/>
          <p:nvPr>
            <p:ph idx="2" type="clipArt"/>
          </p:nvPr>
        </p:nvSpPr>
        <p:spPr>
          <a:xfrm>
            <a:off x="1370013" y="1827213"/>
            <a:ext cx="3576637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5099050" y="1827213"/>
            <a:ext cx="3576638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20040" lvl="0" marL="457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1pPr>
            <a:lvl2pPr indent="-320040" lvl="1" marL="914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2pPr>
            <a:lvl3pPr indent="-320039" lvl="2" marL="1371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3pPr>
            <a:lvl4pPr indent="-320039" lvl="3" marL="1828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5pPr>
            <a:lvl6pPr indent="-320039" lvl="5" marL="2743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6pPr>
            <a:lvl7pPr indent="-320039" lvl="6" marL="3200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7pPr>
            <a:lvl8pPr indent="-320040" lvl="7" marL="3657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8pPr>
            <a:lvl9pPr indent="-320040" lvl="8" marL="4114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showMasterSp="0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370013" y="1827213"/>
            <a:ext cx="7305675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20040" lvl="0" marL="457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1pPr>
            <a:lvl2pPr indent="-320040" lvl="1" marL="914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2pPr>
            <a:lvl3pPr indent="-320039" lvl="2" marL="1371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3pPr>
            <a:lvl4pPr indent="-320039" lvl="3" marL="1828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5pPr>
            <a:lvl6pPr indent="-320039" lvl="5" marL="2743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6pPr>
            <a:lvl7pPr indent="-320039" lvl="6" marL="3200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7pPr>
            <a:lvl8pPr indent="-320040" lvl="7" marL="3657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8pPr>
            <a:lvl9pPr indent="-320040" lvl="8" marL="4114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/>
            </a:lvl1pPr>
            <a:lvl2pPr lvl="1" algn="ctr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/>
            </a:lvl2pPr>
            <a:lvl3pPr lvl="2" algn="ctr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/>
            </a:lvl3pPr>
            <a:lvl4pPr lvl="3" algn="ctr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/>
            </a:lvl4pPr>
            <a:lvl5pPr lvl="4" algn="ctr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/>
            </a:lvl5pPr>
            <a:lvl6pPr lvl="5" algn="ctr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/>
            </a:lvl6pPr>
            <a:lvl7pPr lvl="6" algn="ctr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/>
            </a:lvl7pPr>
            <a:lvl8pPr lvl="7" algn="ctr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/>
            </a:lvl8pPr>
            <a:lvl9pPr lvl="8" algn="ctr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2000"/>
            </a:lvl1pPr>
            <a:lvl2pPr indent="-228600" lvl="1" marL="914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/>
            </a:lvl4pPr>
            <a:lvl5pPr indent="-228600" lvl="4" marL="22860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/>
            </a:lvl5pPr>
            <a:lvl6pPr indent="-228600" lvl="5" marL="2743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/>
            </a:lvl6pPr>
            <a:lvl7pPr indent="-228600" lvl="6" marL="3200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/>
            </a:lvl7pPr>
            <a:lvl8pPr indent="-228600" lvl="7" marL="3657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/>
            </a:lvl8pPr>
            <a:lvl9pPr indent="-228600" lvl="8" marL="4114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showMasterSp="0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1370013" y="1827213"/>
            <a:ext cx="3576637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70840" lvl="0" marL="457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2240"/>
              <a:buChar char="⚪"/>
              <a:defRPr sz="2800"/>
            </a:lvl1pPr>
            <a:lvl2pPr indent="-350519" lvl="1" marL="914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30200" lvl="2" marL="1371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Char char="⚪"/>
              <a:defRPr sz="2000"/>
            </a:lvl3pPr>
            <a:lvl4pPr indent="-320039" lvl="3" marL="1828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 sz="1800"/>
            </a:lvl4pPr>
            <a:lvl5pPr indent="-320039" lvl="4" marL="22860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 sz="1800"/>
            </a:lvl5pPr>
            <a:lvl6pPr indent="-320039" lvl="5" marL="2743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 sz="1800"/>
            </a:lvl6pPr>
            <a:lvl7pPr indent="-320039" lvl="6" marL="3200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 sz="1800"/>
            </a:lvl7pPr>
            <a:lvl8pPr indent="-320040" lvl="7" marL="3657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 sz="1800"/>
            </a:lvl8pPr>
            <a:lvl9pPr indent="-320040" lvl="8" marL="4114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5099050" y="1827213"/>
            <a:ext cx="3576638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70840" lvl="0" marL="457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2240"/>
              <a:buChar char="⚪"/>
              <a:defRPr sz="2800"/>
            </a:lvl1pPr>
            <a:lvl2pPr indent="-350519" lvl="1" marL="914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30200" lvl="2" marL="1371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Char char="⚪"/>
              <a:defRPr sz="2000"/>
            </a:lvl3pPr>
            <a:lvl4pPr indent="-320039" lvl="3" marL="1828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 sz="1800"/>
            </a:lvl4pPr>
            <a:lvl5pPr indent="-320039" lvl="4" marL="22860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 sz="1800"/>
            </a:lvl5pPr>
            <a:lvl6pPr indent="-320039" lvl="5" marL="2743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 sz="1800"/>
            </a:lvl6pPr>
            <a:lvl7pPr indent="-320039" lvl="6" marL="3200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 sz="1800"/>
            </a:lvl7pPr>
            <a:lvl8pPr indent="-320040" lvl="7" marL="3657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 sz="1800"/>
            </a:lvl8pPr>
            <a:lvl9pPr indent="-320040" lvl="8" marL="4114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showMasterSp="0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50520" lvl="0" marL="457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  <a:defRPr sz="2400"/>
            </a:lvl1pPr>
            <a:lvl2pPr indent="-330200" lvl="1" marL="914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20039" lvl="2" marL="1371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 sz="1800"/>
            </a:lvl3pPr>
            <a:lvl4pPr indent="-309880" lvl="3" marL="1828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Char char="●"/>
              <a:defRPr sz="1600"/>
            </a:lvl4pPr>
            <a:lvl5pPr indent="-309879" lvl="4" marL="22860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Char char="⚪"/>
              <a:defRPr sz="1600"/>
            </a:lvl5pPr>
            <a:lvl6pPr indent="-309879" lvl="5" marL="2743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Char char="⚪"/>
              <a:defRPr sz="1600"/>
            </a:lvl6pPr>
            <a:lvl7pPr indent="-309879" lvl="6" marL="3200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Char char="⚪"/>
              <a:defRPr sz="1600"/>
            </a:lvl7pPr>
            <a:lvl8pPr indent="-309879" lvl="7" marL="3657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Char char="⚪"/>
              <a:defRPr sz="1600"/>
            </a:lvl8pPr>
            <a:lvl9pPr indent="-309879" lvl="8" marL="4114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Char char="⚪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50520" lvl="0" marL="457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  <a:defRPr sz="2400"/>
            </a:lvl1pPr>
            <a:lvl2pPr indent="-330200" lvl="1" marL="914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20039" lvl="2" marL="1371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 sz="1800"/>
            </a:lvl3pPr>
            <a:lvl4pPr indent="-309880" lvl="3" marL="1828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Char char="●"/>
              <a:defRPr sz="1600"/>
            </a:lvl4pPr>
            <a:lvl5pPr indent="-309879" lvl="4" marL="22860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Char char="⚪"/>
              <a:defRPr sz="1600"/>
            </a:lvl5pPr>
            <a:lvl6pPr indent="-309879" lvl="5" marL="2743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Char char="⚪"/>
              <a:defRPr sz="1600"/>
            </a:lvl6pPr>
            <a:lvl7pPr indent="-309879" lvl="6" marL="3200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Char char="⚪"/>
              <a:defRPr sz="1600"/>
            </a:lvl7pPr>
            <a:lvl8pPr indent="-309879" lvl="7" marL="3657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Char char="⚪"/>
              <a:defRPr sz="1600"/>
            </a:lvl8pPr>
            <a:lvl9pPr indent="-309879" lvl="8" marL="4114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Char char="⚪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showMasterSp="0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91160" lvl="0" marL="457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2560"/>
              <a:buChar char="⚪"/>
              <a:defRPr sz="3200"/>
            </a:lvl1pPr>
            <a:lvl2pPr indent="-370840" lvl="1" marL="914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2240"/>
              <a:buChar char="●"/>
              <a:defRPr sz="2800"/>
            </a:lvl2pPr>
            <a:lvl3pPr indent="-350519" lvl="2" marL="1371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  <a:defRPr sz="2400"/>
            </a:lvl3pPr>
            <a:lvl4pPr indent="-330200" lvl="3" marL="1828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2000"/>
            </a:lvl4pPr>
            <a:lvl5pPr indent="-330200" lvl="4" marL="22860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Char char="⚪"/>
              <a:defRPr sz="2000"/>
            </a:lvl5pPr>
            <a:lvl6pPr indent="-330200" lvl="5" marL="2743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Char char="⚪"/>
              <a:defRPr sz="2000"/>
            </a:lvl6pPr>
            <a:lvl7pPr indent="-330200" lvl="6" marL="3200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Char char="⚪"/>
              <a:defRPr sz="2000"/>
            </a:lvl7pPr>
            <a:lvl8pPr indent="-330200" lvl="7" marL="3657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Char char="⚪"/>
              <a:defRPr sz="2000"/>
            </a:lvl8pPr>
            <a:lvl9pPr indent="-330200" lvl="8" marL="4114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Char char="⚪"/>
              <a:defRPr sz="20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"/>
          <p:cNvSpPr txBox="1"/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" type="body"/>
          </p:nvPr>
        </p:nvSpPr>
        <p:spPr>
          <a:xfrm>
            <a:off x="1370013" y="1827213"/>
            <a:ext cx="7305675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50520" lvl="0" marL="457200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0519" lvl="2" marL="1371600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0519" lvl="3" marL="1828800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0520" lvl="4" marL="2286000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0520" lvl="5" marL="2743200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0520" lvl="6" marL="3200400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0520" lvl="7" marL="3657600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0520" lvl="8" marL="4114800" marR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8" name="Google Shape;18;p1"/>
          <p:cNvCxnSpPr/>
          <p:nvPr/>
        </p:nvCxnSpPr>
        <p:spPr>
          <a:xfrm>
            <a:off x="1403350" y="1557338"/>
            <a:ext cx="7272338" cy="1587"/>
          </a:xfrm>
          <a:prstGeom prst="straightConnector1">
            <a:avLst/>
          </a:prstGeom>
          <a:noFill/>
          <a:ln cap="flat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9" name="Google Shape;1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18745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hyperlink" Target="mailto:andrezabarcaro@gmail.com" TargetMode="External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jpg"/><Relationship Id="rId4" Type="http://schemas.openxmlformats.org/officeDocument/2006/relationships/image" Target="../media/image1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jpg"/><Relationship Id="rId4" Type="http://schemas.openxmlformats.org/officeDocument/2006/relationships/image" Target="../media/image17.jpg"/><Relationship Id="rId5" Type="http://schemas.openxmlformats.org/officeDocument/2006/relationships/image" Target="../media/image30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jpg"/><Relationship Id="rId4" Type="http://schemas.openxmlformats.org/officeDocument/2006/relationships/image" Target="../media/image31.jpg"/><Relationship Id="rId5" Type="http://schemas.openxmlformats.org/officeDocument/2006/relationships/image" Target="../media/image22.jpg"/><Relationship Id="rId6" Type="http://schemas.openxmlformats.org/officeDocument/2006/relationships/image" Target="../media/image2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jpg"/><Relationship Id="rId4" Type="http://schemas.openxmlformats.org/officeDocument/2006/relationships/image" Target="../media/image6.jpg"/><Relationship Id="rId5" Type="http://schemas.openxmlformats.org/officeDocument/2006/relationships/image" Target="../media/image19.jpg"/><Relationship Id="rId6" Type="http://schemas.openxmlformats.org/officeDocument/2006/relationships/image" Target="../media/image28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jpg"/><Relationship Id="rId4" Type="http://schemas.openxmlformats.org/officeDocument/2006/relationships/image" Target="../media/image20.jpg"/><Relationship Id="rId5" Type="http://schemas.openxmlformats.org/officeDocument/2006/relationships/image" Target="../media/image3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t.wikipedia.org/wiki/Estados_Unidos" TargetMode="External"/><Relationship Id="rId4" Type="http://schemas.openxmlformats.org/officeDocument/2006/relationships/hyperlink" Target="https://pt.wikipedia.org/wiki/Circuito_integrado" TargetMode="External"/><Relationship Id="rId9" Type="http://schemas.openxmlformats.org/officeDocument/2006/relationships/image" Target="../media/image25.png"/><Relationship Id="rId5" Type="http://schemas.openxmlformats.org/officeDocument/2006/relationships/hyperlink" Target="https://pt.wikipedia.org/wiki/Intel_Corporation" TargetMode="External"/><Relationship Id="rId6" Type="http://schemas.openxmlformats.org/officeDocument/2006/relationships/hyperlink" Target="https://pt.wikipedia.org/wiki/D%C3%A9cada_de_1990" TargetMode="External"/><Relationship Id="rId7" Type="http://schemas.openxmlformats.org/officeDocument/2006/relationships/hyperlink" Target="https://pt.wikipedia.org/wiki/Microprocessador" TargetMode="External"/><Relationship Id="rId8" Type="http://schemas.openxmlformats.org/officeDocument/2006/relationships/hyperlink" Target="https://pt.wikipedia.org/wiki/Athlon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7.jpg"/><Relationship Id="rId4" Type="http://schemas.openxmlformats.org/officeDocument/2006/relationships/image" Target="../media/image40.jpg"/><Relationship Id="rId5" Type="http://schemas.openxmlformats.org/officeDocument/2006/relationships/image" Target="../media/image36.jpg"/><Relationship Id="rId6" Type="http://schemas.openxmlformats.org/officeDocument/2006/relationships/image" Target="../media/image27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jpg"/><Relationship Id="rId4" Type="http://schemas.openxmlformats.org/officeDocument/2006/relationships/image" Target="../media/image32.jpg"/><Relationship Id="rId5" Type="http://schemas.openxmlformats.org/officeDocument/2006/relationships/image" Target="../media/image34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4.jpg"/><Relationship Id="rId4" Type="http://schemas.openxmlformats.org/officeDocument/2006/relationships/image" Target="../media/image41.jpg"/><Relationship Id="rId5" Type="http://schemas.openxmlformats.org/officeDocument/2006/relationships/image" Target="../media/image48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2.jpg"/><Relationship Id="rId4" Type="http://schemas.openxmlformats.org/officeDocument/2006/relationships/image" Target="../media/image38.jpg"/><Relationship Id="rId5" Type="http://schemas.openxmlformats.org/officeDocument/2006/relationships/image" Target="../media/image45.jpg"/><Relationship Id="rId6" Type="http://schemas.openxmlformats.org/officeDocument/2006/relationships/image" Target="../media/image47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3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6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4371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>
            <a:off x="2707954" y="5732463"/>
            <a:ext cx="4271018" cy="107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b="1" i="0" lang="pt-BR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Andreza Barcaro e Valesca Barbosa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b="1" i="0" lang="pt-BR" sz="1600" u="sng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andrezabarcaro@gmail.com</a:t>
            </a:r>
            <a:endParaRPr b="1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b="1" i="0" lang="pt-BR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valescaaraujo994@gmail.com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1979613" y="4149725"/>
            <a:ext cx="5616575" cy="792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Fundamentos de Hardware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95738" y="2708275"/>
            <a:ext cx="133350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Processador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251521" y="1827213"/>
            <a:ext cx="8424168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rtl="0" algn="just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920"/>
              <a:buChar char="⚪"/>
            </a:pPr>
            <a:r>
              <a:rPr lang="pt-BR"/>
              <a:t>Embora o processador seja responsável por processar as informações, nem sempre ele é o responsável por deixar o micro mais rápido. </a:t>
            </a:r>
            <a:endParaRPr/>
          </a:p>
          <a:p>
            <a:pPr indent="-213043" lvl="0" marL="334963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334963" lvl="0" marL="334963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</a:pPr>
            <a:r>
              <a:rPr lang="pt-BR"/>
              <a:t>Todos os componentes do computador devem ser comprados de acordo com a aplicação.</a:t>
            </a:r>
            <a:endParaRPr/>
          </a:p>
          <a:p>
            <a:pPr indent="-213043" lvl="0" marL="334963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334963" lvl="0" marL="334963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</a:pPr>
            <a:r>
              <a:rPr lang="pt-BR"/>
              <a:t>O processador é conectado à placa-mãe através de um encaixe que pode ser do tipo soquete ou do tipo slot como vemos nas imagens abaixo.</a:t>
            </a:r>
            <a:endParaRPr/>
          </a:p>
          <a:p>
            <a:pPr indent="0" lvl="0" marL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1370014" y="-171400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 Barramento/Socket</a:t>
            </a:r>
            <a:endParaRPr/>
          </a:p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0" y="1196752"/>
            <a:ext cx="8568185" cy="447774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just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/>
              <a:t>É o tipo físico do processador e de seus conectores/pinos. Eles são divididos em 3 categorias: PGA, Slot e LGA. </a:t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334963" lvl="0" marL="334963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</a:pPr>
            <a:r>
              <a:rPr lang="pt-BR"/>
              <a:t>Os do tipo PGA tem como principal característica os pinos que ficam salientes no processador. </a:t>
            </a:r>
            <a:endParaRPr/>
          </a:p>
          <a:p>
            <a:pPr indent="-213043" lvl="0" marL="334963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334963" lvl="0" marL="334963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</a:pPr>
            <a:r>
              <a:rPr lang="pt-BR"/>
              <a:t>Já os processadores com socket do tipo Slot, são cartuchos, que proporcionam extrema facilidade na instalação.</a:t>
            </a:r>
            <a:endParaRPr/>
          </a:p>
          <a:p>
            <a:pPr indent="-213043" lvl="0" marL="334963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334963" lvl="0" marL="334963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</a:pPr>
            <a:r>
              <a:rPr lang="pt-BR"/>
              <a:t> No socket LGA, os pinos ficam no próprio slot, sendo o processador atribuído com contatos.</a:t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4469" y="4653136"/>
            <a:ext cx="5542215" cy="1843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Processador</a:t>
            </a:r>
            <a:endParaRPr/>
          </a:p>
        </p:txBody>
      </p:sp>
      <p:sp>
        <p:nvSpPr>
          <p:cNvPr id="169" name="Google Shape;169;p26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1370013" y="1827213"/>
            <a:ext cx="7305675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880"/>
              <a:buChar char="⚪"/>
            </a:pPr>
            <a:r>
              <a:rPr lang="pt-BR" sz="1100"/>
              <a:t>Processador tipo Soquete</a:t>
            </a:r>
            <a:endParaRPr/>
          </a:p>
          <a:p>
            <a:pPr indent="0" lvl="0" marL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/>
          </a:p>
          <a:p>
            <a:pPr indent="-213043" lvl="0" marL="334963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213043" lvl="0" marL="334963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213043" lvl="0" marL="334963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213043" lvl="0" marL="334963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213043" lvl="0" marL="334963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213043" lvl="0" marL="334963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334963" lvl="0" marL="334963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880"/>
              <a:buChar char="⚪"/>
            </a:pPr>
            <a:r>
              <a:rPr lang="pt-BR" sz="1100"/>
              <a:t>Processador tipo Cartucho</a:t>
            </a:r>
            <a:endParaRPr/>
          </a:p>
          <a:p>
            <a:pPr indent="-279083" lvl="0" marL="334963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880"/>
              <a:buNone/>
            </a:pPr>
            <a:r>
              <a:t/>
            </a:r>
            <a:endParaRPr sz="1100"/>
          </a:p>
        </p:txBody>
      </p:sp>
      <p:pic>
        <p:nvPicPr>
          <p:cNvPr id="171" name="Google Shape;17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8400" y="1720850"/>
            <a:ext cx="476250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1638" y="4325938"/>
            <a:ext cx="243840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Processador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23529" y="1827213"/>
            <a:ext cx="83521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just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/>
              <a:t>O processador se divide basicamente em duas partes, a:</a:t>
            </a:r>
            <a:endParaRPr/>
          </a:p>
          <a:p>
            <a:pPr indent="-334963" lvl="0" marL="334963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</a:pPr>
            <a:r>
              <a:rPr lang="pt-BR"/>
              <a:t> Unidade Lógica e Aritmética, conhecida como ULA, que é responsável por realizar as operações matemáticas e executar testes lógicos baseados nas instruções dos programas.</a:t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pt-BR">
                <a:solidFill>
                  <a:srgbClr val="FF0000"/>
                </a:solidFill>
              </a:rPr>
              <a:t>Resumindo, é ela quem executa os cálculos como soma, subtração, multiplicação, é ela quem compara se um número é maior ou menor que outro e ela quem define se um número é positivo ou negativo, por exemplo</a:t>
            </a:r>
            <a:r>
              <a:rPr lang="pt-BR"/>
              <a:t>. </a:t>
            </a:r>
            <a:endParaRPr/>
          </a:p>
          <a:p>
            <a:pPr indent="-213043" lvl="0" marL="334963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334963" lvl="0" marL="334963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</a:pPr>
            <a:r>
              <a:rPr lang="pt-BR"/>
              <a:t>Unidade de Controle, conhecida como UC. Ela é responsável por controlar os programas, controlar a passagem do tempo, o que determina a frequência do clock do equipamento.</a:t>
            </a:r>
            <a:endParaRPr/>
          </a:p>
        </p:txBody>
      </p:sp>
      <p:sp>
        <p:nvSpPr>
          <p:cNvPr id="179" name="Google Shape;179;p27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Processador</a:t>
            </a:r>
            <a:endParaRPr/>
          </a:p>
        </p:txBody>
      </p:sp>
      <p:pic>
        <p:nvPicPr>
          <p:cNvPr id="185" name="Google Shape;185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0013" y="1438275"/>
            <a:ext cx="6515100" cy="4367213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1405156" y="-243408"/>
            <a:ext cx="7305675" cy="1144588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Processador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0" y="980728"/>
            <a:ext cx="9144000" cy="4773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pt-BR">
                <a:solidFill>
                  <a:srgbClr val="FF0000"/>
                </a:solidFill>
              </a:rPr>
              <a:t>Clock </a:t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pt-BR"/>
              <a:t>Todas as atividades necessitam de sincronização. O clock serve justamente para isso, ou seja, atua como sinal de sincronização.</a:t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pt-BR"/>
              <a:t> Quando os dispositivos do computador recebem o sinal de executar suas atividades, dá-se a esse acontecimento o nome de "pulso de clock”.</a:t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pt-BR"/>
              <a:t>A medição do clock é feita em hertz (Hz), unidade padrão de frequência que indica o número de ciclos que ocorre por segundo. </a:t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pt-BR"/>
              <a:t>Assim, se um processador trabalha a 800 MHz, por exemplo, significa que é capaz de lidar com 800 milhões de ciclos de clock por segundo.</a:t>
            </a:r>
            <a:endParaRPr/>
          </a:p>
          <a:p>
            <a:pPr indent="-213043" lvl="0" marL="334963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1373188" y="-266941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Processador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0" y="1052736"/>
            <a:ext cx="9144000" cy="42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just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/>
              <a:t>Atualmente os processadores contam com dois tipos de clocks diferentes, que são denominados de </a:t>
            </a:r>
            <a:r>
              <a:rPr lang="pt-BR">
                <a:solidFill>
                  <a:srgbClr val="FF0000"/>
                </a:solidFill>
              </a:rPr>
              <a:t>interno e externo</a:t>
            </a:r>
            <a:r>
              <a:rPr lang="pt-BR"/>
              <a:t>.</a:t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pt-BR">
                <a:solidFill>
                  <a:srgbClr val="FF0000"/>
                </a:solidFill>
              </a:rPr>
              <a:t>O clock interno </a:t>
            </a:r>
            <a:r>
              <a:rPr lang="pt-BR"/>
              <a:t>“é o mais rápido. Significa a frequência com que o processador realiza as suas funções.” E a velocidade com que o processador processa as informações internamente. </a:t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pt-BR"/>
              <a:t>Como exemplo, vamos citar um processador Pentium III 800MHz. Este processador possui um clock interno de 800 MHz, o que corresponde a 800 milhões de ciclos de clock por segundo.</a:t>
            </a:r>
            <a:endParaRPr/>
          </a:p>
          <a:p>
            <a:pPr indent="-213043" lvl="0" marL="334963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sp>
        <p:nvSpPr>
          <p:cNvPr id="200" name="Google Shape;200;p30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1" name="Google Shape;20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9792" y="4221088"/>
            <a:ext cx="3046413" cy="1865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1619672" y="-338254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Processador</a:t>
            </a:r>
            <a:endParaRPr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0" y="980729"/>
            <a:ext cx="9144000" cy="519782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just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/>
              <a:t>Já o clock externo é a velocidade que o barramento de dados transmite informações do processador para a memória, através da ponte norte do chipset.” </a:t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pt-BR"/>
              <a:t>O clock externo, é mais conhecido por FSB que significa Front Side Bus. </a:t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pt-BR"/>
              <a:t>Como exemplo, podemos destacar também o processador Pentium III 800 MHz, que possui, como já vimos um clock interno de 800 MHz e no caso do clock externo (FSB), possui a frequência de 100 MHz.</a:t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pt-BR"/>
              <a:t>Exemplo: Pentium III 800 MHz; </a:t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pt-BR"/>
              <a:t>CI: 800 MHz; FSB: 100 MHz.</a:t>
            </a:r>
            <a:endParaRPr/>
          </a:p>
        </p:txBody>
      </p:sp>
      <p:sp>
        <p:nvSpPr>
          <p:cNvPr id="208" name="Google Shape;208;p31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9" name="Google Shape;209;p31"/>
          <p:cNvSpPr txBox="1"/>
          <p:nvPr/>
        </p:nvSpPr>
        <p:spPr>
          <a:xfrm>
            <a:off x="323528" y="5532220"/>
            <a:ext cx="75608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FSB:É a taxa de transmissão de dados entre o processador e o Chipset. Medida em Mhz, deve ser equivalente à frequência da Memória RAM.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Processador</a:t>
            </a:r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0" y="1772817"/>
            <a:ext cx="9144000" cy="440573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just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/>
              <a:t>Outro item, de relevância significativa, é o fator de multiplicação que é uma configuração que permite alterarmos o clock do processador. Esta configuração é normalmente feita nos computadores atuais no SETUP.</a:t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pt-BR"/>
              <a:t>Exemplo: Pentium III 800 MHz,CI = 800 MHz, FSB = 100 MHz, FX = 8</a:t>
            </a:r>
            <a:endParaRPr/>
          </a:p>
        </p:txBody>
      </p:sp>
      <p:sp>
        <p:nvSpPr>
          <p:cNvPr id="216" name="Google Shape;216;p32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Processador</a:t>
            </a:r>
            <a:endParaRPr/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107505" y="1827213"/>
            <a:ext cx="8568184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just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/>
              <a:t>Podemos deduzir então, que o clock Interno é a multiplicação do clock externo pelo fator de multiplicação.</a:t>
            </a:r>
            <a:endParaRPr/>
          </a:p>
          <a:p>
            <a:pPr indent="0" lvl="0" marL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pt-BR"/>
              <a:t>Ex: CI= FSB x FX</a:t>
            </a:r>
            <a:endParaRPr/>
          </a:p>
        </p:txBody>
      </p:sp>
      <p:sp>
        <p:nvSpPr>
          <p:cNvPr id="223" name="Google Shape;223;p33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Conteúdo da Aula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23850" y="1628775"/>
            <a:ext cx="8351838" cy="46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13043" lvl="0" marL="334963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334963" lvl="0" marL="334963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</a:pPr>
            <a:r>
              <a:rPr lang="pt-BR"/>
              <a:t>	o que é processador?</a:t>
            </a:r>
            <a:endParaRPr/>
          </a:p>
          <a:p>
            <a:pPr indent="-334963" lvl="0" marL="334963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</a:pPr>
            <a:r>
              <a:rPr lang="pt-BR"/>
              <a:t>Clock</a:t>
            </a:r>
            <a:endParaRPr/>
          </a:p>
          <a:p>
            <a:pPr indent="-334963" lvl="0" marL="334963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</a:pPr>
            <a:r>
              <a:rPr lang="pt-BR"/>
              <a:t>Clock interno</a:t>
            </a:r>
            <a:endParaRPr/>
          </a:p>
          <a:p>
            <a:pPr indent="-334963" lvl="0" marL="334963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</a:pPr>
            <a:r>
              <a:rPr lang="pt-BR"/>
              <a:t>Clock externo</a:t>
            </a:r>
            <a:endParaRPr/>
          </a:p>
          <a:p>
            <a:pPr indent="-334963" lvl="0" marL="334963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</a:pPr>
            <a:r>
              <a:rPr lang="pt-BR"/>
              <a:t>32 bitsX64bits</a:t>
            </a:r>
            <a:endParaRPr/>
          </a:p>
          <a:p>
            <a:pPr indent="-334963" lvl="0" marL="334963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</a:pPr>
            <a:r>
              <a:rPr lang="pt-BR"/>
              <a:t>Processadores com dois ou mais núcleos</a:t>
            </a:r>
            <a:endParaRPr/>
          </a:p>
          <a:p>
            <a:pPr indent="-334963" lvl="0" marL="334963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</a:pPr>
            <a:r>
              <a:rPr lang="pt-BR"/>
              <a:t>Principais fabricantes e modelos.</a:t>
            </a:r>
            <a:endParaRPr/>
          </a:p>
          <a:p>
            <a:pPr indent="-213043" lvl="0" marL="334963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Processador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251521" y="1827213"/>
            <a:ext cx="8424168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/>
              <a:t>Mas qual a diferença entre processadores 32 bits e 64 bits?</a:t>
            </a:r>
            <a:endParaRPr/>
          </a:p>
          <a:p>
            <a:pPr indent="0" lvl="0" marL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pt-BR"/>
              <a:t>os bits dos processadores representam a quantidade de dados e instruções que o processador consegue trabalhar por pulso de clock. </a:t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pt-BR"/>
              <a:t>Supomos que você queira fazer um simples desenho no Microsoft Paint, é bem provável que esse aplicativo não necessite fazer tantas operações por vez. Então, neste caso, é indiferente utilizarmos um processador de 32 bits ou 64 bits.</a:t>
            </a:r>
            <a:endParaRPr/>
          </a:p>
        </p:txBody>
      </p:sp>
      <p:sp>
        <p:nvSpPr>
          <p:cNvPr id="230" name="Google Shape;230;p34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Processador</a:t>
            </a:r>
            <a:endParaRPr/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395536" y="1827213"/>
            <a:ext cx="8280153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just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/>
              <a:t>Agora, caso você queira jogar um jogo atual, que exija um grande nível de processamento, o processador de 64 bits leva vantagem. Mas por quê? </a:t>
            </a:r>
            <a:endParaRPr/>
          </a:p>
          <a:p>
            <a:pPr indent="-213043" lvl="0" marL="334963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334963" lvl="0" marL="334963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</a:pPr>
            <a:r>
              <a:rPr lang="pt-BR"/>
              <a:t>É simples, os processadores de 32 bits são capazes de manipular 4.294.967.296 (que são os 2 bits elevados a 32) números em uma única operação, enquanto o processador de 64 bits consegue manipular 18.446.744.073.709.600.000 (que são os 2 bits elevados a 64) de números por operação.</a:t>
            </a:r>
            <a:endParaRPr/>
          </a:p>
          <a:p>
            <a:pPr indent="-213043" lvl="0" marL="334963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334963" lvl="0" marL="334963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</a:pPr>
            <a:r>
              <a:rPr lang="pt-BR"/>
              <a:t>Isto significa que o processador de 64 bits consegue processar mais informações por vez que um processador de 32 bits.</a:t>
            </a:r>
            <a:endParaRPr/>
          </a:p>
        </p:txBody>
      </p:sp>
      <p:sp>
        <p:nvSpPr>
          <p:cNvPr id="237" name="Google Shape;237;p35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1115616" y="-171400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Processador</a:t>
            </a:r>
            <a:endParaRPr/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-28600" y="1340768"/>
            <a:ext cx="9140826" cy="426171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just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/>
              <a:t>A palavra chave na questão 64 bits não é velocidade e sim capacidade.</a:t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pt-BR"/>
              <a:t> Por exemplo, caso você tenha um arquivo com valor superior a 4.294.967.296, é necessário fazer duas transferências de dados com processadores 32 bits, o que com um processador de 64 bits seria feito em uma única transferência.</a:t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pt-BR"/>
              <a:t>Outro fator importante que deve ser frisado é que existem sistemas operacionais desenvolvidos tanto em 32 bits quanto em 64 bits. </a:t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pt-BR"/>
              <a:t>Caso você tenha um processador de 64 bits em um primeiro momento é possível instalar um sistema de 32 bits para rodar com este processador (exceto processadores Itanium que executam apenas aplicações em 64 bits).</a:t>
            </a:r>
            <a:endParaRPr/>
          </a:p>
        </p:txBody>
      </p:sp>
      <p:sp>
        <p:nvSpPr>
          <p:cNvPr id="244" name="Google Shape;244;p36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Processador</a:t>
            </a:r>
            <a:endParaRPr/>
          </a:p>
        </p:txBody>
      </p:sp>
      <p:sp>
        <p:nvSpPr>
          <p:cNvPr id="250" name="Google Shape;250;p37"/>
          <p:cNvSpPr txBox="1"/>
          <p:nvPr>
            <p:ph idx="1" type="body"/>
          </p:nvPr>
        </p:nvSpPr>
        <p:spPr>
          <a:xfrm>
            <a:off x="323529" y="2420888"/>
            <a:ext cx="8352160" cy="375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just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/>
              <a:t>De forma resumida podemos dizer que um processador de 64 bits é um trem com vários vagões levando dados, enquanto um processador de 32 bits é apenas um grande caminhão.</a:t>
            </a:r>
            <a:endParaRPr/>
          </a:p>
        </p:txBody>
      </p:sp>
      <p:sp>
        <p:nvSpPr>
          <p:cNvPr id="251" name="Google Shape;251;p37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1525308" y="-203200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Processador</a:t>
            </a:r>
            <a:endParaRPr/>
          </a:p>
        </p:txBody>
      </p:sp>
      <p:sp>
        <p:nvSpPr>
          <p:cNvPr id="257" name="Google Shape;257;p38"/>
          <p:cNvSpPr txBox="1"/>
          <p:nvPr>
            <p:ph idx="1" type="body"/>
          </p:nvPr>
        </p:nvSpPr>
        <p:spPr>
          <a:xfrm>
            <a:off x="0" y="1844824"/>
            <a:ext cx="8820472" cy="394320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just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pt-BR">
                <a:solidFill>
                  <a:srgbClr val="FF0000"/>
                </a:solidFill>
              </a:rPr>
              <a:t>Processadores com 2 ou mais núcleos</a:t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pt-BR"/>
              <a:t>Atualmente é comum encontrarmos processadores com dois ou mais núcleos. </a:t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pt-BR"/>
              <a:t>Neste caso é como se o computador em questão tivesse dois ou mais processadores instalados nele, sendo que na prática, ele possui um único processador com mais de um núcleo no mesmo circuito integrado.</a:t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/>
          </a:p>
          <a:p>
            <a:pPr indent="-213043" lvl="0" marL="334963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sp>
        <p:nvSpPr>
          <p:cNvPr id="258" name="Google Shape;258;p38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Processador</a:t>
            </a:r>
            <a:endParaRPr/>
          </a:p>
        </p:txBody>
      </p:sp>
      <p:sp>
        <p:nvSpPr>
          <p:cNvPr id="264" name="Google Shape;264;p39"/>
          <p:cNvSpPr txBox="1"/>
          <p:nvPr>
            <p:ph idx="1" type="body"/>
          </p:nvPr>
        </p:nvSpPr>
        <p:spPr>
          <a:xfrm>
            <a:off x="323529" y="1827213"/>
            <a:ext cx="83521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rtl="0" algn="just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920"/>
              <a:buChar char="⚪"/>
            </a:pPr>
            <a:r>
              <a:rPr lang="pt-BR"/>
              <a:t>O mais comum nos dias de hoje é encontramos processadores do tipo Dual-core, Triple-core e Quad-core, onde respectivamente possuem 2, 3 e 4 núcleos. </a:t>
            </a:r>
            <a:endParaRPr/>
          </a:p>
          <a:p>
            <a:pPr indent="-213043" lvl="0" marL="334963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213043" lvl="0" marL="334963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334963" lvl="0" marL="334963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</a:pPr>
            <a:r>
              <a:rPr lang="pt-BR"/>
              <a:t>Esses processadores são chamados de multicore, por possuírem mais de um núcleo.</a:t>
            </a:r>
            <a:endParaRPr/>
          </a:p>
        </p:txBody>
      </p:sp>
      <p:sp>
        <p:nvSpPr>
          <p:cNvPr id="265" name="Google Shape;265;p39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1388907" y="-171400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Núcleo</a:t>
            </a:r>
            <a:endParaRPr/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0" y="1196753"/>
            <a:ext cx="9144000" cy="498179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just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/>
              <a:t>Determina a quantidade de tarefas realizadas simultaneamente por um processador. </a:t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pt-BR"/>
              <a:t>Atualmente são comercializados processadores com até 4 núcleos. Para um bom aproveitamento desta capacidade computacional, os programas devem ser capazes de lidar com este recurso. </a:t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sp>
        <p:nvSpPr>
          <p:cNvPr id="272" name="Google Shape;272;p40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73" name="Google Shape;27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0486" y="3114427"/>
            <a:ext cx="4843028" cy="3743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Multitarefas</a:t>
            </a:r>
            <a:endParaRPr/>
          </a:p>
        </p:txBody>
      </p:sp>
      <p:sp>
        <p:nvSpPr>
          <p:cNvPr id="279" name="Google Shape;279;p41"/>
          <p:cNvSpPr txBox="1"/>
          <p:nvPr>
            <p:ph idx="1" type="body"/>
          </p:nvPr>
        </p:nvSpPr>
        <p:spPr>
          <a:xfrm>
            <a:off x="0" y="2420888"/>
            <a:ext cx="9144000" cy="375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just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/>
              <a:t>Cada núcleo de processamento pode ser responsável por até 2 tarefas simultâneas, organizando e enfileirando a execução destas.</a:t>
            </a:r>
            <a:endParaRPr/>
          </a:p>
        </p:txBody>
      </p:sp>
      <p:sp>
        <p:nvSpPr>
          <p:cNvPr id="280" name="Google Shape;280;p41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Processador</a:t>
            </a:r>
            <a:endParaRPr/>
          </a:p>
        </p:txBody>
      </p:sp>
      <p:pic>
        <p:nvPicPr>
          <p:cNvPr id="286" name="Google Shape;286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175" y="1468438"/>
            <a:ext cx="3233738" cy="27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2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8" name="Google Shape;288;p42"/>
          <p:cNvSpPr/>
          <p:nvPr/>
        </p:nvSpPr>
        <p:spPr>
          <a:xfrm>
            <a:off x="3832225" y="3244850"/>
            <a:ext cx="14795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Processador</a:t>
            </a:r>
            <a:endParaRPr/>
          </a:p>
        </p:txBody>
      </p:sp>
      <p:pic>
        <p:nvPicPr>
          <p:cNvPr id="289" name="Google Shape;28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7025" y="1779588"/>
            <a:ext cx="2928938" cy="2928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Processador</a:t>
            </a:r>
            <a:endParaRPr/>
          </a:p>
        </p:txBody>
      </p:sp>
      <p:sp>
        <p:nvSpPr>
          <p:cNvPr id="295" name="Google Shape;295;p43"/>
          <p:cNvSpPr txBox="1"/>
          <p:nvPr>
            <p:ph idx="1" type="body"/>
          </p:nvPr>
        </p:nvSpPr>
        <p:spPr>
          <a:xfrm>
            <a:off x="0" y="1827213"/>
            <a:ext cx="91440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pt-BR"/>
              <a:t>Principais fabricantes de processadores</a:t>
            </a:r>
            <a:endParaRPr/>
          </a:p>
          <a:p>
            <a:pPr indent="0" lvl="0" marL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/>
          </a:p>
          <a:p>
            <a:pPr indent="-334963" lvl="0" marL="334963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</a:pPr>
            <a:r>
              <a:rPr lang="pt-BR"/>
              <a:t>Intel:</a:t>
            </a:r>
            <a:r>
              <a:rPr b="1" lang="pt-BR"/>
              <a:t> Intel Corporation</a:t>
            </a:r>
            <a:r>
              <a:rPr lang="pt-BR"/>
              <a:t> é uma das principais fabricantes de processadores, representa 80,7% do mercado de processadores.</a:t>
            </a:r>
            <a:endParaRPr/>
          </a:p>
          <a:p>
            <a:pPr indent="0" lvl="0" marL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96" name="Google Shape;296;p43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97" name="Google Shape;29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2138" y="3573463"/>
            <a:ext cx="3262312" cy="21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1619672" y="-99392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Processador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179512" y="1628800"/>
            <a:ext cx="8856984" cy="346963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just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/>
              <a:t>O processador, que também é conhecido por microprocessador ou CPU (Central Processing Unit) é o cérebro do computador, sendo ele o  responsável pela execução das tarefas solicitadas pelo sistema operacional. Estas tarefas são operações lógicas, aritméticas, de acesso à memória e aos periféricos.</a:t>
            </a:r>
            <a:endParaRPr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0127" y="3429000"/>
            <a:ext cx="4200659" cy="2802627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Processador</a:t>
            </a:r>
            <a:endParaRPr/>
          </a:p>
        </p:txBody>
      </p:sp>
      <p:sp>
        <p:nvSpPr>
          <p:cNvPr id="303" name="Google Shape;303;p44"/>
          <p:cNvSpPr txBox="1"/>
          <p:nvPr>
            <p:ph idx="1" type="body"/>
          </p:nvPr>
        </p:nvSpPr>
        <p:spPr>
          <a:xfrm>
            <a:off x="1370013" y="1924050"/>
            <a:ext cx="730567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920"/>
              <a:buChar char="⚪"/>
            </a:pPr>
            <a:r>
              <a:rPr lang="pt-BR"/>
              <a:t>Modelos de Processadores Intel:</a:t>
            </a:r>
            <a:endParaRPr/>
          </a:p>
          <a:p>
            <a:pPr indent="-213043" lvl="0" marL="334963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04" name="Google Shape;304;p44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05" name="Google Shape;30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3" y="2708275"/>
            <a:ext cx="2314575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0438" y="2362200"/>
            <a:ext cx="2143125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08625" y="2376488"/>
            <a:ext cx="2794000" cy="29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5"/>
          <p:cNvSpPr txBox="1"/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Processador</a:t>
            </a:r>
            <a:endParaRPr/>
          </a:p>
        </p:txBody>
      </p:sp>
      <p:pic>
        <p:nvPicPr>
          <p:cNvPr id="313" name="Google Shape;313;p4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8" y="1196975"/>
            <a:ext cx="2540000" cy="2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5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15" name="Google Shape;315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3938" y="2276475"/>
            <a:ext cx="1828800" cy="12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67400" y="2286000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00338" y="4332288"/>
            <a:ext cx="2768600" cy="1617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/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Processador</a:t>
            </a:r>
            <a:endParaRPr/>
          </a:p>
        </p:txBody>
      </p:sp>
      <p:pic>
        <p:nvPicPr>
          <p:cNvPr id="323" name="Google Shape;323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0" y="865188"/>
            <a:ext cx="3109913" cy="2559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6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25" name="Google Shape;32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2500" y="1341438"/>
            <a:ext cx="230505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3425" y="2144713"/>
            <a:ext cx="2747963" cy="20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5650" y="3860800"/>
            <a:ext cx="22860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7"/>
          <p:cNvSpPr txBox="1"/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Processador</a:t>
            </a:r>
            <a:endParaRPr/>
          </a:p>
        </p:txBody>
      </p:sp>
      <p:pic>
        <p:nvPicPr>
          <p:cNvPr id="333" name="Google Shape;333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8" y="1196975"/>
            <a:ext cx="38100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7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35" name="Google Shape;335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9700" y="4005263"/>
            <a:ext cx="222885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3175" y="1849438"/>
            <a:ext cx="232410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/>
          <p:nvPr>
            <p:ph type="title"/>
          </p:nvPr>
        </p:nvSpPr>
        <p:spPr>
          <a:xfrm>
            <a:off x="1370014" y="-85724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Processador</a:t>
            </a:r>
            <a:endParaRPr/>
          </a:p>
        </p:txBody>
      </p:sp>
      <p:sp>
        <p:nvSpPr>
          <p:cNvPr id="342" name="Google Shape;342;p48"/>
          <p:cNvSpPr txBox="1"/>
          <p:nvPr>
            <p:ph idx="1" type="body"/>
          </p:nvPr>
        </p:nvSpPr>
        <p:spPr>
          <a:xfrm>
            <a:off x="0" y="1246406"/>
            <a:ext cx="9125745" cy="483778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just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b="1" lang="pt-BR"/>
              <a:t>AMD (A AMD (Advanced Micro Devices) (ou em Tradução literal</a:t>
            </a:r>
            <a:r>
              <a:rPr lang="pt-BR"/>
              <a:t> </a:t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b="1" lang="pt-BR">
                <a:solidFill>
                  <a:srgbClr val="FF0000"/>
                </a:solidFill>
              </a:rPr>
              <a:t>Micro Dispositivos Avançados</a:t>
            </a:r>
            <a:r>
              <a:rPr lang="pt-BR">
                <a:solidFill>
                  <a:srgbClr val="FF0000"/>
                </a:solidFill>
              </a:rPr>
              <a:t>) </a:t>
            </a:r>
            <a:r>
              <a:rPr lang="pt-BR"/>
              <a:t>é uma empresa </a:t>
            </a:r>
            <a:r>
              <a:rPr lang="pt-BR" u="sng">
                <a:solidFill>
                  <a:schemeClr val="hlink"/>
                </a:solidFill>
                <a:hlinkClick r:id="rId3"/>
              </a:rPr>
              <a:t>norte-americana</a:t>
            </a:r>
            <a:r>
              <a:rPr lang="pt-BR"/>
              <a:t> fabricante de </a:t>
            </a:r>
            <a:r>
              <a:rPr lang="pt-BR" u="sng">
                <a:solidFill>
                  <a:schemeClr val="hlink"/>
                </a:solidFill>
                <a:hlinkClick r:id="rId4"/>
              </a:rPr>
              <a:t>circuitos integrados</a:t>
            </a:r>
            <a:r>
              <a:rPr lang="pt-BR"/>
              <a:t>, especialmente processadores. </a:t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pt-BR"/>
              <a:t>Seus produtos concorrem diretamente com os processadores fabricados pela </a:t>
            </a:r>
            <a:r>
              <a:rPr lang="pt-BR" u="sng">
                <a:solidFill>
                  <a:schemeClr val="hlink"/>
                </a:solidFill>
                <a:hlinkClick r:id="rId5"/>
              </a:rPr>
              <a:t>Intel</a:t>
            </a:r>
            <a:r>
              <a:rPr lang="pt-BR"/>
              <a:t>. Seu produto mais famoso na </a:t>
            </a:r>
            <a:r>
              <a:rPr lang="pt-BR" u="sng">
                <a:solidFill>
                  <a:schemeClr val="hlink"/>
                </a:solidFill>
                <a:hlinkClick r:id="rId6"/>
              </a:rPr>
              <a:t>década de 1990</a:t>
            </a:r>
            <a:r>
              <a:rPr lang="pt-BR"/>
              <a:t> foi o p</a:t>
            </a:r>
            <a:r>
              <a:rPr lang="pt-BR" u="sng">
                <a:solidFill>
                  <a:schemeClr val="hlink"/>
                </a:solidFill>
                <a:hlinkClick r:id="rId7"/>
              </a:rPr>
              <a:t>rocessador</a:t>
            </a:r>
            <a:r>
              <a:rPr lang="pt-BR"/>
              <a:t> </a:t>
            </a:r>
            <a:r>
              <a:rPr lang="pt-BR" u="sng">
                <a:solidFill>
                  <a:schemeClr val="hlink"/>
                </a:solidFill>
                <a:hlinkClick r:id="rId8"/>
              </a:rPr>
              <a:t>Athlon</a:t>
            </a:r>
            <a:r>
              <a:rPr lang="pt-BR"/>
              <a:t>, utilizado em computadores pessoais. Representa 19% das compras de processadores</a:t>
            </a:r>
            <a:endParaRPr/>
          </a:p>
          <a:p>
            <a:pPr indent="0" lvl="0" marL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43" name="Google Shape;343;p48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44" name="Google Shape;344;p4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491880" y="4736073"/>
            <a:ext cx="2303463" cy="1776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9"/>
          <p:cNvSpPr txBox="1"/>
          <p:nvPr>
            <p:ph type="title"/>
          </p:nvPr>
        </p:nvSpPr>
        <p:spPr>
          <a:xfrm>
            <a:off x="1404937" y="-96837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Processador</a:t>
            </a:r>
            <a:endParaRPr/>
          </a:p>
        </p:txBody>
      </p:sp>
      <p:sp>
        <p:nvSpPr>
          <p:cNvPr id="350" name="Google Shape;350;p49"/>
          <p:cNvSpPr txBox="1"/>
          <p:nvPr>
            <p:ph idx="1" type="body"/>
          </p:nvPr>
        </p:nvSpPr>
        <p:spPr>
          <a:xfrm>
            <a:off x="0" y="1255713"/>
            <a:ext cx="8710613" cy="49228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920"/>
              <a:buChar char="⚪"/>
            </a:pPr>
            <a:r>
              <a:rPr lang="pt-BR"/>
              <a:t>Modelos de Processadores AMD</a:t>
            </a:r>
            <a:endParaRPr/>
          </a:p>
          <a:p>
            <a:pPr indent="0" lvl="0" marL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51" name="Google Shape;351;p49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52" name="Google Shape;35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6507" y="1893334"/>
            <a:ext cx="2497386" cy="2361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2200" y="1982005"/>
            <a:ext cx="2628205" cy="2272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187" y="1893334"/>
            <a:ext cx="2811546" cy="253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78200" y="4212716"/>
            <a:ext cx="2631907" cy="2551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 txBox="1"/>
          <p:nvPr>
            <p:ph type="title"/>
          </p:nvPr>
        </p:nvSpPr>
        <p:spPr>
          <a:xfrm>
            <a:off x="1691680" y="-313795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Processador</a:t>
            </a:r>
            <a:endParaRPr/>
          </a:p>
        </p:txBody>
      </p:sp>
      <p:pic>
        <p:nvPicPr>
          <p:cNvPr id="361" name="Google Shape;361;p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778" y="474049"/>
            <a:ext cx="3083803" cy="3083803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50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63" name="Google Shape;363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4008" y="796512"/>
            <a:ext cx="3600673" cy="3438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9385" y="3630440"/>
            <a:ext cx="3528392" cy="3071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1"/>
          <p:cNvSpPr txBox="1"/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Processador</a:t>
            </a:r>
            <a:endParaRPr/>
          </a:p>
        </p:txBody>
      </p:sp>
      <p:pic>
        <p:nvPicPr>
          <p:cNvPr id="370" name="Google Shape;370;p5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813" y="1557338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1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72" name="Google Shape;372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8425" y="2276475"/>
            <a:ext cx="2749550" cy="1636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86113" y="4532313"/>
            <a:ext cx="24384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2"/>
          <p:cNvSpPr txBox="1"/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Processador</a:t>
            </a:r>
            <a:endParaRPr/>
          </a:p>
        </p:txBody>
      </p:sp>
      <p:pic>
        <p:nvPicPr>
          <p:cNvPr id="379" name="Google Shape;379;p5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8" y="1414463"/>
            <a:ext cx="2200275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2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81" name="Google Shape;381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4300" y="1941513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1088" y="4046538"/>
            <a:ext cx="3781425" cy="222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34000" y="3490913"/>
            <a:ext cx="2895600" cy="2703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/>
          <p:nvPr>
            <p:ph type="title"/>
          </p:nvPr>
        </p:nvSpPr>
        <p:spPr>
          <a:xfrm>
            <a:off x="1354151" y="23264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Processador</a:t>
            </a:r>
            <a:endParaRPr/>
          </a:p>
        </p:txBody>
      </p:sp>
      <p:sp>
        <p:nvSpPr>
          <p:cNvPr id="389" name="Google Shape;389;p53"/>
          <p:cNvSpPr txBox="1"/>
          <p:nvPr>
            <p:ph idx="1" type="body"/>
          </p:nvPr>
        </p:nvSpPr>
        <p:spPr>
          <a:xfrm>
            <a:off x="0" y="1700809"/>
            <a:ext cx="9144000" cy="447774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rtl="0" algn="just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920"/>
              <a:buChar char="⚪"/>
            </a:pPr>
            <a:r>
              <a:rPr lang="pt-BR"/>
              <a:t>Também é importante citar que os processadores de ambas as empresas utilizam códigos para a sua identificação, como por exemplo, Intel Core 2 Quad Q9400S ou AMD Athlon X2 BE2350. </a:t>
            </a:r>
            <a:endParaRPr/>
          </a:p>
          <a:p>
            <a:pPr indent="-213043" lvl="0" marL="334963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334963" lvl="0" marL="334963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</a:pPr>
            <a:r>
              <a:rPr lang="pt-BR"/>
              <a:t>Caso surjam dúvidas quanto às especificações dos códigos, aconselhamos consultar o site do fabricante do processador pra solucionar as dúvidas.</a:t>
            </a:r>
            <a:endParaRPr/>
          </a:p>
          <a:p>
            <a:pPr indent="-213043" lvl="0" marL="334963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sp>
        <p:nvSpPr>
          <p:cNvPr id="390" name="Google Shape;390;p53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1619672" y="-99392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Processador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68363" y="1255514"/>
            <a:ext cx="8856984" cy="346963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just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/>
              <a:t>A sua função é acelerar, endereçar, resolver ou preparar dados, dependendo da aplicação. </a:t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pt-BR"/>
              <a:t>Basicamente, um processador é uma poderosa máquina de calcular: Ela recebe um determinado volume de dados, orientados em padrão binário 0 e 1 e tem a função de responder a esse volume, processando a informação com base em instruções armazenadas em sua memória interna.</a:t>
            </a:r>
            <a:endParaRPr/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688" y="3977336"/>
            <a:ext cx="4969396" cy="2535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4"/>
          <p:cNvSpPr txBox="1"/>
          <p:nvPr>
            <p:ph type="title"/>
          </p:nvPr>
        </p:nvSpPr>
        <p:spPr>
          <a:xfrm>
            <a:off x="1373188" y="-99392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Processador</a:t>
            </a:r>
            <a:endParaRPr/>
          </a:p>
        </p:txBody>
      </p:sp>
      <p:sp>
        <p:nvSpPr>
          <p:cNvPr id="396" name="Google Shape;396;p54"/>
          <p:cNvSpPr txBox="1"/>
          <p:nvPr>
            <p:ph idx="1" type="body"/>
          </p:nvPr>
        </p:nvSpPr>
        <p:spPr>
          <a:xfrm>
            <a:off x="0" y="1438275"/>
            <a:ext cx="9144000" cy="47402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pt-BR"/>
              <a:t>Núcleos Físicos e Lógicos:</a:t>
            </a:r>
            <a:endParaRPr/>
          </a:p>
          <a:p>
            <a:pPr indent="0" lvl="0" marL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pt-BR"/>
              <a:t>Como falamos, os processadores possuem núcleos em seu interior. Esses núcleos podem ser do tipo físico ou lógico. </a:t>
            </a:r>
            <a:endParaRPr/>
          </a:p>
          <a:p>
            <a:pPr indent="-213043" lvl="0" marL="334963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334963" lvl="0" marL="334963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</a:pPr>
            <a:r>
              <a:rPr lang="pt-BR"/>
              <a:t>Os núcleos físicos, como o próprio nome diz, são núcleos reais que, núcleos que existem dentro do processador. </a:t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334963" lvl="0" marL="334963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</a:pPr>
            <a:r>
              <a:rPr lang="pt-BR"/>
              <a:t>Já os núcleos lógicos, diferentemente dos núcleos físicos, não existem fisicamente dentro do processador. </a:t>
            </a:r>
            <a:endParaRPr/>
          </a:p>
          <a:p>
            <a:pPr indent="-213043" lvl="0" marL="334963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334963" lvl="0" marL="334963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</a:pPr>
            <a:r>
              <a:rPr lang="pt-BR"/>
              <a:t>Neste tipo de núcleo, o núcleo físico é dividido logicamente em dois núcleos, sendo um real e outro virtual, o que permite ao processador processar mais de uma informação por vez.</a:t>
            </a:r>
            <a:endParaRPr/>
          </a:p>
        </p:txBody>
      </p:sp>
      <p:sp>
        <p:nvSpPr>
          <p:cNvPr id="397" name="Google Shape;397;p54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5"/>
          <p:cNvSpPr txBox="1"/>
          <p:nvPr>
            <p:ph type="title"/>
          </p:nvPr>
        </p:nvSpPr>
        <p:spPr>
          <a:xfrm>
            <a:off x="1394499" y="-269875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Processador</a:t>
            </a:r>
            <a:endParaRPr/>
          </a:p>
        </p:txBody>
      </p:sp>
      <p:sp>
        <p:nvSpPr>
          <p:cNvPr id="403" name="Google Shape;403;p55"/>
          <p:cNvSpPr txBox="1"/>
          <p:nvPr>
            <p:ph idx="1" type="body"/>
          </p:nvPr>
        </p:nvSpPr>
        <p:spPr>
          <a:xfrm>
            <a:off x="0" y="1425575"/>
            <a:ext cx="9143999" cy="430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just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/>
              <a:t>Como exemplo, podemos citar a seguinte situação: o processador imita a lógica do cérebro humano.</a:t>
            </a:r>
            <a:endParaRPr/>
          </a:p>
          <a:p>
            <a:pPr indent="-334963" lvl="0" marL="334963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</a:pPr>
            <a:r>
              <a:rPr lang="pt-BR"/>
              <a:t> É evidente que o ser humano consegue fazer mais de uma coisa por vez ao mesmo tempo.</a:t>
            </a:r>
            <a:endParaRPr/>
          </a:p>
          <a:p>
            <a:pPr indent="-334963" lvl="0" marL="334963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</a:pPr>
            <a:r>
              <a:rPr lang="pt-BR"/>
              <a:t>Mas caso você necessite fazer uma tarefa que exija mais atenção e concentração, não é possível executar junta de outra.</a:t>
            </a:r>
            <a:endParaRPr/>
          </a:p>
          <a:p>
            <a:pPr indent="-334963" lvl="0" marL="334963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</a:pPr>
            <a:r>
              <a:rPr lang="pt-BR"/>
              <a:t> Por exemplo, não é possível lermos dois livros ao mesmo tempo.</a:t>
            </a:r>
            <a:endParaRPr/>
          </a:p>
          <a:p>
            <a:pPr indent="-334963" lvl="0" marL="334963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</a:pPr>
            <a:r>
              <a:rPr lang="pt-BR"/>
              <a:t>Assim funciona o processador. Quando ele possui mais de um núcleo, físico ou lógico, é como se ele tivesse dois cérebros no mesmo corpo, possibilitando a leitura desses dois livros simultaneamente.</a:t>
            </a:r>
            <a:endParaRPr/>
          </a:p>
          <a:p>
            <a:pPr indent="-334963" lvl="0" marL="334963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</a:pPr>
            <a:r>
              <a:rPr lang="pt-BR"/>
              <a:t> Assim fica fácil entender o funcionamento dos processadores com mais de um núcleo.</a:t>
            </a:r>
            <a:endParaRPr/>
          </a:p>
        </p:txBody>
      </p:sp>
      <p:sp>
        <p:nvSpPr>
          <p:cNvPr id="404" name="Google Shape;404;p55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6"/>
          <p:cNvSpPr txBox="1"/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Processador</a:t>
            </a:r>
            <a:endParaRPr/>
          </a:p>
        </p:txBody>
      </p:sp>
      <p:sp>
        <p:nvSpPr>
          <p:cNvPr id="410" name="Google Shape;410;p56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1" name="Google Shape;411;p56"/>
          <p:cNvSpPr txBox="1"/>
          <p:nvPr>
            <p:ph idx="1" type="body"/>
          </p:nvPr>
        </p:nvSpPr>
        <p:spPr>
          <a:xfrm>
            <a:off x="1370013" y="1827213"/>
            <a:ext cx="7305675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920"/>
              <a:buChar char="⚪"/>
            </a:pPr>
            <a:r>
              <a:rPr lang="pt-BR"/>
              <a:t>Processador com quatro núcleos.</a:t>
            </a:r>
            <a:endParaRPr/>
          </a:p>
          <a:p>
            <a:pPr indent="0" lvl="0" marL="0" rtl="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412" name="Google Shape;41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2138" y="2781300"/>
            <a:ext cx="3421062" cy="3421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7"/>
          <p:cNvSpPr txBox="1"/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Dúvidas</a:t>
            </a:r>
            <a:endParaRPr/>
          </a:p>
        </p:txBody>
      </p:sp>
      <p:sp>
        <p:nvSpPr>
          <p:cNvPr id="419" name="Google Shape;419;p57"/>
          <p:cNvSpPr txBox="1"/>
          <p:nvPr>
            <p:ph idx="1" type="body"/>
          </p:nvPr>
        </p:nvSpPr>
        <p:spPr>
          <a:xfrm>
            <a:off x="1370013" y="1827213"/>
            <a:ext cx="7305675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13043" lvl="0" marL="334963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sp>
        <p:nvSpPr>
          <p:cNvPr id="420" name="Google Shape;420;p57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http://3.bp.blogspot.com/_cplM-_5BRwc/ShcmAIs5bFI/AAAAAAAAAAw/JGDw5jHEoUs/s320/interroga%C3%A7%C3%A3o.JPG" id="421" name="Google Shape;42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88115">
            <a:off x="3496239" y="2205962"/>
            <a:ext cx="264795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8"/>
          <p:cNvSpPr txBox="1"/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Bibliográficas</a:t>
            </a:r>
            <a:endParaRPr/>
          </a:p>
        </p:txBody>
      </p:sp>
      <p:sp>
        <p:nvSpPr>
          <p:cNvPr id="427" name="Google Shape;427;p58"/>
          <p:cNvSpPr txBox="1"/>
          <p:nvPr>
            <p:ph idx="1" type="body"/>
          </p:nvPr>
        </p:nvSpPr>
        <p:spPr>
          <a:xfrm>
            <a:off x="395288" y="1827213"/>
            <a:ext cx="82804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rtl="0" algn="just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920"/>
              <a:buChar char="⚪"/>
            </a:pPr>
            <a:r>
              <a:rPr lang="pt-BR"/>
              <a:t>VASCONCELOS, Laércio. </a:t>
            </a:r>
            <a:r>
              <a:rPr b="1" lang="pt-BR"/>
              <a:t>Hardware na Prática</a:t>
            </a:r>
            <a:r>
              <a:rPr lang="pt-BR"/>
              <a:t>. 2017.</a:t>
            </a:r>
            <a:endParaRPr/>
          </a:p>
          <a:p>
            <a:pPr indent="-213043" lvl="0" marL="334963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sp>
        <p:nvSpPr>
          <p:cNvPr id="428" name="Google Shape;428;p58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Processador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179512" y="2132856"/>
            <a:ext cx="8640960" cy="404569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just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/>
              <a:t>O processador tem uma grande importância no computador, que se tornou a referência para a compra de um micro. </a:t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pt-BR"/>
              <a:t>Por exemplo, quando compramos um computador, normalmente nos referimos ao processador para informarmos qual computador queremos. </a:t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pt-BR"/>
              <a:t>É comum dizermos que queremos um computador Core i3, i5 e i7 entre outros.</a:t>
            </a:r>
            <a:endParaRPr/>
          </a:p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1730821" y="-5419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Conhecendo o Core i3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92621" y="1221244"/>
            <a:ext cx="8928992" cy="382967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just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/>
              <a:t>No core i3 existem dois propensos canais de memória RAM, possibilitando utilização em pares Dual Channel (basicamente o que muda é o controlador  de acesso à memória RAM na placa-mãe, que passa a ter dois canais ao invés de um, porém, para esse esquema funcionar é necessário instalar na placa-mãe dois módulos de memória um para cada canal de acesso). </a:t>
            </a:r>
            <a:br>
              <a:rPr lang="pt-BR"/>
            </a:b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br>
              <a:rPr lang="pt-BR"/>
            </a:br>
            <a:endParaRPr/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3793" y="2924944"/>
            <a:ext cx="2625080" cy="196881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6300" y="4893754"/>
            <a:ext cx="91377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grande diferencial desta tecnologia é que possibilita trabalhar com vários programas ao mesmo tempo e com o mesmo desempenho. É importante frisarmos que a maioria dos programas e jogos roda no core i3.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1619672" y="-171400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Conhecendo o Core i5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0" y="1268760"/>
            <a:ext cx="9144000" cy="368565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just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/>
              <a:t>A diferença entre o i3 e o i5 é basicamente o perfil do usuário, haja à vista, que enquanto o i3 disponibiliza no mercado apenas dois processadores, o i5 conta com seis. </a:t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pt-BR"/>
              <a:t>O core i5 na verdade não chega a ser o mais veloz disponível, porém, é totalmente o que tem a capacidade de executar todo e qualquer programa e/ou jogo.</a:t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pt-BR"/>
              <a:t> Uma das grandes vantagens do core i5 é possuir o clock bem menor do processador possibilitando a redução do aquecimento e consequentemente diminuindo o gasto de energia. </a:t>
            </a:r>
            <a:br>
              <a:rPr lang="pt-BR"/>
            </a:b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br>
              <a:rPr lang="pt-BR"/>
            </a:br>
            <a:br>
              <a:rPr lang="pt-BR"/>
            </a:br>
            <a:r>
              <a:rPr lang="pt-BR"/>
              <a:t> </a:t>
            </a:r>
            <a:br>
              <a:rPr lang="pt-BR"/>
            </a:br>
            <a:br>
              <a:rPr lang="pt-BR"/>
            </a:br>
            <a:r>
              <a:rPr lang="pt-BR"/>
              <a:t>.</a:t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br>
              <a:rPr lang="pt-BR"/>
            </a:br>
            <a:endParaRPr/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4170" y="4880570"/>
            <a:ext cx="19050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1384002" y="0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Conhecendo o Core i5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-26713" y="1412776"/>
            <a:ext cx="9144000" cy="390167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just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/>
              <a:t>A tecnologia Turbo Boost é outra vantagem do i5 que revolucionou o conceito de rapidez nos processadores, ele aumenta gradativamente, de acordo a necessidade. </a:t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pt-BR"/>
              <a:t>Possibilita trabalhar verificando todas às frequências, temperatura e voltagem do processador. </a:t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pt-BR"/>
              <a:t>Nos novos processadores i5 é possível ter acesso a esta impressionante tecnologia inovadora. </a:t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pt-BR"/>
              <a:t>Devemos notificar também, que o core i5 como os demais da linha, integra uma PCI-Express 2 de até 16 linhas e com dois exclusivos canais controladores da memória.</a:t>
            </a:r>
            <a:br>
              <a:rPr lang="pt-BR"/>
            </a:br>
            <a:br>
              <a:rPr lang="pt-BR"/>
            </a:br>
            <a:r>
              <a:rPr lang="pt-BR"/>
              <a:t> </a:t>
            </a:r>
            <a:br>
              <a:rPr lang="pt-BR"/>
            </a:b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br>
              <a:rPr lang="pt-BR"/>
            </a:br>
            <a:br>
              <a:rPr lang="pt-BR"/>
            </a:br>
            <a:r>
              <a:rPr lang="pt-BR"/>
              <a:t> </a:t>
            </a:r>
            <a:br>
              <a:rPr lang="pt-BR"/>
            </a:br>
            <a:br>
              <a:rPr lang="pt-BR"/>
            </a:br>
            <a:r>
              <a:rPr lang="pt-BR"/>
              <a:t>.</a:t>
            </a:r>
            <a:endParaRPr/>
          </a:p>
          <a:p>
            <a:pPr indent="0" lvl="0" marL="0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br>
              <a:rPr lang="pt-BR"/>
            </a:br>
            <a:endParaRPr/>
          </a:p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Conhecendo o Core i7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0" y="1438275"/>
            <a:ext cx="8820472" cy="416421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rtl="0" algn="just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920"/>
              <a:buChar char="⚪"/>
            </a:pPr>
            <a:r>
              <a:rPr lang="pt-BR"/>
              <a:t>O Intel Core i7 é produzido com tecnologia avançada que aplica automaticamente o poder de processamento onde é mais necessário;</a:t>
            </a:r>
            <a:endParaRPr/>
          </a:p>
          <a:p>
            <a:pPr indent="-213043" lvl="0" marL="334963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334963" lvl="0" marL="334963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</a:pPr>
            <a:r>
              <a:rPr lang="pt-BR"/>
              <a:t> a incrível velocidade e eficiência do processador lhe permite executar multitarefa com velocidade 25% maior e proporciona uma experiência de criação de multimídia excepcional.  </a:t>
            </a:r>
            <a:endParaRPr/>
          </a:p>
          <a:p>
            <a:pPr indent="-213043" lvl="0" marL="334963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334963" lvl="0" marL="334963" rtl="0" algn="just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</a:pPr>
            <a:r>
              <a:rPr lang="pt-BR"/>
              <a:t> Core i7 terão quatro núcleos de processamento, um controlador de memória integrado de três canais.</a:t>
            </a:r>
            <a:br>
              <a:rPr lang="pt-BR"/>
            </a:br>
            <a:br>
              <a:rPr lang="pt-BR"/>
            </a:br>
            <a:br>
              <a:rPr lang="pt-BR"/>
            </a:br>
            <a:br>
              <a:rPr lang="pt-BR"/>
            </a:br>
            <a:endParaRPr/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6553200" y="6284913"/>
            <a:ext cx="21256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7736" y="4888111"/>
            <a:ext cx="19050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strutura padrão">
  <a:themeElements>
    <a:clrScheme name="Escala de Cinza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