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64350" cy="9996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52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52" orient="horz"/>
        <p:guide pos="216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>
            <p:ph idx="2" type="hdr"/>
          </p:nvPr>
        </p:nvSpPr>
        <p:spPr>
          <a:xfrm>
            <a:off x="0" y="0"/>
            <a:ext cx="2967038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887788" y="0"/>
            <a:ext cx="2967037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/>
          <p:nvPr>
            <p:ph idx="3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1" type="ftr"/>
          </p:nvPr>
        </p:nvSpPr>
        <p:spPr>
          <a:xfrm>
            <a:off x="0" y="9493250"/>
            <a:ext cx="2967038" cy="500063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1350" spcFirstLastPara="1" rIns="91350" wrap="square" tIns="4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2" type="sldNum"/>
          </p:nvPr>
        </p:nvSpPr>
        <p:spPr>
          <a:xfrm>
            <a:off x="3887788" y="9493250"/>
            <a:ext cx="2967037" cy="500063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1350" spcFirstLastPara="1" rIns="91350" wrap="square" tIns="47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7388" y="4748213"/>
            <a:ext cx="5481637" cy="4487862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showMasterSp="0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showMasterSp="0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 rot="5400000">
            <a:off x="2847182" y="350044"/>
            <a:ext cx="4351337" cy="730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 rot="5400000">
            <a:off x="4820445" y="2323307"/>
            <a:ext cx="5884862" cy="1825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 rot="5400000">
            <a:off x="1091407" y="572294"/>
            <a:ext cx="5884862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clip-art e texto" showMasterSp="0" type="clipArtAndTx">
  <p:cSld name="CLIPART_AND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/>
          <p:nvPr>
            <p:ph idx="2" type="clipArt"/>
          </p:nvPr>
        </p:nvSpPr>
        <p:spPr>
          <a:xfrm>
            <a:off x="1370013" y="1827213"/>
            <a:ext cx="35766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099050" y="1827213"/>
            <a:ext cx="357663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 showMasterSp="0">
  <p:cSld name="Layout Personalizad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3pPr>
            <a:lvl4pPr lvl="3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4pPr>
            <a:lvl5pPr lvl="4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5pPr>
            <a:lvl6pPr lvl="5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6pPr>
            <a:lvl7pPr lvl="6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7pPr>
            <a:lvl8pPr lvl="7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8pPr>
            <a:lvl9pPr lvl="8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showMasterSp="0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70013" y="1827213"/>
            <a:ext cx="35766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708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indent="-350519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099050" y="1827213"/>
            <a:ext cx="357663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708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indent="-350519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showMasterSp="0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052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indent="-3302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indent="-30988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indent="-30987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indent="-30987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indent="-30987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indent="-309879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indent="-309879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052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indent="-3302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indent="-30988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indent="-30987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indent="-30987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indent="-30987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indent="-309879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indent="-309879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showMasterSp="0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9116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Char char="⚪"/>
              <a:defRPr sz="3200"/>
            </a:lvl1pPr>
            <a:lvl2pPr indent="-3708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3pPr>
            <a:lvl4pPr indent="-3302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4pPr>
            <a:lvl5pPr indent="-3302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5pPr>
            <a:lvl6pPr indent="-3302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6pPr>
            <a:lvl7pPr indent="-3302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7pPr>
            <a:lvl8pPr indent="-3302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8pPr>
            <a:lvl9pPr indent="-3302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0520" lvl="0" marL="4572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0520" lvl="5" marL="27432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0520" lvl="6" marL="32004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0520" lvl="7" marL="36576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0520" lvl="8" marL="41148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1403350" y="1557338"/>
            <a:ext cx="7272338" cy="1587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7950" y="1827213"/>
            <a:ext cx="90360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2560"/>
              <a:buChar char="⚪"/>
            </a:pPr>
            <a:r>
              <a:rPr lang="pt-BR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Redes de computadores são estruturas físicas  (equipamentos) e lógicas (programas,  protocolos) que permitem que dois ou mais  computadores (equipamentos) possam  compartilhar suas informações entre si.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NAT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0" y="1916113"/>
            <a:ext cx="9144000" cy="426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2240"/>
              <a:buChar char="⚪"/>
            </a:pPr>
            <a:r>
              <a:rPr lang="pt-BR" sz="2800"/>
              <a:t>Todos que tem uma conexão com a internet tem um modem, ai já podemos ter uma ideia do que é, pois existe o ip privado e o ip publico, ou seja, o ip privado é a sua rede interna e o ip publico é a internet, digamos assim, ai para fazer esta conexão para que possa acessar os sites em outro servidores precisamos fazer esta tradução e o responsável por esta tradução e o NAT</a:t>
            </a:r>
            <a:r>
              <a:rPr lang="pt-BR"/>
              <a:t>.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NAT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0" y="1916113"/>
            <a:ext cx="9144000" cy="426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2240"/>
              <a:buChar char="⚪"/>
            </a:pPr>
            <a:r>
              <a:rPr lang="pt-BR" sz="2800"/>
              <a:t>Todos que tem uma conexão com a internet tem um modem, ai já podemos ter uma ideia do que é, pois existe o ip privado e o ip publico, ou seja, o ip privado é a sua rede interna e o ip publico é a internet, digamos assim, ai para fazer esta conexão para que possa acessar os sites em outro servidores precisamos fazer esta tradução e o responsável por esta tradução e o NAT</a:t>
            </a:r>
            <a:r>
              <a:rPr lang="pt-BR"/>
              <a:t>.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DHCP</a:t>
            </a:r>
            <a:br>
              <a:rPr b="0" lang="pt-BR"/>
            </a:b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0" y="2349500"/>
            <a:ext cx="91440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2240"/>
              <a:buChar char="⚪"/>
            </a:pPr>
            <a:r>
              <a:rPr lang="pt-BR" sz="2800"/>
              <a:t>Uma vez que uma máquina obtém um endereço de IP, ele fica indisponível para uso naquele momento. Quando ela é desligada ou desconectada da internet, o endereço de IP, antes volta a ficar disponível para ser usado por qualquer nova máquina ligada na conexão.  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293688"/>
            <a:ext cx="90360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protocolo DHCP funciona de três maneiras diferentes. 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0" y="1700213"/>
            <a:ext cx="914400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Automática</a:t>
            </a:r>
            <a:r>
              <a:rPr lang="pt-BR"/>
              <a:t>. Um IP é definido automaticamente para uma máquina que se conecta na. Neste caso, uma quantidade de IPs é delimitada para ser usada dentro de uma rede de internet. Qualquer computador que se ligar a ela recebe, automaticamente, um, destes IPs definidos.  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Dinâmica</a:t>
            </a:r>
            <a:r>
              <a:rPr lang="pt-BR"/>
              <a:t>. Como o termo sugere, uma máquina que se conecta à rede de internet recebe um IP dinâmico pelo período em que continuar conectado. Se a máquina for desligada ou se desconectar da rede, ela perde este IP usado e usa um novo assim que a conexão for restabelecida.  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Manual</a:t>
            </a:r>
            <a:r>
              <a:rPr lang="pt-BR"/>
              <a:t>. O protocolo DHCP define um IP para uma máquina de acordo com o valor de MAC (Medium Access Control) da placa de rede em que ela está conectada. Este IP é único e estático, sendo que este recurso é usado quando é preciso que um computador tenha um IP fixo.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07950" y="2565400"/>
            <a:ext cx="9036050" cy="361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2560"/>
              <a:buChar char="⚪"/>
            </a:pPr>
            <a:r>
              <a:rPr b="1" i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Protocolos</a:t>
            </a:r>
            <a:r>
              <a:rPr lang="pt-BR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são conjuntos de regras em uma rede de computadores que permitem a comunicação entre os computadores e dispositivo em rede.</a:t>
            </a:r>
            <a:endParaRPr/>
          </a:p>
          <a:p>
            <a:pPr indent="-17240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240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07950" y="1700213"/>
            <a:ext cx="903605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9272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</a:pPr>
            <a:r>
              <a:rPr lang="pt-BR" sz="2800"/>
              <a:t>É assim que qualquer usuário consegue enviar e receber mensagens instantâneas, baixar e subir arquivos no seu site e acessar qualquer tipo de domínio na web.</a:t>
            </a:r>
            <a:endParaRPr/>
          </a:p>
          <a:p>
            <a:pPr indent="-17240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240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Protocolos de Rede</a:t>
            </a:r>
            <a:br>
              <a:rPr b="0" lang="pt-BR"/>
            </a:b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662113"/>
            <a:ext cx="91440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/>
              <a:t>Essas camadas, junto com alguns exemplos de protocolos, são: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Camada de Aplicação:</a:t>
            </a:r>
            <a:r>
              <a:rPr lang="pt-BR"/>
              <a:t> WWW (navegação web), HTTP, SMPT (emails), FTP (transferência de arquivos) e SSH. Usada pelos programas para enviar e receber dados de outros programas pela própria internet.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Camada de Transporte:</a:t>
            </a:r>
            <a:r>
              <a:rPr lang="pt-BR"/>
              <a:t> TCP, UDP e SCTP. Para transporte de arquivos recebidos da camada anterior. Aqui acontece a organização e a transformação deles em pacotes menores, que serão enviados à rede.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Protocolos de Rede</a:t>
            </a:r>
            <a:br>
              <a:rPr b="0" lang="pt-BR"/>
            </a:b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0" y="1662113"/>
            <a:ext cx="91440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Camada de Rede:</a:t>
            </a:r>
            <a:r>
              <a:rPr lang="pt-BR"/>
              <a:t> IP (IPv4 e IPv6). Os arquivos empacotados na camada anterior são recebidos e anexados ao IP da máquina que envia e que recebe os dados. Daqui, são enviados pela internet usando a próxima camada.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Camada de Estrutura Física:</a:t>
            </a:r>
            <a:r>
              <a:rPr lang="pt-BR"/>
              <a:t> Ethernet e Modem. É a camada que executa o recebimento ou envio de arquivos na web.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TCP/IP</a:t>
            </a:r>
            <a:br>
              <a:rPr b="0" lang="pt-BR"/>
            </a:b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0" y="2133600"/>
            <a:ext cx="91440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pt-BR"/>
              <a:t>TCP/IP</a:t>
            </a:r>
            <a:r>
              <a:rPr lang="pt-BR"/>
              <a:t> é o acrônimo de dois protocolos combinados: o </a:t>
            </a:r>
            <a:r>
              <a:rPr b="1" lang="pt-BR"/>
              <a:t>TCP </a:t>
            </a:r>
            <a:r>
              <a:rPr lang="pt-BR"/>
              <a:t>(</a:t>
            </a:r>
            <a:r>
              <a:rPr i="1" lang="pt-BR"/>
              <a:t>Transmission Control Protocol</a:t>
            </a:r>
            <a:r>
              <a:rPr lang="pt-BR"/>
              <a:t>, que significa </a:t>
            </a:r>
            <a:r>
              <a:rPr b="1" lang="pt-BR"/>
              <a:t>Protocolo de Controle de Transmissão</a:t>
            </a:r>
            <a:r>
              <a:rPr lang="pt-BR"/>
              <a:t>) e </a:t>
            </a:r>
            <a:r>
              <a:rPr b="1" lang="pt-BR"/>
              <a:t>IP</a:t>
            </a:r>
            <a:r>
              <a:rPr lang="pt-BR"/>
              <a:t> (</a:t>
            </a:r>
            <a:r>
              <a:rPr i="1" lang="pt-BR"/>
              <a:t>Internet Protocol</a:t>
            </a:r>
            <a:r>
              <a:rPr lang="pt-BR"/>
              <a:t>, que significa </a:t>
            </a:r>
            <a:r>
              <a:rPr b="1" lang="pt-BR"/>
              <a:t>Protocolo de Internet</a:t>
            </a:r>
            <a:r>
              <a:rPr lang="pt-BR"/>
              <a:t>).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/>
              <a:t>O protocolo TCP/IP surgiu em 1969 nos Estados Unidos durante uma série de pesquisas militares da </a:t>
            </a:r>
            <a:r>
              <a:rPr b="1" lang="pt-BR"/>
              <a:t>ARPANET</a:t>
            </a: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TCP/IP</a:t>
            </a:r>
            <a:br>
              <a:rPr b="0" lang="pt-BR"/>
            </a:b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0" y="1438275"/>
            <a:ext cx="9144000" cy="474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Ele foi criado para permitir a comunicação entre sistemas de computadores de centros de estudos e organizações militares espalhadas em vários pontos do planeta.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A ideia era oferecer uma troca rápida de mensagens entre computadores conectados a uma rede inédita. E, nesse meio termo, identificar as melhores rotas entre dois locais, mas também encontrar rotas alternativas, quando necessárias.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468313" y="4365625"/>
            <a:ext cx="8207375" cy="1366838"/>
          </a:xfrm>
          <a:prstGeom prst="rect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protocolo TCP/IP é, na verdade, um conjunto de protocolos que facilitam a comunicação entre duas máquinas conectadas à rede.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DHCP</a:t>
            </a:r>
            <a:br>
              <a:rPr b="0" lang="pt-BR"/>
            </a:b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0" y="1628775"/>
            <a:ext cx="9144000" cy="45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b="1" lang="pt-BR"/>
              <a:t>DHCP </a:t>
            </a:r>
            <a:r>
              <a:rPr lang="pt-BR"/>
              <a:t>é o acrônimo para </a:t>
            </a:r>
            <a:r>
              <a:rPr i="1" lang="pt-BR"/>
              <a:t>Dynamic Host Configuration Protocol</a:t>
            </a:r>
            <a:r>
              <a:rPr lang="pt-BR"/>
              <a:t>, que significa, em português adaptado, </a:t>
            </a:r>
            <a:r>
              <a:rPr b="1" lang="pt-BR"/>
              <a:t>Protocolo de Configuração Dinâmica de Endereços de Rede</a:t>
            </a:r>
            <a:r>
              <a:rPr lang="pt-BR"/>
              <a:t>. Ele permite que os computadores consigam um endereço de IP automaticamente.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Por meio de um servidor, o protocolo DHCP é capaz de obter, sem a necessidade de configuração manual, endereços de IPs para cada um dos computadores (ou dispositivos móveis) ligados a uma rede de internet.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NAT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0" y="1827213"/>
            <a:ext cx="91440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(Network Address Translation), ou tradução de endereço de rede.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NAT é um protocolo que, faz a tradução dos endereços Ip e portas TCP da rede local para a Internet.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br>
              <a:rPr lang="pt-BR"/>
            </a:br>
            <a:r>
              <a:rPr lang="pt-BR"/>
              <a:t>Ou seja, o pacote a ser enviado ou recebido de sua estação de trabalho na sua rede local, vai até o servidor onde seu ip é trocado pelo ip do servidor a  substituição do ip da rede local valida o envio do pacote na internet, no retorno do pacote acontece a mesma coisa porém ao contrário o que garante que o pacote chegue ao seu destino.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utura padrão">
  <a:themeElements>
    <a:clrScheme name="Escala de Cinza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