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645275" cy="95408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pt-B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3.3285271650765398E-2"/>
          <c:y val="0"/>
          <c:w val="0.92993220234990903"/>
          <c:h val="0.91028347406513899"/>
        </c:manualLayout>
      </c:layout>
      <c:areaChart>
        <c:grouping val="standard"/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49A942"/>
            </a:solidFill>
            <a:ln>
              <a:noFill/>
            </a:ln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795" b="0" strike="noStrike" spc="-1">
                    <a:solidFill>
                      <a:srgbClr val="000000"/>
                    </a:solidFill>
                    <a:latin typeface="Calibri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0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0-765F-473C-9D64-CFB34CACCA8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rgbClr val="9BD69A"/>
                </a:gs>
                <a:gs pos="100000">
                  <a:srgbClr val="C3E5C1"/>
                </a:gs>
              </a:gsLst>
              <a:lin ang="5400000"/>
            </a:gradFill>
            <a:ln>
              <a:noFill/>
            </a:ln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795" b="0" strike="noStrike" spc="-1">
                    <a:solidFill>
                      <a:srgbClr val="000000"/>
                    </a:solidFill>
                    <a:latin typeface="Calibri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1</c:f>
              <c:numCache>
                <c:formatCode>General</c:formatCode>
                <c:ptCount val="13"/>
                <c:pt idx="0">
                  <c:v>5</c:v>
                </c:pt>
                <c:pt idx="1">
                  <c:v>7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33</c:v>
                </c:pt>
                <c:pt idx="7">
                  <c:v>40</c:v>
                </c:pt>
                <c:pt idx="8">
                  <c:v>50</c:v>
                </c:pt>
                <c:pt idx="9">
                  <c:v>67</c:v>
                </c:pt>
                <c:pt idx="10">
                  <c:v>90</c:v>
                </c:pt>
                <c:pt idx="11">
                  <c:v>120</c:v>
                </c:pt>
                <c:pt idx="12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5F-473C-9D64-CFB34CACCA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753441"/>
        <c:axId val="20322030"/>
      </c:areaChart>
      <c:catAx>
        <c:axId val="60753441"/>
        <c:scaling>
          <c:orientation val="minMax"/>
        </c:scaling>
        <c:delete val="0"/>
        <c:axPos val="b"/>
        <c:numFmt formatCode="[$-416]dd/mm/yyyy" sourceLinked="1"/>
        <c:majorTickMark val="out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795" b="0" strike="noStrike" spc="-1">
                <a:solidFill>
                  <a:srgbClr val="000000"/>
                </a:solidFill>
                <a:latin typeface="Calibri"/>
              </a:defRPr>
            </a:pPr>
            <a:endParaRPr lang="pt-BR"/>
          </a:p>
        </c:txPr>
        <c:crossAx val="20322030"/>
        <c:crosses val="autoZero"/>
        <c:auto val="1"/>
        <c:lblAlgn val="ctr"/>
        <c:lblOffset val="100"/>
        <c:noMultiLvlLbl val="0"/>
      </c:catAx>
      <c:valAx>
        <c:axId val="2032203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60753441"/>
        <c:crosses val="autoZero"/>
        <c:crossBetween val="midCat"/>
      </c:valAx>
      <c:spPr>
        <a:noFill/>
        <a:ln w="25560">
          <a:noFill/>
        </a:ln>
      </c:spPr>
    </c:plotArea>
    <c:plotVisOnly val="1"/>
    <c:dispBlanksAs val="zero"/>
    <c:showDLblsOverMax val="1"/>
  </c:chart>
  <c:spPr>
    <a:noFill/>
    <a:ln w="9360">
      <a:solidFill>
        <a:srgbClr val="D9D9D9"/>
      </a:solidFill>
      <a:round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1DFCCA7-1FD4-4A9C-8E65-CB8DFE3BD443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64560" y="4770360"/>
            <a:ext cx="5315760" cy="4054680"/>
          </a:xfrm>
          <a:prstGeom prst="rect">
            <a:avLst/>
          </a:prstGeom>
        </p:spPr>
        <p:txBody>
          <a:bodyPr lIns="91800" rIns="918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800" b="0" strike="noStrike" spc="-1">
                <a:latin typeface="Arial"/>
              </a:rPr>
              <a:t>---------------------------------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800" b="0" strike="noStrike" spc="-1">
                <a:latin typeface="Arial"/>
              </a:rPr>
              <a:t>As fases são iterativas (vide setas azuis), pois pode-se aprender algo na Fase 3 que nos leve a melhorar (ou refazer) o trabalho das Fases 1 ou 2, por exemplo. Os balões verdes indicam questões sobre se temos informações ou progresso suficientes para seguir adiante. Um breve resumo das principais etapas segue abaixo:</a:t>
            </a: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</a:rPr>
              <a:t>1:  Descoberta: Conhecer o ambiente de negócios e se o cliente tentou um projeto similar no passado, bem como as causas do seu sucesso ou insucesso. Determinar os recursos que estarão disponíveis em termos de dados, tecnologia, pessoas e tempo. Especificar o problema de negócios como um problema analítico a ser resolvido. Formular as IH (initial hypothesis) a serem testadas</a:t>
            </a: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</a:rPr>
              <a:t>2: Preparação dos dados: Preparar a sandbox analítica que será usada ao longo do projeto. Realizar o ELT (Extract, Load, Transform) para carregar os dados na sandbox e iniciar as transformações dos dados para análise posterior. Ganhar familiaridade com os dados e iniciar o condicionamento dos mesmos</a:t>
            </a: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800" b="0" strike="noStrike" spc="-1">
                <a:solidFill>
                  <a:srgbClr val="000000"/>
                </a:solidFill>
                <a:latin typeface="Calibri"/>
              </a:rPr>
              <a:t>3: </a:t>
            </a:r>
            <a:r>
              <a:rPr lang="en-US" sz="800" b="0" strike="noStrike" spc="-1">
                <a:solidFill>
                  <a:srgbClr val="000000"/>
                </a:solidFill>
                <a:latin typeface="Calibri"/>
              </a:rPr>
              <a:t>Planejamento do modelo: Determinar os métodos, técnicas e o fluxo de trabalho. Inicie a análise exploratória dos dados para determinar as relações entre as variáveis e a escolha das variáveis e modelos chave mais prováveis de virem a ser utilizados</a:t>
            </a: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</a:rPr>
              <a:t>4: Construção do modelo: Desenvolver os dados para teste, treino e produção. Obter o melhor ambiente de desenvolvimento, com hw e sw adequados (i.e.para processamento paralelo).</a:t>
            </a: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</a:rPr>
              <a:t>  </a:t>
            </a: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</a:rPr>
              <a:t>5:  Divulgação de resultados: determinar se você foi ou não bem sucedido, tomando por base os critérios desenvolvidos na Fase 1. Identificar as descobertas principais, quantificar o valor de negócios e desenvolver uma metodologia de apresentação que resuma as descobertas de acordo com a audiência </a:t>
            </a: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</a:rPr>
              <a:t>6:  Operacionalização: Apresentar os relatórios finais, sumários executivos, códigos e documentação. Executar um piloto e implementar os modelos em ambiente de produção. Lembre-se sempre que a capacidade de apresentar os resultados de forma que a audiência entenda os mesmos é peça chave sucesso do seu projeto.</a:t>
            </a:r>
            <a:endParaRPr lang="pt-BR" sz="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0"/>
              <a:t>	</a:t>
            </a:r>
            <a:r>
              <a:rPr lang="en-US" sz="1800" dirty="0" err="1"/>
              <a:t>Prof.Gustavo</a:t>
            </a:r>
            <a:r>
              <a:rPr lang="en-US" sz="1800" dirty="0"/>
              <a:t> </a:t>
            </a:r>
            <a:r>
              <a:rPr lang="en-US" sz="1800" dirty="0" err="1"/>
              <a:t>Corrêa</a:t>
            </a:r>
            <a:r>
              <a:rPr lang="en-US" sz="1800" dirty="0"/>
              <a:t> Mirapalheta – gustavo.mirapalheta@gmail.com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343401"/>
            <a:ext cx="10363200" cy="688975"/>
          </a:xfrm>
        </p:spPr>
        <p:txBody>
          <a:bodyPr anchor="t">
            <a:noAutofit/>
          </a:bodyPr>
          <a:lstStyle>
            <a:lvl1pPr algn="ctr">
              <a:defRPr sz="3200" b="1" baseline="0">
                <a:solidFill>
                  <a:srgbClr val="003366"/>
                </a:solidFill>
              </a:defRPr>
            </a:lvl1pPr>
          </a:lstStyle>
          <a:p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do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257800"/>
            <a:ext cx="9448800" cy="685800"/>
          </a:xfrm>
        </p:spPr>
        <p:txBody>
          <a:bodyPr>
            <a:noAutofit/>
          </a:bodyPr>
          <a:lstStyle>
            <a:lvl1pPr marL="0" indent="0" algn="ctr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do </a:t>
            </a:r>
            <a:r>
              <a:rPr lang="en-US" dirty="0" err="1"/>
              <a:t>subtítulo</a:t>
            </a:r>
            <a:endParaRPr lang="en-US" dirty="0"/>
          </a:p>
        </p:txBody>
      </p:sp>
      <p:pic>
        <p:nvPicPr>
          <p:cNvPr id="12290" name="Picture 2" descr="http://www.ivizsecurity.com/blog/wp-content/uploads/2013/11/Storm-in-Secu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986601"/>
      </p:ext>
    </p:extLst>
  </p:cSld>
  <p:clrMapOvr>
    <a:masterClrMapping/>
  </p:clrMapOvr>
  <p:transition spd="slow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_acima_figura_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990600"/>
            <a:ext cx="11277600" cy="2209800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3352800"/>
            <a:ext cx="112776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6" name="Retângulo 5"/>
          <p:cNvSpPr/>
          <p:nvPr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30212678"/>
      </p:ext>
    </p:extLst>
  </p:cSld>
  <p:clrMapOvr>
    <a:masterClrMapping/>
  </p:clrMapOvr>
  <p:transition spd="slow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_acima_tabela_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990600"/>
            <a:ext cx="11277600" cy="2209800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406400" y="3276600"/>
            <a:ext cx="11277600" cy="2667000"/>
          </a:xfrm>
        </p:spPr>
        <p:txBody>
          <a:bodyPr anchor="ctr">
            <a:normAutofit/>
          </a:bodyPr>
          <a:lstStyle>
            <a:lvl1pPr>
              <a:buNone/>
              <a:defRPr baseline="0"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tabela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670906"/>
      </p:ext>
    </p:extLst>
  </p:cSld>
  <p:clrMapOvr>
    <a:masterClrMapping/>
  </p:clrMapOvr>
  <p:transition spd="slow"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_embaixo_figura_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3733800"/>
            <a:ext cx="11277600" cy="2209800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990600"/>
            <a:ext cx="112776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6" name="Retângulo 5"/>
          <p:cNvSpPr/>
          <p:nvPr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49246210"/>
      </p:ext>
    </p:extLst>
  </p:cSld>
  <p:clrMapOvr>
    <a:masterClrMapping/>
  </p:clrMapOvr>
  <p:transition spd="slow"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_embaixo_tabela_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3733800"/>
            <a:ext cx="11277600" cy="2209800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406400" y="990600"/>
            <a:ext cx="11277600" cy="2667000"/>
          </a:xfrm>
        </p:spPr>
        <p:txBody>
          <a:bodyPr anchor="ctr">
            <a:normAutofit/>
          </a:bodyPr>
          <a:lstStyle>
            <a:lvl1pPr>
              <a:buNone/>
              <a:defRPr baseline="0"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tabela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0585780"/>
      </p:ext>
    </p:extLst>
  </p:cSld>
  <p:clrMapOvr>
    <a:masterClrMapping/>
  </p:clrMapOvr>
  <p:transition spd="slow"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_faixa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7174331"/>
      </p:ext>
    </p:extLst>
  </p:cSld>
  <p:clrMapOvr>
    <a:masterClrMapping/>
  </p:clrMapOvr>
  <p:transition spd="slow"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em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133917"/>
      </p:ext>
    </p:extLst>
  </p:cSld>
  <p:clrMapOvr>
    <a:masterClrMapping/>
  </p:clrMapOvr>
  <p:transition spd="slow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_e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algn="just">
              <a:defRPr baseline="0"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/>
              <a:t>Clique para editar os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20922474"/>
      </p:ext>
    </p:extLst>
  </p:cSld>
  <p:clrMapOvr>
    <a:masterClrMapping/>
  </p:clrMapOvr>
  <p:transition spd="slow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_texto_e_comandos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algn="just">
              <a:defRPr/>
            </a:lvl1pPr>
            <a:lvl2pPr algn="just"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/>
              <a:t>Clique para editar os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82363196"/>
      </p:ext>
    </p:extLst>
  </p:cSld>
  <p:clrMapOvr>
    <a:masterClrMapping/>
  </p:clrMapOvr>
  <p:transition spd="slow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s_de_Có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-27384"/>
            <a:ext cx="12192000" cy="936104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Slide para linhas de código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32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1" y="1192416"/>
            <a:ext cx="11653521" cy="2089751"/>
          </a:xfrm>
        </p:spPr>
        <p:txBody>
          <a:bodyPr/>
          <a:lstStyle>
            <a:lvl1pPr marL="0" indent="0">
              <a:buNone/>
              <a:defRPr sz="2426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Clique para editar os estilos de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73422"/>
      </p:ext>
    </p:extLst>
  </p:cSld>
  <p:clrMapOvr>
    <a:masterClrMapping/>
  </p:clrMapOvr>
  <p:transition spd="slow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1776576"/>
      </p:ext>
    </p:extLst>
  </p:cSld>
  <p:clrMapOvr>
    <a:masterClrMapping/>
  </p:clrMapOvr>
  <p:transition spd="slow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_em_duas_colunas_sem_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0960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31054872"/>
      </p:ext>
    </p:extLst>
  </p:cSld>
  <p:clrMapOvr>
    <a:masterClrMapping/>
  </p:clrMapOvr>
  <p:transition spd="slow"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_à_esquerda_e_figura_à_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97600" y="990600"/>
            <a:ext cx="5486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5406353"/>
      </p:ext>
    </p:extLst>
  </p:cSld>
  <p:clrMapOvr>
    <a:masterClrMapping/>
  </p:clrMapOvr>
  <p:transition spd="slow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_e_texto_3/4_figura_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721600" y="914400"/>
            <a:ext cx="3962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14401"/>
            <a:ext cx="7112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4347155"/>
      </p:ext>
    </p:extLst>
  </p:cSld>
  <p:clrMapOvr>
    <a:masterClrMapping/>
  </p:clrMapOvr>
  <p:transition spd="slow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a_à_esquerda_e_texto_à_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990600"/>
            <a:ext cx="5486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11906535"/>
      </p:ext>
    </p:extLst>
  </p:cSld>
  <p:clrMapOvr>
    <a:masterClrMapping/>
  </p:clrMapOvr>
  <p:transition spd="slow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76200"/>
            <a:ext cx="1127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914400"/>
            <a:ext cx="11277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pic>
        <p:nvPicPr>
          <p:cNvPr id="10" name="Picture 9" descr="EMC logo white-lg.png"/>
          <p:cNvPicPr>
            <a:picLocks noChangeAspect="1"/>
          </p:cNvPicPr>
          <p:nvPr/>
        </p:nvPicPr>
        <p:blipFill>
          <a:blip r:embed="rId17" cstate="print"/>
          <a:srcRect l="10651" r="6284" b="30550"/>
          <a:stretch>
            <a:fillRect/>
          </a:stretch>
        </p:blipFill>
        <p:spPr>
          <a:xfrm>
            <a:off x="10464800" y="6210870"/>
            <a:ext cx="1238251" cy="2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3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</p:sldLayoutIdLst>
  <p:transition spd="slow">
    <p:strips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03366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 baseline="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18" Type="http://schemas.openxmlformats.org/officeDocument/2006/relationships/image" Target="../media/image18.png"/><Relationship Id="rId26" Type="http://schemas.openxmlformats.org/officeDocument/2006/relationships/image" Target="../media/image26.jpeg"/><Relationship Id="rId3" Type="http://schemas.openxmlformats.org/officeDocument/2006/relationships/image" Target="../media/image3.jpeg"/><Relationship Id="rId21" Type="http://schemas.openxmlformats.org/officeDocument/2006/relationships/image" Target="../media/image21.jpe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chart" Target="../charts/chart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wmf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jpeg"/><Relationship Id="rId22" Type="http://schemas.openxmlformats.org/officeDocument/2006/relationships/image" Target="../media/image22.jpeg"/><Relationship Id="rId27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F76B1FEF-1823-4716-86B4-760C03B5D35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003366"/>
                </a:solidFill>
                <a:latin typeface="Calibri"/>
              </a:rPr>
              <a:t>Banco de Dados e Visualização</a:t>
            </a:r>
            <a:endParaRPr lang="it-IT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B5DC7991-BFD4-4F9A-995F-4837DE0D36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5257800"/>
            <a:ext cx="9448800" cy="6858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262626"/>
                </a:solidFill>
                <a:latin typeface="Calibri"/>
              </a:rPr>
              <a:t>Apresentação da Disciplina</a:t>
            </a: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7A42C59B-39BF-4C1C-873E-814CFF6FFC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003366"/>
                </a:solidFill>
                <a:latin typeface="Calibri"/>
              </a:rPr>
              <a:t>Banco de Dados e Visualização</a:t>
            </a:r>
            <a:endParaRPr lang="it-IT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Shape 2">
            <a:extLst>
              <a:ext uri="{FF2B5EF4-FFF2-40B4-BE49-F238E27FC236}">
                <a16:creationId xmlns:a16="http://schemas.microsoft.com/office/drawing/2014/main" id="{F14ED08E-FC38-41B7-AB52-211C1B53BB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6400" y="914400"/>
            <a:ext cx="11277600" cy="51816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lstStyle/>
          <a:p>
            <a:pPr marL="231840" indent="-231480" algn="just">
              <a:lnSpc>
                <a:spcPct val="100000"/>
              </a:lnSpc>
              <a:spcBef>
                <a:spcPts val="47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Ementa: Análise, modelagem e infraestrutura de dados.</a:t>
            </a:r>
            <a:endParaRPr lang="it-IT" sz="2400" b="0" strike="noStrike" spc="-1" dirty="0">
              <a:solidFill>
                <a:srgbClr val="474747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it-IT" sz="2400" b="0" strike="noStrike" spc="-1" dirty="0">
              <a:solidFill>
                <a:srgbClr val="474747"/>
              </a:solidFill>
              <a:latin typeface="Calibri"/>
            </a:endParaRPr>
          </a:p>
          <a:p>
            <a:pPr marL="231840" indent="-231480" algn="just">
              <a:lnSpc>
                <a:spcPct val="100000"/>
              </a:lnSpc>
              <a:spcBef>
                <a:spcPts val="47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Objetivo: Capacitar o aluno a entender, modelar e resolver problemas de </a:t>
            </a:r>
            <a:r>
              <a:rPr lang="pt-BR" sz="2400" b="0" i="1" strike="noStrike" spc="-1" dirty="0">
                <a:solidFill>
                  <a:srgbClr val="474747"/>
                </a:solidFill>
                <a:latin typeface="Calibri"/>
              </a:rPr>
              <a:t>Business </a:t>
            </a:r>
            <a:r>
              <a:rPr lang="pt-BR" sz="2400" b="0" i="1" strike="noStrike" spc="-1" dirty="0" err="1">
                <a:solidFill>
                  <a:srgbClr val="474747"/>
                </a:solidFill>
                <a:latin typeface="Calibri"/>
              </a:rPr>
              <a:t>Intelligence</a:t>
            </a:r>
            <a:r>
              <a:rPr lang="pt-BR" sz="2400" b="0" i="1" strike="noStrike" spc="-1" dirty="0">
                <a:solidFill>
                  <a:srgbClr val="474747"/>
                </a:solidFill>
                <a:latin typeface="Calibri"/>
              </a:rPr>
              <a:t> </a:t>
            </a: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através do uso de ferramentas de Bancos de Dados (SQL), Geradores de Relatórios (Power </a:t>
            </a:r>
            <a:r>
              <a:rPr lang="pt-BR" sz="2400" b="0" strike="noStrike" spc="-1" dirty="0" err="1">
                <a:solidFill>
                  <a:srgbClr val="474747"/>
                </a:solidFill>
                <a:latin typeface="Calibri"/>
              </a:rPr>
              <a:t>Pivot</a:t>
            </a: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) e recursos avançados de BI (Tableau)</a:t>
            </a:r>
            <a:endParaRPr lang="it-IT" sz="2400" b="0" strike="noStrike" spc="-1" dirty="0">
              <a:solidFill>
                <a:srgbClr val="474747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it-IT" sz="2400" b="0" strike="noStrike" spc="-1" dirty="0">
              <a:solidFill>
                <a:srgbClr val="474747"/>
              </a:solidFill>
              <a:latin typeface="Calibri"/>
            </a:endParaRPr>
          </a:p>
          <a:p>
            <a:pPr marL="231840" indent="-231480" algn="just">
              <a:lnSpc>
                <a:spcPct val="100000"/>
              </a:lnSpc>
              <a:spcBef>
                <a:spcPts val="47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Metodologia: aulas expositivas e resolução de exercícios com o auxílio de recursos </a:t>
            </a:r>
            <a:endParaRPr lang="it-IT" sz="2400" b="0" strike="noStrike" spc="-1" dirty="0">
              <a:solidFill>
                <a:srgbClr val="474747"/>
              </a:solidFill>
              <a:latin typeface="Calibri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B6F87BD1-341A-4815-8918-29F141E89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3366"/>
                </a:solidFill>
                <a:latin typeface="Calibri"/>
              </a:rPr>
              <a:t>Avaliação</a:t>
            </a:r>
            <a:r>
              <a:rPr lang="en-US" sz="2800" b="1" strike="noStrike" spc="-1" dirty="0">
                <a:solidFill>
                  <a:srgbClr val="003366"/>
                </a:solidFill>
                <a:latin typeface="Calibri"/>
              </a:rPr>
              <a:t>, </a:t>
            </a:r>
            <a:r>
              <a:rPr lang="en-US" sz="2800" b="1" strike="noStrike" spc="-1" dirty="0" err="1">
                <a:solidFill>
                  <a:srgbClr val="003366"/>
                </a:solidFill>
                <a:latin typeface="Calibri"/>
              </a:rPr>
              <a:t>Softwares</a:t>
            </a:r>
            <a:r>
              <a:rPr lang="en-US" sz="2800" b="1" strike="noStrike" spc="-1" dirty="0">
                <a:solidFill>
                  <a:srgbClr val="003366"/>
                </a:solidFill>
                <a:latin typeface="Calibri"/>
              </a:rPr>
              <a:t>, </a:t>
            </a:r>
            <a:r>
              <a:rPr lang="en-US" sz="2800" b="1" strike="noStrike" spc="-1" dirty="0" err="1">
                <a:solidFill>
                  <a:srgbClr val="003366"/>
                </a:solidFill>
                <a:latin typeface="Calibri"/>
              </a:rPr>
              <a:t>Contato</a:t>
            </a:r>
            <a:r>
              <a:rPr lang="en-US" sz="2800" b="1" strike="noStrike" spc="-1" dirty="0">
                <a:solidFill>
                  <a:srgbClr val="003366"/>
                </a:solidFill>
                <a:latin typeface="Calibri"/>
              </a:rPr>
              <a:t> Professor</a:t>
            </a:r>
            <a:endParaRPr lang="it-IT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2B07583C-D72E-46D3-8AE2-19F6406C16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6400" y="914400"/>
            <a:ext cx="11277600" cy="51816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lnSpcReduction="10000"/>
          </a:bodyPr>
          <a:lstStyle/>
          <a:p>
            <a:pPr marL="231840" indent="-231480" algn="just">
              <a:lnSpc>
                <a:spcPct val="100000"/>
              </a:lnSpc>
              <a:spcBef>
                <a:spcPts val="47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Avaliação:</a:t>
            </a:r>
            <a:endParaRPr lang="it-IT" sz="2400" b="0" strike="noStrike" spc="-1" dirty="0">
              <a:solidFill>
                <a:srgbClr val="474747"/>
              </a:solidFill>
              <a:latin typeface="Calibri"/>
            </a:endParaRPr>
          </a:p>
          <a:p>
            <a:pPr marL="682560" lvl="1" indent="-340920" algn="just">
              <a:lnSpc>
                <a:spcPct val="100000"/>
              </a:lnSpc>
              <a:spcBef>
                <a:spcPts val="439"/>
              </a:spcBef>
              <a:buClr>
                <a:srgbClr val="FFC425"/>
              </a:buClr>
              <a:buSzPct val="90000"/>
              <a:buFont typeface="Webdings" charset="2"/>
              <a:buChar char=""/>
            </a:pP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Trabalho de visualização de dados na base </a:t>
            </a:r>
            <a:r>
              <a:rPr lang="pt-BR" sz="2200" b="0" strike="noStrike" spc="-1" dirty="0" err="1">
                <a:solidFill>
                  <a:srgbClr val="474747"/>
                </a:solidFill>
                <a:latin typeface="Calibri"/>
              </a:rPr>
              <a:t>Czech</a:t>
            </a:r>
            <a:endParaRPr lang="it-IT" sz="2200" b="0" strike="noStrike" spc="-1" dirty="0">
              <a:solidFill>
                <a:srgbClr val="474747"/>
              </a:solidFill>
              <a:latin typeface="Calibri"/>
            </a:endParaRPr>
          </a:p>
          <a:p>
            <a:endParaRPr lang="it-IT" sz="2200" b="0" strike="noStrike" spc="-1" dirty="0">
              <a:solidFill>
                <a:srgbClr val="474747"/>
              </a:solidFill>
              <a:latin typeface="Calibri"/>
            </a:endParaRPr>
          </a:p>
          <a:p>
            <a:pPr marL="231840" indent="-231480" algn="just">
              <a:lnSpc>
                <a:spcPct val="100000"/>
              </a:lnSpc>
              <a:spcBef>
                <a:spcPts val="47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Ambiente</a:t>
            </a:r>
            <a:endParaRPr lang="it-IT" sz="2400" b="0" strike="noStrike" spc="-1" dirty="0">
              <a:solidFill>
                <a:srgbClr val="474747"/>
              </a:solidFill>
              <a:latin typeface="Calibri"/>
            </a:endParaRPr>
          </a:p>
          <a:p>
            <a:pPr marL="682560" lvl="1" indent="-340920" algn="just">
              <a:lnSpc>
                <a:spcPct val="100000"/>
              </a:lnSpc>
              <a:spcBef>
                <a:spcPts val="439"/>
              </a:spcBef>
              <a:buClr>
                <a:srgbClr val="FFC425"/>
              </a:buClr>
              <a:buSzPct val="90000"/>
              <a:buFont typeface="Webdings" charset="2"/>
              <a:buChar char=""/>
            </a:pP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Excel 2016, </a:t>
            </a:r>
          </a:p>
          <a:p>
            <a:pPr marL="682560" lvl="1" indent="-340920" algn="just">
              <a:lnSpc>
                <a:spcPct val="100000"/>
              </a:lnSpc>
              <a:spcBef>
                <a:spcPts val="439"/>
              </a:spcBef>
              <a:buClr>
                <a:srgbClr val="FFC425"/>
              </a:buClr>
              <a:buSzPct val="90000"/>
              <a:buFont typeface="Webdings" charset="2"/>
              <a:buChar char=""/>
            </a:pP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Banco de dados </a:t>
            </a:r>
            <a:r>
              <a:rPr lang="pt-BR" sz="2200" b="0" strike="noStrike" spc="-1" dirty="0" err="1">
                <a:solidFill>
                  <a:srgbClr val="474747"/>
                </a:solidFill>
                <a:latin typeface="Calibri"/>
              </a:rPr>
              <a:t>SQLite</a:t>
            </a: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, </a:t>
            </a:r>
            <a:r>
              <a:rPr lang="pt-BR" sz="2200" b="0" strike="noStrike" spc="-1" dirty="0" err="1">
                <a:solidFill>
                  <a:srgbClr val="474747"/>
                </a:solidFill>
                <a:latin typeface="Calibri"/>
              </a:rPr>
              <a:t>SQLiteBrowser</a:t>
            </a:r>
            <a:r>
              <a:rPr lang="pt-BR" sz="2200" spc="-1" dirty="0">
                <a:solidFill>
                  <a:srgbClr val="474747"/>
                </a:solidFill>
                <a:latin typeface="Calibri"/>
              </a:rPr>
              <a:t>.</a:t>
            </a: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 </a:t>
            </a:r>
          </a:p>
          <a:p>
            <a:pPr marL="682560" lvl="1" indent="-340920" algn="just">
              <a:lnSpc>
                <a:spcPct val="100000"/>
              </a:lnSpc>
              <a:spcBef>
                <a:spcPts val="439"/>
              </a:spcBef>
              <a:buClr>
                <a:srgbClr val="FFC425"/>
              </a:buClr>
              <a:buSzPct val="90000"/>
              <a:buFont typeface="Webdings" charset="2"/>
              <a:buChar char=""/>
            </a:pP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R/</a:t>
            </a:r>
            <a:r>
              <a:rPr lang="pt-BR" sz="2200" b="0" strike="noStrike" spc="-1" dirty="0" err="1">
                <a:solidFill>
                  <a:srgbClr val="474747"/>
                </a:solidFill>
                <a:latin typeface="Calibri"/>
              </a:rPr>
              <a:t>Rstudio</a:t>
            </a: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, pacotes </a:t>
            </a:r>
            <a:r>
              <a:rPr lang="pt-BR" sz="2200" b="0" strike="noStrike" spc="-1" dirty="0" err="1">
                <a:solidFill>
                  <a:srgbClr val="474747"/>
                </a:solidFill>
                <a:latin typeface="Calibri"/>
              </a:rPr>
              <a:t>RSQLite</a:t>
            </a: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 e DBI. </a:t>
            </a:r>
          </a:p>
          <a:p>
            <a:pPr marL="682560" lvl="1" indent="-340920" algn="just">
              <a:lnSpc>
                <a:spcPct val="100000"/>
              </a:lnSpc>
              <a:spcBef>
                <a:spcPts val="439"/>
              </a:spcBef>
              <a:buClr>
                <a:srgbClr val="FFC425"/>
              </a:buClr>
              <a:buSzPct val="90000"/>
              <a:buFont typeface="Webdings" charset="2"/>
              <a:buChar char=""/>
            </a:pP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Tableau Desktop. </a:t>
            </a:r>
          </a:p>
          <a:p>
            <a:pPr marL="1139760" lvl="2" indent="-340920" algn="just">
              <a:spcBef>
                <a:spcPts val="439"/>
              </a:spcBef>
              <a:buClr>
                <a:srgbClr val="FFC425"/>
              </a:buClr>
              <a:buSzPct val="90000"/>
              <a:buFont typeface="Webdings" charset="2"/>
              <a:buChar char=""/>
            </a:pP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O acesso ao Tableau Desktop é fornecido pelo quadro de avisos do </a:t>
            </a:r>
            <a:r>
              <a:rPr lang="pt-BR" sz="2200" b="0" strike="noStrike" spc="-1" dirty="0" err="1">
                <a:solidFill>
                  <a:srgbClr val="474747"/>
                </a:solidFill>
                <a:latin typeface="Calibri"/>
              </a:rPr>
              <a:t>eClass</a:t>
            </a: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 na primeira aula do curso.</a:t>
            </a:r>
            <a:endParaRPr lang="it-IT" sz="2200" b="0" strike="noStrike" spc="-1" dirty="0">
              <a:solidFill>
                <a:srgbClr val="474747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it-IT" sz="2200" b="0" strike="noStrike" spc="-1" dirty="0">
              <a:solidFill>
                <a:srgbClr val="474747"/>
              </a:solidFill>
              <a:latin typeface="Calibri"/>
            </a:endParaRPr>
          </a:p>
          <a:p>
            <a:pPr marL="231840" indent="-231480" algn="just">
              <a:lnSpc>
                <a:spcPct val="100000"/>
              </a:lnSpc>
              <a:spcBef>
                <a:spcPts val="47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Contato :</a:t>
            </a:r>
            <a:endParaRPr lang="it-IT" sz="2400" b="0" strike="noStrike" spc="-1" dirty="0">
              <a:solidFill>
                <a:srgbClr val="474747"/>
              </a:solidFill>
              <a:latin typeface="Calibri"/>
            </a:endParaRPr>
          </a:p>
          <a:p>
            <a:pPr marL="682560" lvl="1" indent="-340920" algn="just">
              <a:lnSpc>
                <a:spcPct val="100000"/>
              </a:lnSpc>
              <a:spcBef>
                <a:spcPts val="439"/>
              </a:spcBef>
              <a:buClr>
                <a:srgbClr val="FFC425"/>
              </a:buClr>
              <a:buSzPct val="90000"/>
              <a:buFont typeface="Webdings" charset="2"/>
              <a:buChar char=""/>
            </a:pP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E-mail : gustavo.mirapalheta@gmail.com</a:t>
            </a:r>
            <a:endParaRPr lang="it-IT" sz="2200" b="0" strike="noStrike" spc="-1" dirty="0">
              <a:solidFill>
                <a:srgbClr val="474747"/>
              </a:solidFill>
              <a:latin typeface="Calibri"/>
            </a:endParaRPr>
          </a:p>
          <a:p>
            <a:pPr marL="682560" lvl="1" indent="-340920" algn="just">
              <a:lnSpc>
                <a:spcPct val="100000"/>
              </a:lnSpc>
              <a:spcBef>
                <a:spcPts val="439"/>
              </a:spcBef>
              <a:buClr>
                <a:srgbClr val="FFC425"/>
              </a:buClr>
              <a:buSzPct val="90000"/>
              <a:buFont typeface="Webdings" charset="2"/>
              <a:buChar char=""/>
            </a:pP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Telefone Celular/</a:t>
            </a:r>
            <a:r>
              <a:rPr lang="pt-BR" sz="2200" b="0" strike="noStrike" spc="-1" dirty="0" err="1">
                <a:solidFill>
                  <a:srgbClr val="474747"/>
                </a:solidFill>
                <a:latin typeface="Calibri"/>
              </a:rPr>
              <a:t>Whatsup</a:t>
            </a: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: +55 11 9 9204 1201</a:t>
            </a:r>
            <a:endParaRPr lang="it-IT" sz="2200" b="0" strike="noStrike" spc="-1" dirty="0">
              <a:solidFill>
                <a:srgbClr val="474747"/>
              </a:solidFill>
              <a:latin typeface="Calibri"/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48B1D998-65F1-45BD-8A42-E0F9EB1A8B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003366"/>
                </a:solidFill>
                <a:latin typeface="Calibri"/>
              </a:rPr>
              <a:t>Bibliografia</a:t>
            </a:r>
            <a:endParaRPr lang="it-IT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Shape 2">
            <a:extLst>
              <a:ext uri="{FF2B5EF4-FFF2-40B4-BE49-F238E27FC236}">
                <a16:creationId xmlns:a16="http://schemas.microsoft.com/office/drawing/2014/main" id="{ACE521EE-2F70-451E-9FCC-58457B80CE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6400" y="914400"/>
            <a:ext cx="11277600" cy="51816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96500"/>
          </a:bodyPr>
          <a:lstStyle/>
          <a:p>
            <a:pPr marL="231840" indent="-231480" algn="just">
              <a:lnSpc>
                <a:spcPct val="100000"/>
              </a:lnSpc>
              <a:spcBef>
                <a:spcPts val="47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Básica:</a:t>
            </a:r>
            <a:endParaRPr lang="it-IT" sz="2400" b="0" strike="noStrike" spc="-1" dirty="0">
              <a:solidFill>
                <a:srgbClr val="474747"/>
              </a:solidFill>
              <a:latin typeface="Calibri"/>
            </a:endParaRPr>
          </a:p>
          <a:p>
            <a:pPr marL="682560" lvl="1" indent="-340920">
              <a:spcBef>
                <a:spcPts val="439"/>
              </a:spcBef>
              <a:buFont typeface="Webdings" charset="2"/>
              <a:buChar char=""/>
            </a:pP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ADAMSON, Christopher 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Star </a:t>
            </a:r>
            <a:r>
              <a:rPr lang="pt-BR" sz="2200" b="0" i="1" strike="noStrike" spc="-1" dirty="0" err="1">
                <a:solidFill>
                  <a:srgbClr val="474747"/>
                </a:solidFill>
                <a:latin typeface="Calibri"/>
              </a:rPr>
              <a:t>Schema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: The Complete </a:t>
            </a:r>
            <a:r>
              <a:rPr lang="pt-BR" sz="2200" b="0" i="1" strike="noStrike" spc="-1" dirty="0" err="1">
                <a:solidFill>
                  <a:srgbClr val="474747"/>
                </a:solidFill>
                <a:latin typeface="Calibri"/>
              </a:rPr>
              <a:t>Reference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. </a:t>
            </a: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McGraw Hill, 2010 (ADAM)</a:t>
            </a:r>
          </a:p>
          <a:p>
            <a:pPr marL="682560" lvl="1" indent="-340920" algn="just">
              <a:lnSpc>
                <a:spcPct val="100000"/>
              </a:lnSpc>
              <a:spcBef>
                <a:spcPts val="439"/>
              </a:spcBef>
              <a:buClr>
                <a:srgbClr val="FFC425"/>
              </a:buClr>
              <a:buSzPct val="90000"/>
              <a:buFont typeface="Webdings" charset="2"/>
              <a:buChar char=""/>
            </a:pP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LOTH, Alexander, 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Visual </a:t>
            </a:r>
            <a:r>
              <a:rPr lang="pt-BR" sz="2200" b="0" i="1" strike="noStrike" spc="-1" dirty="0" err="1">
                <a:solidFill>
                  <a:srgbClr val="474747"/>
                </a:solidFill>
                <a:latin typeface="Calibri"/>
              </a:rPr>
              <a:t>Analytics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 </a:t>
            </a:r>
            <a:r>
              <a:rPr lang="pt-BR" sz="2200" b="0" i="1" strike="noStrike" spc="-1" dirty="0" err="1">
                <a:solidFill>
                  <a:srgbClr val="474747"/>
                </a:solidFill>
                <a:latin typeface="Calibri"/>
              </a:rPr>
              <a:t>with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 Tableau. </a:t>
            </a:r>
            <a:r>
              <a:rPr lang="pt-BR" sz="2200" b="0" strike="noStrike" spc="-1" dirty="0" err="1">
                <a:solidFill>
                  <a:srgbClr val="474747"/>
                </a:solidFill>
                <a:latin typeface="Calibri"/>
              </a:rPr>
              <a:t>Wiley</a:t>
            </a: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, 2019 (LOTH)</a:t>
            </a:r>
            <a:endParaRPr lang="it-IT" sz="2200" b="0" strike="noStrike" spc="-1" dirty="0">
              <a:solidFill>
                <a:srgbClr val="474747"/>
              </a:solidFill>
              <a:latin typeface="Calibri"/>
            </a:endParaRPr>
          </a:p>
          <a:p>
            <a:pPr marL="682560" lvl="1" indent="-340920" algn="just">
              <a:lnSpc>
                <a:spcPct val="100000"/>
              </a:lnSpc>
              <a:spcBef>
                <a:spcPts val="439"/>
              </a:spcBef>
              <a:buClr>
                <a:srgbClr val="FFC425"/>
              </a:buClr>
              <a:buSzPct val="90000"/>
              <a:buFont typeface="Webdings" charset="2"/>
              <a:buChar char=""/>
            </a:pPr>
            <a:r>
              <a:rPr lang="pt-BR" sz="2200" b="1" strike="noStrike" spc="-1" dirty="0">
                <a:solidFill>
                  <a:srgbClr val="474747"/>
                </a:solidFill>
                <a:latin typeface="Calibri"/>
              </a:rPr>
              <a:t>VIESCAS, John </a:t>
            </a:r>
            <a:r>
              <a:rPr lang="pt-BR" sz="2200" b="1" i="1" strike="noStrike" spc="-1" dirty="0">
                <a:solidFill>
                  <a:srgbClr val="474747"/>
                </a:solidFill>
                <a:latin typeface="Calibri"/>
              </a:rPr>
              <a:t>SQL Queries for </a:t>
            </a:r>
            <a:r>
              <a:rPr lang="pt-BR" sz="2200" b="1" i="1" strike="noStrike" spc="-1" dirty="0" err="1">
                <a:solidFill>
                  <a:srgbClr val="474747"/>
                </a:solidFill>
                <a:latin typeface="Calibri"/>
              </a:rPr>
              <a:t>the</a:t>
            </a:r>
            <a:r>
              <a:rPr lang="pt-BR" sz="2200" b="1" i="1" strike="noStrike" spc="-1" dirty="0">
                <a:solidFill>
                  <a:srgbClr val="474747"/>
                </a:solidFill>
                <a:latin typeface="Calibri"/>
              </a:rPr>
              <a:t> </a:t>
            </a:r>
            <a:r>
              <a:rPr lang="pt-BR" sz="2200" b="1" i="1" strike="noStrike" spc="-1" dirty="0" err="1">
                <a:solidFill>
                  <a:srgbClr val="474747"/>
                </a:solidFill>
                <a:latin typeface="Calibri"/>
              </a:rPr>
              <a:t>Mere</a:t>
            </a:r>
            <a:r>
              <a:rPr lang="pt-BR" sz="2200" b="1" i="1" strike="noStrike" spc="-1" dirty="0">
                <a:solidFill>
                  <a:srgbClr val="474747"/>
                </a:solidFill>
                <a:latin typeface="Calibri"/>
              </a:rPr>
              <a:t> </a:t>
            </a:r>
            <a:r>
              <a:rPr lang="pt-BR" sz="2200" b="1" i="1" strike="noStrike" spc="-1" dirty="0" err="1">
                <a:solidFill>
                  <a:srgbClr val="474747"/>
                </a:solidFill>
                <a:latin typeface="Calibri"/>
              </a:rPr>
              <a:t>Mortals</a:t>
            </a:r>
            <a:r>
              <a:rPr lang="pt-BR" sz="2200" b="1" strike="noStrike" spc="-1" dirty="0">
                <a:solidFill>
                  <a:srgbClr val="474747"/>
                </a:solidFill>
                <a:latin typeface="Calibri"/>
              </a:rPr>
              <a:t>. </a:t>
            </a:r>
            <a:r>
              <a:rPr lang="pt-BR" sz="2200" b="1" strike="noStrike" spc="-1" dirty="0" err="1">
                <a:solidFill>
                  <a:srgbClr val="474747"/>
                </a:solidFill>
                <a:latin typeface="Calibri"/>
              </a:rPr>
              <a:t>Addison</a:t>
            </a:r>
            <a:r>
              <a:rPr lang="pt-BR" sz="2200" b="1" strike="noStrike" spc="-1" dirty="0">
                <a:solidFill>
                  <a:srgbClr val="474747"/>
                </a:solidFill>
                <a:latin typeface="Calibri"/>
              </a:rPr>
              <a:t>-Wesley, 2017, 4th ed. (VIES)</a:t>
            </a:r>
          </a:p>
          <a:p>
            <a:pPr marL="231840" indent="-231480" algn="just">
              <a:lnSpc>
                <a:spcPct val="100000"/>
              </a:lnSpc>
              <a:spcBef>
                <a:spcPts val="47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Complementar:</a:t>
            </a:r>
            <a:endParaRPr lang="it-IT" sz="2400" b="0" strike="noStrike" spc="-1" dirty="0">
              <a:solidFill>
                <a:srgbClr val="474747"/>
              </a:solidFill>
              <a:latin typeface="Calibri"/>
            </a:endParaRPr>
          </a:p>
          <a:p>
            <a:pPr marL="682560" lvl="1" indent="-340920" algn="just">
              <a:spcBef>
                <a:spcPts val="439"/>
              </a:spcBef>
              <a:buClr>
                <a:srgbClr val="FFC425"/>
              </a:buClr>
              <a:buSzPct val="90000"/>
              <a:buFont typeface="Webdings" charset="2"/>
              <a:buChar char=""/>
            </a:pP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ALLINGTON, Matt </a:t>
            </a:r>
            <a:r>
              <a:rPr lang="en-US" sz="2200" b="0" i="1" strike="noStrike" spc="-1" dirty="0">
                <a:solidFill>
                  <a:srgbClr val="474747"/>
                </a:solidFill>
                <a:latin typeface="Calibri"/>
              </a:rPr>
              <a:t>Learn to Write DAX</a:t>
            </a:r>
            <a:r>
              <a:rPr lang="en-US" sz="2200" b="0" strike="noStrike" spc="-1" dirty="0">
                <a:solidFill>
                  <a:srgbClr val="474747"/>
                </a:solidFill>
                <a:latin typeface="Calibri"/>
              </a:rPr>
              <a:t>. Holly Macro Books, 2016 (ALLI)</a:t>
            </a:r>
            <a:endParaRPr lang="it-IT" sz="2200" b="0" strike="noStrike" spc="-1" dirty="0">
              <a:solidFill>
                <a:srgbClr val="474747"/>
              </a:solidFill>
              <a:latin typeface="Calibri"/>
            </a:endParaRPr>
          </a:p>
          <a:p>
            <a:pPr marL="682560" lvl="1" indent="-340920" algn="just">
              <a:lnSpc>
                <a:spcPct val="100000"/>
              </a:lnSpc>
              <a:spcBef>
                <a:spcPts val="439"/>
              </a:spcBef>
              <a:buClr>
                <a:srgbClr val="FFC425"/>
              </a:buClr>
              <a:buSzPct val="90000"/>
              <a:buFont typeface="Webdings" charset="2"/>
              <a:buChar char=""/>
            </a:pP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KIMBALL, Ralph 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The </a:t>
            </a:r>
            <a:r>
              <a:rPr lang="pt-BR" sz="2200" b="0" i="1" strike="noStrike" spc="-1" dirty="0" err="1">
                <a:solidFill>
                  <a:srgbClr val="474747"/>
                </a:solidFill>
                <a:latin typeface="Calibri"/>
              </a:rPr>
              <a:t>Datawarehouse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 Toolkit. The </a:t>
            </a:r>
            <a:r>
              <a:rPr lang="pt-BR" sz="2200" b="0" i="1" strike="noStrike" spc="-1" dirty="0" err="1">
                <a:solidFill>
                  <a:srgbClr val="474747"/>
                </a:solidFill>
                <a:latin typeface="Calibri"/>
              </a:rPr>
              <a:t>Definitive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 </a:t>
            </a:r>
            <a:r>
              <a:rPr lang="pt-BR" sz="2200" b="0" i="1" strike="noStrike" spc="-1" dirty="0" err="1">
                <a:solidFill>
                  <a:srgbClr val="474747"/>
                </a:solidFill>
                <a:latin typeface="Calibri"/>
              </a:rPr>
              <a:t>Guide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 </a:t>
            </a:r>
            <a:r>
              <a:rPr lang="pt-BR" sz="2200" b="0" i="1" strike="noStrike" spc="-1" dirty="0" err="1">
                <a:solidFill>
                  <a:srgbClr val="474747"/>
                </a:solidFill>
                <a:latin typeface="Calibri"/>
              </a:rPr>
              <a:t>to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 Dimensional </a:t>
            </a:r>
            <a:r>
              <a:rPr lang="pt-BR" sz="2200" b="0" i="1" strike="noStrike" spc="-1" dirty="0" err="1">
                <a:solidFill>
                  <a:srgbClr val="474747"/>
                </a:solidFill>
                <a:latin typeface="Calibri"/>
              </a:rPr>
              <a:t>Modeling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. </a:t>
            </a:r>
            <a:r>
              <a:rPr lang="pt-BR" sz="2200" b="0" strike="noStrike" spc="-1" dirty="0" err="1">
                <a:solidFill>
                  <a:srgbClr val="474747"/>
                </a:solidFill>
                <a:latin typeface="Calibri"/>
              </a:rPr>
              <a:t>Wiley</a:t>
            </a: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. 2013, 3rd ed. (KIMB) </a:t>
            </a:r>
            <a:endParaRPr lang="it-IT" sz="2200" b="0" strike="noStrike" spc="-1" dirty="0">
              <a:solidFill>
                <a:srgbClr val="474747"/>
              </a:solidFill>
              <a:latin typeface="Calibri"/>
            </a:endParaRPr>
          </a:p>
          <a:p>
            <a:pPr marL="682560" lvl="1" indent="-340920" algn="just">
              <a:lnSpc>
                <a:spcPct val="100000"/>
              </a:lnSpc>
              <a:spcBef>
                <a:spcPts val="439"/>
              </a:spcBef>
              <a:buClr>
                <a:srgbClr val="FFC425"/>
              </a:buClr>
              <a:buSzPct val="90000"/>
              <a:buFont typeface="Webdings" charset="2"/>
              <a:buChar char=""/>
            </a:pP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RUSSO, Marco </a:t>
            </a:r>
            <a:r>
              <a:rPr lang="en-US" sz="2200" b="0" i="1" strike="noStrike" spc="-1" dirty="0">
                <a:solidFill>
                  <a:srgbClr val="474747"/>
                </a:solidFill>
                <a:latin typeface="Calibri"/>
              </a:rPr>
              <a:t>Analyzing Data with Microsoft Power BI and Power Pivot for Excel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. </a:t>
            </a: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Microsoft Press, 2017 (RUSS)</a:t>
            </a:r>
            <a:endParaRPr lang="it-IT" sz="2200" b="0" strike="noStrike" spc="-1" dirty="0">
              <a:solidFill>
                <a:srgbClr val="474747"/>
              </a:solidFill>
              <a:latin typeface="Calibri"/>
            </a:endParaRPr>
          </a:p>
          <a:p>
            <a:pPr marL="682560" lvl="1" indent="-340920" algn="just">
              <a:lnSpc>
                <a:spcPct val="100000"/>
              </a:lnSpc>
              <a:spcBef>
                <a:spcPts val="439"/>
              </a:spcBef>
              <a:buClr>
                <a:srgbClr val="FFC425"/>
              </a:buClr>
              <a:buSzPct val="90000"/>
              <a:buFont typeface="Webdings" charset="2"/>
              <a:buChar char=""/>
            </a:pPr>
            <a:r>
              <a:rPr lang="en-US" sz="2200" b="0" strike="noStrike" spc="-1" dirty="0">
                <a:solidFill>
                  <a:srgbClr val="474747"/>
                </a:solidFill>
                <a:latin typeface="Calibri"/>
              </a:rPr>
              <a:t>SLEEPER, Ryan </a:t>
            </a:r>
            <a:r>
              <a:rPr lang="en-US" sz="2200" b="0" i="1" strike="noStrike" spc="-1" dirty="0">
                <a:solidFill>
                  <a:srgbClr val="474747"/>
                </a:solidFill>
                <a:latin typeface="Calibri"/>
              </a:rPr>
              <a:t>Practical Tableau: 100 Tips, Tutorials, and Strategies from a Tableau Zen Master</a:t>
            </a:r>
            <a:r>
              <a:rPr lang="en-US" sz="2200" b="0" strike="noStrike" spc="-1" dirty="0">
                <a:solidFill>
                  <a:srgbClr val="474747"/>
                </a:solidFill>
                <a:latin typeface="Calibri"/>
              </a:rPr>
              <a:t>. O’Reilly, 2018.</a:t>
            </a:r>
          </a:p>
          <a:p>
            <a:pPr marL="682560" lvl="1" indent="-340920">
              <a:spcBef>
                <a:spcPts val="439"/>
              </a:spcBef>
              <a:buFont typeface="Webdings" charset="2"/>
              <a:buChar char=""/>
            </a:pP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WEXLER, Steve </a:t>
            </a:r>
            <a:r>
              <a:rPr lang="en-US" sz="2200" b="0" i="1" strike="noStrike" spc="-1" dirty="0">
                <a:solidFill>
                  <a:srgbClr val="474747"/>
                </a:solidFill>
                <a:latin typeface="Calibri"/>
              </a:rPr>
              <a:t>The Big Book of </a:t>
            </a:r>
            <a:r>
              <a:rPr lang="en-US" sz="2200" b="0" i="1" strike="noStrike" spc="-1" dirty="0" err="1">
                <a:solidFill>
                  <a:srgbClr val="474747"/>
                </a:solidFill>
                <a:latin typeface="Calibri"/>
              </a:rPr>
              <a:t>DashBoards</a:t>
            </a:r>
            <a:r>
              <a:rPr lang="en-US" sz="2200" b="0" strike="noStrike" spc="-1" dirty="0">
                <a:solidFill>
                  <a:srgbClr val="474747"/>
                </a:solidFill>
                <a:latin typeface="Calibri"/>
              </a:rPr>
              <a:t>. Wiley, 2017.</a:t>
            </a:r>
            <a:endParaRPr lang="it-IT" sz="2200" strike="noStrike" spc="-1" dirty="0">
              <a:solidFill>
                <a:srgbClr val="474747"/>
              </a:solidFill>
              <a:latin typeface="Calibri"/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A35A107D-89A8-48F9-A229-39DF56241F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003366"/>
                </a:solidFill>
                <a:latin typeface="Calibri"/>
              </a:rPr>
              <a:t>Bibliografia</a:t>
            </a:r>
            <a:endParaRPr lang="it-IT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34BA4D12-CC6E-47D3-8F7F-664FEA2E6F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6400" y="914400"/>
            <a:ext cx="11277600" cy="51816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lstStyle/>
          <a:p>
            <a:pPr marL="231840" indent="-231480" algn="just">
              <a:lnSpc>
                <a:spcPct val="100000"/>
              </a:lnSpc>
              <a:spcBef>
                <a:spcPts val="47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Introdução: Modelos relacionais. Star </a:t>
            </a:r>
            <a:r>
              <a:rPr lang="pt-BR" sz="2400" b="0" strike="noStrike" spc="-1" dirty="0" err="1">
                <a:solidFill>
                  <a:srgbClr val="474747"/>
                </a:solidFill>
                <a:latin typeface="Calibri"/>
              </a:rPr>
              <a:t>Schema</a:t>
            </a: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. Criação de um Star </a:t>
            </a:r>
            <a:r>
              <a:rPr lang="pt-BR" sz="2400" b="0" strike="noStrike" spc="-1" dirty="0" err="1">
                <a:solidFill>
                  <a:srgbClr val="474747"/>
                </a:solidFill>
                <a:latin typeface="Calibri"/>
              </a:rPr>
              <a:t>Schema</a:t>
            </a: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 em Excel.</a:t>
            </a:r>
            <a:endParaRPr lang="it-IT" sz="2400" b="0" strike="noStrike" spc="-1" dirty="0">
              <a:solidFill>
                <a:srgbClr val="474747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it-IT" sz="2400" b="0" strike="noStrike" spc="-1" dirty="0">
              <a:solidFill>
                <a:srgbClr val="474747"/>
              </a:solidFill>
              <a:latin typeface="Calibri"/>
            </a:endParaRPr>
          </a:p>
          <a:p>
            <a:pPr marL="231840" indent="-231480" algn="just">
              <a:lnSpc>
                <a:spcPct val="100000"/>
              </a:lnSpc>
              <a:spcBef>
                <a:spcPts val="479"/>
              </a:spcBef>
              <a:buClr>
                <a:srgbClr val="92D050"/>
              </a:buClr>
              <a:buSzPct val="120000"/>
              <a:buFont typeface="Arial"/>
              <a:buChar char="•"/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Bancos de dados relacionais. Linguagem SQL. Banco de dados </a:t>
            </a:r>
            <a:r>
              <a:rPr lang="pt-BR" sz="2400" b="0" strike="noStrike" spc="-1" dirty="0" err="1">
                <a:solidFill>
                  <a:srgbClr val="474747"/>
                </a:solidFill>
                <a:latin typeface="Calibri"/>
              </a:rPr>
              <a:t>SQLite</a:t>
            </a: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. Acesso via R (</a:t>
            </a:r>
            <a:r>
              <a:rPr lang="pt-BR" sz="2400" b="0" strike="noStrike" spc="-1" dirty="0" err="1">
                <a:solidFill>
                  <a:srgbClr val="474747"/>
                </a:solidFill>
                <a:latin typeface="Calibri"/>
              </a:rPr>
              <a:t>RSQLite</a:t>
            </a: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) e via </a:t>
            </a:r>
            <a:r>
              <a:rPr lang="pt-BR" sz="2400" b="0" strike="noStrike" spc="-1" dirty="0" err="1">
                <a:solidFill>
                  <a:srgbClr val="474747"/>
                </a:solidFill>
                <a:latin typeface="Calibri"/>
              </a:rPr>
              <a:t>SQLite</a:t>
            </a:r>
            <a:r>
              <a:rPr lang="pt-BR" sz="2400" spc="-1" dirty="0" err="1">
                <a:solidFill>
                  <a:srgbClr val="474747"/>
                </a:solidFill>
                <a:latin typeface="Calibri"/>
              </a:rPr>
              <a:t>Browser</a:t>
            </a:r>
            <a:r>
              <a:rPr lang="pt-BR" sz="2400" spc="-1" dirty="0">
                <a:solidFill>
                  <a:srgbClr val="474747"/>
                </a:solidFill>
                <a:latin typeface="Calibri"/>
              </a:rPr>
              <a:t>.</a:t>
            </a:r>
            <a:endParaRPr lang="it-IT" sz="2400" b="0" strike="noStrike" spc="-1" dirty="0">
              <a:solidFill>
                <a:srgbClr val="474747"/>
              </a:solidFill>
              <a:latin typeface="Calibri"/>
            </a:endParaRPr>
          </a:p>
          <a:p>
            <a:pPr marL="682560" lvl="1" indent="-340920" algn="just">
              <a:lnSpc>
                <a:spcPct val="100000"/>
              </a:lnSpc>
              <a:spcBef>
                <a:spcPts val="439"/>
              </a:spcBef>
              <a:buClr>
                <a:srgbClr val="FFC425"/>
              </a:buClr>
              <a:buSzPct val="90000"/>
              <a:buFont typeface="Webdings" charset="2"/>
              <a:buChar char="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Ref.: 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SQL for </a:t>
            </a:r>
            <a:r>
              <a:rPr lang="pt-BR" sz="2200" b="0" i="1" strike="noStrike" spc="-1" dirty="0" err="1">
                <a:solidFill>
                  <a:srgbClr val="474747"/>
                </a:solidFill>
                <a:latin typeface="Calibri"/>
              </a:rPr>
              <a:t>Mere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 </a:t>
            </a:r>
            <a:r>
              <a:rPr lang="pt-BR" sz="2200" b="0" i="1" strike="noStrike" spc="-1" dirty="0" err="1">
                <a:solidFill>
                  <a:srgbClr val="474747"/>
                </a:solidFill>
                <a:latin typeface="Calibri"/>
              </a:rPr>
              <a:t>Mortals</a:t>
            </a:r>
            <a:endParaRPr lang="it-IT" sz="2200" b="0" strike="noStrike" spc="-1" dirty="0">
              <a:solidFill>
                <a:srgbClr val="474747"/>
              </a:solidFill>
              <a:latin typeface="Calibri"/>
            </a:endParaRPr>
          </a:p>
          <a:p>
            <a:pPr marL="341280" algn="just">
              <a:lnSpc>
                <a:spcPct val="100000"/>
              </a:lnSpc>
              <a:spcBef>
                <a:spcPts val="439"/>
              </a:spcBef>
              <a:tabLst>
                <a:tab pos="0" algn="l"/>
              </a:tabLst>
            </a:pPr>
            <a:endParaRPr lang="it-IT" sz="2200" b="0" strike="noStrike" spc="-1" dirty="0">
              <a:solidFill>
                <a:srgbClr val="474747"/>
              </a:solidFill>
              <a:latin typeface="Calibri"/>
            </a:endParaRPr>
          </a:p>
          <a:p>
            <a:pPr marL="231840" indent="-231480" algn="just">
              <a:lnSpc>
                <a:spcPct val="100000"/>
              </a:lnSpc>
              <a:spcBef>
                <a:spcPts val="479"/>
              </a:spcBef>
              <a:buClr>
                <a:srgbClr val="92D050"/>
              </a:buClr>
              <a:buSzPct val="120000"/>
              <a:buFont typeface="Arial"/>
              <a:buChar char="•"/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Agregação de dados com ferramentas de BI. Tableau</a:t>
            </a:r>
            <a:endParaRPr lang="it-IT" sz="2400" b="0" strike="noStrike" spc="-1" dirty="0">
              <a:solidFill>
                <a:srgbClr val="474747"/>
              </a:solidFill>
              <a:latin typeface="Calibri"/>
            </a:endParaRPr>
          </a:p>
          <a:p>
            <a:pPr marL="682560" lvl="1" indent="-340920" algn="just">
              <a:lnSpc>
                <a:spcPct val="100000"/>
              </a:lnSpc>
              <a:spcBef>
                <a:spcPts val="439"/>
              </a:spcBef>
              <a:buClr>
                <a:srgbClr val="FFC425"/>
              </a:buClr>
              <a:buSzPct val="90000"/>
              <a:buFont typeface="Webdings" charset="2"/>
              <a:buChar char="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474747"/>
                </a:solidFill>
                <a:latin typeface="Calibri"/>
              </a:rPr>
              <a:t>Ref.: 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Visual </a:t>
            </a:r>
            <a:r>
              <a:rPr lang="pt-BR" sz="2200" b="0" i="1" strike="noStrike" spc="-1" dirty="0" err="1">
                <a:solidFill>
                  <a:srgbClr val="474747"/>
                </a:solidFill>
                <a:latin typeface="Calibri"/>
              </a:rPr>
              <a:t>Analytics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 </a:t>
            </a:r>
            <a:r>
              <a:rPr lang="pt-BR" sz="2200" b="0" i="1" strike="noStrike" spc="-1" dirty="0" err="1">
                <a:solidFill>
                  <a:srgbClr val="474747"/>
                </a:solidFill>
                <a:latin typeface="Calibri"/>
              </a:rPr>
              <a:t>with</a:t>
            </a:r>
            <a:r>
              <a:rPr lang="pt-BR" sz="2200" b="0" i="1" strike="noStrike" spc="-1" dirty="0">
                <a:solidFill>
                  <a:srgbClr val="474747"/>
                </a:solidFill>
                <a:latin typeface="Calibri"/>
              </a:rPr>
              <a:t> Tableau</a:t>
            </a:r>
            <a:endParaRPr lang="it-IT" sz="2200" b="0" strike="noStrike" spc="-1" dirty="0">
              <a:solidFill>
                <a:srgbClr val="474747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it-IT" sz="2200" b="0" strike="noStrike" spc="-1" dirty="0">
              <a:solidFill>
                <a:srgbClr val="474747"/>
              </a:solidFill>
              <a:latin typeface="Calibri"/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0F9CF7-0B36-4608-9C22-D9959307EF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231840" indent="-231480">
              <a:lnSpc>
                <a:spcPct val="100000"/>
              </a:lnSpc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Dia 1: Modelagem Informacional</a:t>
            </a:r>
          </a:p>
          <a:p>
            <a:pPr marL="689040" lvl="1" indent="-231480"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Introdução à disciplina. Modelagem informacional.</a:t>
            </a:r>
          </a:p>
          <a:p>
            <a:pPr marL="689040" lvl="1" indent="-231480"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Bancos de dados relacionais, OLTP (transacional, voltado para atualizações de informações), OLAP (geração de relatórios, utiliza o star </a:t>
            </a:r>
            <a:r>
              <a:rPr lang="pt-BR" sz="2600" b="0" strike="noStrike" spc="-1" dirty="0" err="1">
                <a:solidFill>
                  <a:srgbClr val="474747"/>
                </a:solidFill>
                <a:latin typeface="Calibri"/>
              </a:rPr>
              <a:t>schema</a:t>
            </a: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).</a:t>
            </a:r>
          </a:p>
          <a:p>
            <a:pPr marL="689040" lvl="1" indent="-231480"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Criação de um modelo em estrela (Star </a:t>
            </a:r>
            <a:r>
              <a:rPr lang="pt-BR" sz="2600" b="0" strike="noStrike" spc="-1" dirty="0" err="1">
                <a:solidFill>
                  <a:srgbClr val="474747"/>
                </a:solidFill>
                <a:latin typeface="Calibri"/>
              </a:rPr>
              <a:t>Schema</a:t>
            </a: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) no Excel, através do Modelo de Dados.</a:t>
            </a:r>
          </a:p>
          <a:p>
            <a:pPr marL="689040" lvl="1" indent="-231480"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Tabelas Dinâmicas, Relacionamento entre tabelas via Modelo de dados. </a:t>
            </a:r>
          </a:p>
          <a:p>
            <a:pPr marL="231840" indent="-231480">
              <a:lnSpc>
                <a:spcPct val="100000"/>
              </a:lnSpc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endParaRPr lang="pt-BR" sz="2600" b="0" strike="noStrike" spc="-1" dirty="0">
              <a:solidFill>
                <a:srgbClr val="474747"/>
              </a:solidFill>
              <a:latin typeface="Calibri"/>
            </a:endParaRPr>
          </a:p>
          <a:p>
            <a:pPr marL="231840" indent="-231480">
              <a:lnSpc>
                <a:spcPct val="100000"/>
              </a:lnSpc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Dia 2: SQL: SQL for </a:t>
            </a:r>
            <a:r>
              <a:rPr lang="pt-BR" sz="2600" b="0" strike="noStrike" spc="-1" dirty="0" err="1">
                <a:solidFill>
                  <a:srgbClr val="474747"/>
                </a:solidFill>
                <a:latin typeface="Calibri"/>
              </a:rPr>
              <a:t>Mere</a:t>
            </a: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 </a:t>
            </a:r>
            <a:r>
              <a:rPr lang="pt-BR" sz="2600" b="0" strike="noStrike" spc="-1" dirty="0" err="1">
                <a:solidFill>
                  <a:srgbClr val="474747"/>
                </a:solidFill>
                <a:latin typeface="Calibri"/>
              </a:rPr>
              <a:t>Mortals</a:t>
            </a: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 (exemplos em </a:t>
            </a:r>
            <a:r>
              <a:rPr lang="pt-BR" sz="2600" b="0" strike="noStrike" spc="-1" dirty="0" err="1">
                <a:solidFill>
                  <a:srgbClr val="474747"/>
                </a:solidFill>
                <a:latin typeface="Calibri"/>
              </a:rPr>
              <a:t>RSQLite</a:t>
            </a: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 e </a:t>
            </a:r>
            <a:r>
              <a:rPr lang="pt-BR" sz="2600" b="0" strike="noStrike" spc="-1" dirty="0" err="1">
                <a:solidFill>
                  <a:srgbClr val="474747"/>
                </a:solidFill>
                <a:latin typeface="Calibri"/>
              </a:rPr>
              <a:t>dplyr</a:t>
            </a: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)</a:t>
            </a:r>
          </a:p>
          <a:p>
            <a:pPr marL="689040" lvl="1" indent="-231480"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Introdução ao </a:t>
            </a:r>
            <a:r>
              <a:rPr lang="pt-BR" sz="2600" b="0" strike="noStrike" spc="-1" dirty="0" err="1">
                <a:solidFill>
                  <a:srgbClr val="474747"/>
                </a:solidFill>
                <a:latin typeface="Calibri"/>
              </a:rPr>
              <a:t>RSQLite</a:t>
            </a: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. Criação do banco de dados </a:t>
            </a:r>
            <a:r>
              <a:rPr lang="pt-BR" sz="2600" b="0" strike="noStrike" spc="-1" dirty="0" err="1">
                <a:solidFill>
                  <a:srgbClr val="474747"/>
                </a:solidFill>
                <a:latin typeface="Calibri"/>
              </a:rPr>
              <a:t>mtcars</a:t>
            </a: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.</a:t>
            </a:r>
          </a:p>
          <a:p>
            <a:pPr marL="689040" lvl="1" indent="-231480"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Queries em uma tabela (</a:t>
            </a:r>
            <a:r>
              <a:rPr lang="pt-BR" sz="2600" b="0" strike="noStrike" spc="-1" dirty="0" err="1">
                <a:solidFill>
                  <a:srgbClr val="474747"/>
                </a:solidFill>
                <a:latin typeface="Calibri"/>
              </a:rPr>
              <a:t>salesorders.db</a:t>
            </a: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)</a:t>
            </a:r>
          </a:p>
          <a:p>
            <a:pPr marL="689040" lvl="1" indent="-231480"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Queries em duas tabelas (adventureworksgcm.xlsx)</a:t>
            </a:r>
          </a:p>
          <a:p>
            <a:pPr marL="689040" lvl="1" indent="-231480"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Queries em três tabelas (</a:t>
            </a:r>
            <a:r>
              <a:rPr lang="pt-BR" sz="2600" b="0" strike="noStrike" spc="-1" dirty="0" err="1">
                <a:solidFill>
                  <a:srgbClr val="474747"/>
                </a:solidFill>
                <a:latin typeface="Calibri"/>
              </a:rPr>
              <a:t>recipes.csvs</a:t>
            </a: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 com </a:t>
            </a:r>
            <a:r>
              <a:rPr lang="pt-BR" sz="2600" b="0" strike="noStrike" spc="-1" dirty="0" err="1">
                <a:solidFill>
                  <a:srgbClr val="474747"/>
                </a:solidFill>
                <a:latin typeface="Calibri"/>
              </a:rPr>
              <a:t>dplyr</a:t>
            </a: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)</a:t>
            </a:r>
          </a:p>
          <a:p>
            <a:pPr marL="689040" lvl="1" indent="-231480"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Queries em três tabelas (</a:t>
            </a:r>
            <a:r>
              <a:rPr lang="pt-BR" sz="2600" b="0" strike="noStrike" spc="-1" dirty="0" err="1">
                <a:solidFill>
                  <a:srgbClr val="474747"/>
                </a:solidFill>
                <a:latin typeface="Calibri"/>
              </a:rPr>
              <a:t>recipes.db</a:t>
            </a: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 com </a:t>
            </a:r>
            <a:r>
              <a:rPr lang="pt-BR" sz="2600" b="0" strike="noStrike" spc="-1" dirty="0" err="1">
                <a:solidFill>
                  <a:srgbClr val="474747"/>
                </a:solidFill>
                <a:latin typeface="Calibri"/>
              </a:rPr>
              <a:t>RSQlite</a:t>
            </a: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)</a:t>
            </a:r>
          </a:p>
          <a:p>
            <a:endParaRPr lang="pt-BR" dirty="0"/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368ADB7-3A1B-46C9-9F31-E294169063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003366"/>
                </a:solidFill>
                <a:latin typeface="Calibri"/>
              </a:rPr>
              <a:t>Aula a Aula</a:t>
            </a:r>
            <a:endParaRPr lang="it-IT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E53A11-47F9-4632-832E-46D5AF1284E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00" y="990601"/>
            <a:ext cx="5588000" cy="3483746"/>
          </a:xfrm>
        </p:spPr>
        <p:txBody>
          <a:bodyPr>
            <a:normAutofit fontScale="62500" lnSpcReduction="20000"/>
          </a:bodyPr>
          <a:lstStyle/>
          <a:p>
            <a:pPr marL="231840" indent="-231480">
              <a:lnSpc>
                <a:spcPct val="100000"/>
              </a:lnSpc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Dia 3: SQL: Exemplo de Aplicação: Clusters na base </a:t>
            </a:r>
            <a:r>
              <a:rPr lang="pt-BR" sz="2600" b="0" strike="noStrike" spc="-1" dirty="0" err="1">
                <a:solidFill>
                  <a:srgbClr val="474747"/>
                </a:solidFill>
                <a:latin typeface="Calibri"/>
              </a:rPr>
              <a:t>czech.db</a:t>
            </a:r>
            <a:endParaRPr lang="pt-BR" sz="2600" b="0" strike="noStrike" spc="-1" dirty="0">
              <a:solidFill>
                <a:srgbClr val="474747"/>
              </a:solidFill>
              <a:latin typeface="Calibri"/>
            </a:endParaRPr>
          </a:p>
          <a:p>
            <a:pPr marL="689040" lvl="1" indent="-231480"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Extração de dados</a:t>
            </a:r>
            <a:endParaRPr lang="pt-BR" sz="2600" spc="-1" dirty="0">
              <a:solidFill>
                <a:srgbClr val="474747"/>
              </a:solidFill>
              <a:latin typeface="Calibri"/>
            </a:endParaRPr>
          </a:p>
          <a:p>
            <a:pPr marL="689040" lvl="1" indent="-231480"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Desenvolvimento de uma consulta e de um modelo de 3 clusters para segmentação de clientes do Banco Tcheco.</a:t>
            </a:r>
          </a:p>
          <a:p>
            <a:pPr marL="1149415" lvl="2" indent="-231480"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Query executada em </a:t>
            </a:r>
            <a:r>
              <a:rPr lang="pt-BR" sz="2400" b="0" strike="noStrike" spc="-1" dirty="0" err="1">
                <a:solidFill>
                  <a:srgbClr val="474747"/>
                </a:solidFill>
                <a:latin typeface="Calibri"/>
              </a:rPr>
              <a:t>RSQLite</a:t>
            </a: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. </a:t>
            </a:r>
          </a:p>
          <a:p>
            <a:pPr marL="1149415" lvl="2" indent="-231480"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400" b="0" strike="noStrike" spc="-1" dirty="0">
                <a:solidFill>
                  <a:srgbClr val="474747"/>
                </a:solidFill>
                <a:latin typeface="Calibri"/>
              </a:rPr>
              <a:t>Cluster desenvolvido em R.</a:t>
            </a:r>
          </a:p>
          <a:p>
            <a:pPr marL="231840" indent="-231480">
              <a:lnSpc>
                <a:spcPct val="100000"/>
              </a:lnSpc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Dia 4: Tableau: Visual </a:t>
            </a:r>
            <a:r>
              <a:rPr lang="pt-BR" sz="2600" b="0" strike="noStrike" spc="-1" dirty="0" err="1">
                <a:solidFill>
                  <a:srgbClr val="474747"/>
                </a:solidFill>
                <a:latin typeface="Calibri"/>
              </a:rPr>
              <a:t>Analytics</a:t>
            </a: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 </a:t>
            </a:r>
            <a:r>
              <a:rPr lang="pt-BR" sz="2600" b="0" strike="noStrike" spc="-1" dirty="0" err="1">
                <a:solidFill>
                  <a:srgbClr val="474747"/>
                </a:solidFill>
                <a:latin typeface="Calibri"/>
              </a:rPr>
              <a:t>with</a:t>
            </a: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 Tableau </a:t>
            </a:r>
          </a:p>
          <a:p>
            <a:pPr marL="689040" lvl="1" indent="-231480"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Visualização avançada. Gráficos com Tableau. </a:t>
            </a:r>
          </a:p>
          <a:p>
            <a:pPr marL="689040" lvl="1" indent="-231480"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Relacionamento em múltiplas fontes de dados.</a:t>
            </a:r>
          </a:p>
          <a:p>
            <a:pPr marL="689040" lvl="1" indent="-231480"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Análise estatística (via Tableau).</a:t>
            </a:r>
          </a:p>
          <a:p>
            <a:pPr marL="689040" lvl="1" indent="-231480">
              <a:spcBef>
                <a:spcPts val="519"/>
              </a:spcBef>
              <a:buClr>
                <a:srgbClr val="92D050"/>
              </a:buClr>
              <a:buSzPct val="120000"/>
              <a:buFont typeface="Arial"/>
              <a:buChar char="•"/>
            </a:pPr>
            <a:r>
              <a:rPr lang="pt-BR" sz="2600" b="0" strike="noStrike" spc="-1" dirty="0">
                <a:solidFill>
                  <a:srgbClr val="474747"/>
                </a:solidFill>
                <a:latin typeface="Calibri"/>
              </a:rPr>
              <a:t>Integração com o R</a:t>
            </a:r>
          </a:p>
          <a:p>
            <a:endParaRPr lang="pt-BR" dirty="0"/>
          </a:p>
        </p:txBody>
      </p:sp>
    </p:spTree>
  </p:cSld>
  <p:clrMapOvr>
    <a:masterClrMapping/>
  </p:clrMapOvr>
  <p:transition spd="slow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"/>
          <p:cNvGrpSpPr/>
          <p:nvPr/>
        </p:nvGrpSpPr>
        <p:grpSpPr>
          <a:xfrm>
            <a:off x="152280" y="76320"/>
            <a:ext cx="11734560" cy="4774680"/>
            <a:chOff x="152280" y="76320"/>
            <a:chExt cx="11734560" cy="4774680"/>
          </a:xfrm>
        </p:grpSpPr>
        <p:graphicFrame>
          <p:nvGraphicFramePr>
            <p:cNvPr id="182" name="Chart 81"/>
            <p:cNvGraphicFramePr/>
            <p:nvPr/>
          </p:nvGraphicFramePr>
          <p:xfrm>
            <a:off x="152280" y="76320"/>
            <a:ext cx="11734560" cy="47746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83" name="CustomShape 2"/>
            <p:cNvSpPr/>
            <p:nvPr/>
          </p:nvSpPr>
          <p:spPr>
            <a:xfrm>
              <a:off x="582480" y="687240"/>
              <a:ext cx="2007720" cy="6692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MEDIDO EM</a:t>
              </a:r>
              <a:endParaRPr lang="pt-BR" sz="1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5E92"/>
                  </a:solidFill>
                  <a:latin typeface="Calibri"/>
                  <a:ea typeface="ＭＳ Ｐゴシック"/>
                </a:rPr>
                <a:t>TERABYTES</a:t>
              </a:r>
              <a:endParaRPr lang="pt-BR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5E92"/>
                  </a:solidFill>
                  <a:latin typeface="Calibri"/>
                  <a:ea typeface="ＭＳ Ｐゴシック"/>
                </a:rPr>
                <a:t>1TB = 1,000GB</a:t>
              </a:r>
              <a:endParaRPr lang="pt-BR" sz="1000" b="0" strike="noStrike" spc="-1">
                <a:latin typeface="Arial"/>
              </a:endParaRPr>
            </a:p>
          </p:txBody>
        </p:sp>
        <p:sp>
          <p:nvSpPr>
            <p:cNvPr id="184" name="CustomShape 3"/>
            <p:cNvSpPr/>
            <p:nvPr/>
          </p:nvSpPr>
          <p:spPr>
            <a:xfrm>
              <a:off x="3476880" y="605520"/>
              <a:ext cx="2012760" cy="6692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 MEDIDO EM</a:t>
              </a:r>
              <a:endParaRPr lang="pt-BR" sz="1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5E92"/>
                  </a:solidFill>
                  <a:latin typeface="Calibri"/>
                  <a:ea typeface="ＭＳ Ｐゴシック"/>
                </a:rPr>
                <a:t>PETABYTES</a:t>
              </a:r>
              <a:endParaRPr lang="pt-BR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5E92"/>
                  </a:solidFill>
                  <a:latin typeface="Calibri"/>
                  <a:ea typeface="ＭＳ Ｐゴシック"/>
                </a:rPr>
                <a:t>1PB = 1,000TB</a:t>
              </a:r>
              <a:endParaRPr lang="pt-BR" sz="1000" b="0" strike="noStrike" spc="-1">
                <a:latin typeface="Arial"/>
              </a:endParaRPr>
            </a:p>
          </p:txBody>
        </p:sp>
        <p:sp>
          <p:nvSpPr>
            <p:cNvPr id="185" name="CustomShape 4"/>
            <p:cNvSpPr/>
            <p:nvPr/>
          </p:nvSpPr>
          <p:spPr>
            <a:xfrm>
              <a:off x="6418800" y="632520"/>
              <a:ext cx="1872720" cy="6692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MEDIDO EM</a:t>
              </a:r>
              <a:endParaRPr lang="pt-BR" sz="1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5E92"/>
                  </a:solidFill>
                  <a:latin typeface="Calibri"/>
                  <a:ea typeface="ＭＳ Ｐゴシック"/>
                </a:rPr>
                <a:t>EXABYTES</a:t>
              </a:r>
              <a:endParaRPr lang="pt-BR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5E92"/>
                  </a:solidFill>
                  <a:latin typeface="Calibri"/>
                  <a:ea typeface="ＭＳ Ｐゴシック"/>
                </a:rPr>
                <a:t>1EB = 1,000PB</a:t>
              </a:r>
              <a:endParaRPr lang="pt-BR" sz="1000" b="0" strike="noStrike" spc="-1">
                <a:latin typeface="Arial"/>
              </a:endParaRPr>
            </a:p>
          </p:txBody>
        </p:sp>
        <p:sp>
          <p:nvSpPr>
            <p:cNvPr id="186" name="CustomShape 5"/>
            <p:cNvSpPr/>
            <p:nvPr/>
          </p:nvSpPr>
          <p:spPr>
            <a:xfrm>
              <a:off x="9553320" y="238680"/>
              <a:ext cx="166572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800" b="1" strike="noStrike" spc="-1">
                  <a:solidFill>
                    <a:srgbClr val="003366"/>
                  </a:solidFill>
                  <a:latin typeface="Calibri"/>
                  <a:ea typeface="ＭＳ Ｐゴシック"/>
                </a:rPr>
                <a:t>Volume</a:t>
              </a:r>
              <a:endParaRPr lang="pt-BR" sz="2800" b="0" strike="noStrike" spc="-1">
                <a:latin typeface="Arial"/>
              </a:endParaRPr>
            </a:p>
          </p:txBody>
        </p:sp>
      </p:grpSp>
      <p:grpSp>
        <p:nvGrpSpPr>
          <p:cNvPr id="188" name="Group 7"/>
          <p:cNvGrpSpPr/>
          <p:nvPr/>
        </p:nvGrpSpPr>
        <p:grpSpPr>
          <a:xfrm>
            <a:off x="912960" y="1271520"/>
            <a:ext cx="7586280" cy="2879280"/>
            <a:chOff x="912960" y="1271520"/>
            <a:chExt cx="7586280" cy="2879280"/>
          </a:xfrm>
        </p:grpSpPr>
        <p:grpSp>
          <p:nvGrpSpPr>
            <p:cNvPr id="189" name="Group 8"/>
            <p:cNvGrpSpPr/>
            <p:nvPr/>
          </p:nvGrpSpPr>
          <p:grpSpPr>
            <a:xfrm>
              <a:off x="7937640" y="1271520"/>
              <a:ext cx="561600" cy="558360"/>
              <a:chOff x="7937640" y="1271520"/>
              <a:chExt cx="561600" cy="558360"/>
            </a:xfrm>
          </p:grpSpPr>
          <p:sp>
            <p:nvSpPr>
              <p:cNvPr id="190" name="CustomShape 9"/>
              <p:cNvSpPr/>
              <p:nvPr/>
            </p:nvSpPr>
            <p:spPr>
              <a:xfrm>
                <a:off x="7937640" y="1271520"/>
                <a:ext cx="561600" cy="558360"/>
              </a:xfrm>
              <a:prstGeom prst="roundRect">
                <a:avLst>
                  <a:gd name="adj" fmla="val 1818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60" dir="5400000" algn="t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1" name="CustomShape 10"/>
              <p:cNvSpPr/>
              <p:nvPr/>
            </p:nvSpPr>
            <p:spPr>
              <a:xfrm>
                <a:off x="7937640" y="1271520"/>
                <a:ext cx="561240" cy="558000"/>
              </a:xfrm>
              <a:prstGeom prst="roundRect">
                <a:avLst>
                  <a:gd name="adj" fmla="val 1833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92" name="Group 11"/>
            <p:cNvGrpSpPr/>
            <p:nvPr/>
          </p:nvGrpSpPr>
          <p:grpSpPr>
            <a:xfrm>
              <a:off x="6192720" y="3502080"/>
              <a:ext cx="506160" cy="502920"/>
              <a:chOff x="6192720" y="3502080"/>
              <a:chExt cx="506160" cy="502920"/>
            </a:xfrm>
          </p:grpSpPr>
          <p:sp>
            <p:nvSpPr>
              <p:cNvPr id="193" name="CustomShape 12"/>
              <p:cNvSpPr/>
              <p:nvPr/>
            </p:nvSpPr>
            <p:spPr>
              <a:xfrm>
                <a:off x="6192720" y="3502080"/>
                <a:ext cx="506160" cy="501120"/>
              </a:xfrm>
              <a:prstGeom prst="roundRect">
                <a:avLst>
                  <a:gd name="adj" fmla="val 1795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60" dir="5400000" algn="t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4" name="CustomShape 13"/>
              <p:cNvSpPr/>
              <p:nvPr/>
            </p:nvSpPr>
            <p:spPr>
              <a:xfrm>
                <a:off x="6192720" y="3502080"/>
                <a:ext cx="506160" cy="502920"/>
              </a:xfrm>
              <a:prstGeom prst="roundRect">
                <a:avLst>
                  <a:gd name="adj" fmla="val 17712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pic>
          <p:nvPicPr>
            <p:cNvPr id="195" name="Picture 56" descr="video.png"/>
            <p:cNvPicPr/>
            <p:nvPr/>
          </p:nvPicPr>
          <p:blipFill>
            <a:blip r:embed="rId5"/>
            <a:stretch/>
          </p:blipFill>
          <p:spPr>
            <a:xfrm>
              <a:off x="6892920" y="3297240"/>
              <a:ext cx="836280" cy="62208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96" name="Picture 9" descr="C:\Users\Yvette.DUARTE\Desktop\EMC\png\Wikipedia.png"/>
            <p:cNvPicPr/>
            <p:nvPr/>
          </p:nvPicPr>
          <p:blipFill>
            <a:blip r:embed="rId6"/>
            <a:stretch/>
          </p:blipFill>
          <p:spPr>
            <a:xfrm>
              <a:off x="7802640" y="2854440"/>
              <a:ext cx="650520" cy="622080"/>
            </a:xfrm>
            <a:prstGeom prst="rect">
              <a:avLst/>
            </a:prstGeom>
            <a:ln>
              <a:noFill/>
            </a:ln>
            <a:effectLst>
              <a:outerShdw blurRad="50800" dist="38160" dir="5400000" algn="t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97" name="Picture 39" descr="C:\Windows\system32\config\systemprofile\Desktop\EMC\Logos\2000px-Microsoft_Powerpoint_Icon.svg.png"/>
            <p:cNvPicPr/>
            <p:nvPr/>
          </p:nvPicPr>
          <p:blipFill>
            <a:blip r:embed="rId7"/>
            <a:stretch/>
          </p:blipFill>
          <p:spPr>
            <a:xfrm>
              <a:off x="4745160" y="2624040"/>
              <a:ext cx="588600" cy="5551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98" name="Picture 4" descr="C:\Windows\system32\config\systemprofile\Desktop\EMC\Logos\2000px-Microsoft_Word_2010_Icon.svg.png"/>
            <p:cNvPicPr/>
            <p:nvPr/>
          </p:nvPicPr>
          <p:blipFill>
            <a:blip r:embed="rId8"/>
            <a:stretch/>
          </p:blipFill>
          <p:spPr>
            <a:xfrm>
              <a:off x="3699000" y="3506760"/>
              <a:ext cx="588600" cy="5886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199" name="Picture 5" descr="C:\Windows\system32\config\systemprofile\Desktop\EMC\Logos\Excel_2010_icon.png"/>
            <p:cNvPicPr/>
            <p:nvPr/>
          </p:nvPicPr>
          <p:blipFill>
            <a:blip r:embed="rId9"/>
            <a:stretch/>
          </p:blipFill>
          <p:spPr>
            <a:xfrm>
              <a:off x="4527720" y="3506760"/>
              <a:ext cx="588600" cy="5886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00" name="Picture 6" descr="C:\Windows\system32\config\systemprofile\Desktop\EMC\Logos\Microsoft_Outlook_Icon.png"/>
            <p:cNvPicPr/>
            <p:nvPr/>
          </p:nvPicPr>
          <p:blipFill>
            <a:blip r:embed="rId10"/>
            <a:stretch/>
          </p:blipFill>
          <p:spPr>
            <a:xfrm>
              <a:off x="3332160" y="2590920"/>
              <a:ext cx="588600" cy="5886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01" name="Picture 57"/>
            <p:cNvPicPr/>
            <p:nvPr/>
          </p:nvPicPr>
          <p:blipFill>
            <a:blip r:embed="rId11"/>
            <a:stretch/>
          </p:blipFill>
          <p:spPr>
            <a:xfrm>
              <a:off x="4095720" y="2141640"/>
              <a:ext cx="507600" cy="506160"/>
            </a:xfrm>
            <a:prstGeom prst="rect">
              <a:avLst/>
            </a:prstGeom>
            <a:ln w="9360">
              <a:noFill/>
            </a:ln>
          </p:spPr>
        </p:pic>
        <p:grpSp>
          <p:nvGrpSpPr>
            <p:cNvPr id="202" name="Group 14"/>
            <p:cNvGrpSpPr/>
            <p:nvPr/>
          </p:nvGrpSpPr>
          <p:grpSpPr>
            <a:xfrm>
              <a:off x="3904920" y="2738520"/>
              <a:ext cx="680760" cy="676440"/>
              <a:chOff x="3904920" y="2738520"/>
              <a:chExt cx="680760" cy="676440"/>
            </a:xfrm>
          </p:grpSpPr>
          <p:pic>
            <p:nvPicPr>
              <p:cNvPr id="203" name="Picture 59"/>
              <p:cNvPicPr/>
              <p:nvPr/>
            </p:nvPicPr>
            <p:blipFill>
              <a:blip r:embed="rId12"/>
              <a:stretch/>
            </p:blipFill>
            <p:spPr>
              <a:xfrm rot="2324400">
                <a:off x="4035240" y="2803320"/>
                <a:ext cx="392040" cy="524520"/>
              </a:xfrm>
              <a:prstGeom prst="rect">
                <a:avLst/>
              </a:prstGeom>
              <a:ln w="9360">
                <a:noFill/>
              </a:ln>
            </p:spPr>
          </p:pic>
          <p:pic>
            <p:nvPicPr>
              <p:cNvPr id="204" name="Picture 60"/>
              <p:cNvPicPr/>
              <p:nvPr/>
            </p:nvPicPr>
            <p:blipFill>
              <a:blip r:embed="rId12"/>
              <a:stretch/>
            </p:blipFill>
            <p:spPr>
              <a:xfrm rot="1434600">
                <a:off x="4105440" y="2834640"/>
                <a:ext cx="389880" cy="527400"/>
              </a:xfrm>
              <a:prstGeom prst="rect">
                <a:avLst/>
              </a:prstGeom>
              <a:ln w="9360">
                <a:noFill/>
              </a:ln>
            </p:spPr>
          </p:pic>
          <p:pic>
            <p:nvPicPr>
              <p:cNvPr id="205" name="Picture 61"/>
              <p:cNvPicPr/>
              <p:nvPr/>
            </p:nvPicPr>
            <p:blipFill>
              <a:blip r:embed="rId12"/>
              <a:stretch/>
            </p:blipFill>
            <p:spPr>
              <a:xfrm>
                <a:off x="4188240" y="2813400"/>
                <a:ext cx="388440" cy="529200"/>
              </a:xfrm>
              <a:prstGeom prst="rect">
                <a:avLst/>
              </a:prstGeom>
              <a:ln w="9360">
                <a:noFill/>
              </a:ln>
            </p:spPr>
          </p:pic>
        </p:grpSp>
        <p:pic>
          <p:nvPicPr>
            <p:cNvPr id="206" name="Picture 71"/>
            <p:cNvPicPr/>
            <p:nvPr/>
          </p:nvPicPr>
          <p:blipFill>
            <a:blip r:embed="rId13"/>
            <a:stretch/>
          </p:blipFill>
          <p:spPr>
            <a:xfrm>
              <a:off x="7128000" y="2104920"/>
              <a:ext cx="674280" cy="67428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07" name="Picture 72"/>
            <p:cNvPicPr/>
            <p:nvPr/>
          </p:nvPicPr>
          <p:blipFill>
            <a:blip r:embed="rId14"/>
            <a:stretch/>
          </p:blipFill>
          <p:spPr>
            <a:xfrm>
              <a:off x="6232680" y="2590920"/>
              <a:ext cx="659880" cy="65988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08" name="Picture 82"/>
            <p:cNvPicPr/>
            <p:nvPr/>
          </p:nvPicPr>
          <p:blipFill>
            <a:blip r:embed="rId15"/>
            <a:stretch/>
          </p:blipFill>
          <p:spPr>
            <a:xfrm>
              <a:off x="5943600" y="1536840"/>
              <a:ext cx="1004400" cy="7711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09" name="Picture 7" descr="C:\Users\Yvette.DUARTE\Desktop\EMC\png\AIM2.png"/>
            <p:cNvPicPr/>
            <p:nvPr/>
          </p:nvPicPr>
          <p:blipFill>
            <a:blip r:embed="rId16"/>
            <a:stretch/>
          </p:blipFill>
          <p:spPr>
            <a:xfrm>
              <a:off x="6759720" y="1390680"/>
              <a:ext cx="1006200" cy="439200"/>
            </a:xfrm>
            <a:prstGeom prst="rect">
              <a:avLst/>
            </a:prstGeom>
            <a:ln>
              <a:noFill/>
            </a:ln>
            <a:effectLst>
              <a:outerShdw blurRad="50800" dist="38160" dir="5400000" algn="t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210" name="CustomShape 15"/>
            <p:cNvSpPr/>
            <p:nvPr/>
          </p:nvSpPr>
          <p:spPr>
            <a:xfrm>
              <a:off x="7867080" y="3632400"/>
              <a:ext cx="522000" cy="518400"/>
            </a:xfrm>
            <a:prstGeom prst="roundRect">
              <a:avLst>
                <a:gd name="adj" fmla="val 16667"/>
              </a:avLst>
            </a:prstGeom>
            <a:blipFill rotWithShape="0">
              <a:blip r:embed="rId17"/>
              <a:stretch>
                <a:fillRect l="3000" t="2916" r="2416" b="3916"/>
              </a:stretch>
            </a:blipFill>
            <a:ln>
              <a:noFill/>
            </a:ln>
            <a:effectLst>
              <a:outerShdw blurRad="50800" dist="38160" dir="5400000" algn="t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11" name="Picture 5" descr="C:\Users\Yvette.DUARTE\Desktop\EMC\png\SAP1.png"/>
            <p:cNvPicPr/>
            <p:nvPr/>
          </p:nvPicPr>
          <p:blipFill>
            <a:blip r:embed="rId18"/>
            <a:stretch/>
          </p:blipFill>
          <p:spPr>
            <a:xfrm>
              <a:off x="912960" y="3537000"/>
              <a:ext cx="678960" cy="3362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12" name="Picture 6"/>
            <p:cNvPicPr/>
            <p:nvPr/>
          </p:nvPicPr>
          <p:blipFill>
            <a:blip r:embed="rId19"/>
            <a:stretch/>
          </p:blipFill>
          <p:spPr>
            <a:xfrm>
              <a:off x="1170000" y="4003560"/>
              <a:ext cx="1039320" cy="1299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13" name="CustomShape 16"/>
            <p:cNvSpPr/>
            <p:nvPr/>
          </p:nvSpPr>
          <p:spPr>
            <a:xfrm>
              <a:off x="3232440" y="1534320"/>
              <a:ext cx="220212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800" b="1" strike="noStrike" spc="-1">
                  <a:solidFill>
                    <a:srgbClr val="003366"/>
                  </a:solidFill>
                  <a:latin typeface="Calibri"/>
                  <a:ea typeface="ＭＳ Ｐゴシック"/>
                </a:rPr>
                <a:t>Variedade</a:t>
              </a:r>
              <a:endParaRPr lang="pt-BR" sz="2800" b="0" strike="noStrike" spc="-1">
                <a:latin typeface="Arial"/>
              </a:endParaRPr>
            </a:p>
          </p:txBody>
        </p:sp>
      </p:grpSp>
      <p:grpSp>
        <p:nvGrpSpPr>
          <p:cNvPr id="214" name="Group 17"/>
          <p:cNvGrpSpPr/>
          <p:nvPr/>
        </p:nvGrpSpPr>
        <p:grpSpPr>
          <a:xfrm>
            <a:off x="999000" y="4394160"/>
            <a:ext cx="10618560" cy="2229120"/>
            <a:chOff x="999000" y="4394160"/>
            <a:chExt cx="10618560" cy="2229120"/>
          </a:xfrm>
        </p:grpSpPr>
        <p:sp>
          <p:nvSpPr>
            <p:cNvPr id="215" name="CustomShape 18"/>
            <p:cNvSpPr/>
            <p:nvPr/>
          </p:nvSpPr>
          <p:spPr>
            <a:xfrm>
              <a:off x="4015800" y="4394160"/>
              <a:ext cx="934200" cy="69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2000´s</a:t>
              </a:r>
              <a:endParaRPr lang="pt-BR" sz="2000" b="0" strike="noStrike" spc="-1">
                <a:latin typeface="Arial"/>
              </a:endParaRPr>
            </a:p>
          </p:txBody>
        </p:sp>
        <p:sp>
          <p:nvSpPr>
            <p:cNvPr id="216" name="CustomShape 19"/>
            <p:cNvSpPr/>
            <p:nvPr/>
          </p:nvSpPr>
          <p:spPr>
            <a:xfrm>
              <a:off x="2792520" y="5029200"/>
              <a:ext cx="483840" cy="60912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CustomShape 20"/>
            <p:cNvSpPr/>
            <p:nvPr/>
          </p:nvSpPr>
          <p:spPr>
            <a:xfrm>
              <a:off x="5715000" y="5029200"/>
              <a:ext cx="483840" cy="60912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21"/>
            <p:cNvSpPr/>
            <p:nvPr/>
          </p:nvSpPr>
          <p:spPr>
            <a:xfrm>
              <a:off x="9254160" y="6106320"/>
              <a:ext cx="236340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800" b="1" strike="noStrike" spc="-1">
                  <a:solidFill>
                    <a:srgbClr val="FFFFFF"/>
                  </a:solidFill>
                  <a:latin typeface="Calibri"/>
                  <a:ea typeface="ＭＳ Ｐゴシック"/>
                </a:rPr>
                <a:t>Velocidade</a:t>
              </a:r>
              <a:endParaRPr lang="pt-BR" sz="2800" b="0" strike="noStrike" spc="-1">
                <a:latin typeface="Arial"/>
              </a:endParaRPr>
            </a:p>
          </p:txBody>
        </p:sp>
        <p:grpSp>
          <p:nvGrpSpPr>
            <p:cNvPr id="219" name="Group 22"/>
            <p:cNvGrpSpPr/>
            <p:nvPr/>
          </p:nvGrpSpPr>
          <p:grpSpPr>
            <a:xfrm>
              <a:off x="999000" y="4394160"/>
              <a:ext cx="1186200" cy="1539000"/>
              <a:chOff x="999000" y="4394160"/>
              <a:chExt cx="1186200" cy="1539000"/>
            </a:xfrm>
          </p:grpSpPr>
          <p:sp>
            <p:nvSpPr>
              <p:cNvPr id="220" name="CustomShape 23"/>
              <p:cNvSpPr/>
              <p:nvPr/>
            </p:nvSpPr>
            <p:spPr>
              <a:xfrm>
                <a:off x="1148400" y="4394160"/>
                <a:ext cx="887760" cy="6994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Calibri"/>
                    <a:ea typeface="ＭＳ Ｐゴシック"/>
                  </a:rPr>
                  <a:t>1990s</a:t>
                </a:r>
                <a:endParaRPr lang="pt-BR" sz="2000" b="0" strike="noStrike" spc="-1">
                  <a:latin typeface="Arial"/>
                </a:endParaRPr>
              </a:p>
            </p:txBody>
          </p:sp>
          <p:pic>
            <p:nvPicPr>
              <p:cNvPr id="221" name="Picture 2" descr="https://vignette.wikia.nocookie.net/logopedia/images/c/c1/Badge-pentium.png/revision/latest?cb=20160731113526"/>
              <p:cNvPicPr/>
              <p:nvPr/>
            </p:nvPicPr>
            <p:blipFill>
              <a:blip r:embed="rId20"/>
              <a:stretch/>
            </p:blipFill>
            <p:spPr>
              <a:xfrm>
                <a:off x="999000" y="4746960"/>
                <a:ext cx="1186200" cy="1186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22" name="Group 24"/>
            <p:cNvGrpSpPr/>
            <p:nvPr/>
          </p:nvGrpSpPr>
          <p:grpSpPr>
            <a:xfrm>
              <a:off x="6594480" y="4419720"/>
              <a:ext cx="1515240" cy="1472760"/>
              <a:chOff x="6594480" y="4419720"/>
              <a:chExt cx="1515240" cy="1472760"/>
            </a:xfrm>
          </p:grpSpPr>
          <p:sp>
            <p:nvSpPr>
              <p:cNvPr id="223" name="CustomShape 25"/>
              <p:cNvSpPr/>
              <p:nvPr/>
            </p:nvSpPr>
            <p:spPr>
              <a:xfrm>
                <a:off x="6841800" y="4419720"/>
                <a:ext cx="1020240" cy="6994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Calibri"/>
                    <a:ea typeface="ＭＳ Ｐゴシック"/>
                  </a:rPr>
                  <a:t>2010’s</a:t>
                </a:r>
                <a:endParaRPr lang="pt-BR" sz="2000" b="0" strike="noStrike" spc="-1">
                  <a:latin typeface="Arial"/>
                </a:endParaRPr>
              </a:p>
            </p:txBody>
          </p:sp>
          <p:pic>
            <p:nvPicPr>
              <p:cNvPr id="224" name="Picture 4" descr="https://s3.amazonaws.com/cms.ipressroom.com/219/files/20149/544a0d86f6091d6699000060_NVLogo_2D/NVLogo_2D_thmb.jpg"/>
              <p:cNvPicPr/>
              <p:nvPr/>
            </p:nvPicPr>
            <p:blipFill>
              <a:blip r:embed="rId21"/>
              <a:stretch/>
            </p:blipFill>
            <p:spPr>
              <a:xfrm>
                <a:off x="6594480" y="4761000"/>
                <a:ext cx="1515240" cy="113148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225" name="Picture 6" descr="https://sites.google.com/site/gridcourse/_/rsrc/1452706632042/home/grid.jpg"/>
            <p:cNvPicPr/>
            <p:nvPr/>
          </p:nvPicPr>
          <p:blipFill>
            <a:blip r:embed="rId22"/>
            <a:stretch/>
          </p:blipFill>
          <p:spPr>
            <a:xfrm>
              <a:off x="3862440" y="4746960"/>
              <a:ext cx="1166400" cy="11977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26" name="Group 26"/>
          <p:cNvGrpSpPr/>
          <p:nvPr/>
        </p:nvGrpSpPr>
        <p:grpSpPr>
          <a:xfrm>
            <a:off x="8686800" y="634320"/>
            <a:ext cx="2926800" cy="5027760"/>
            <a:chOff x="8686800" y="634320"/>
            <a:chExt cx="2926800" cy="5027760"/>
          </a:xfrm>
        </p:grpSpPr>
        <p:sp>
          <p:nvSpPr>
            <p:cNvPr id="227" name="CustomShape 27"/>
            <p:cNvSpPr/>
            <p:nvPr/>
          </p:nvSpPr>
          <p:spPr>
            <a:xfrm>
              <a:off x="9740880" y="634320"/>
              <a:ext cx="1872720" cy="6692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ＭＳ Ｐゴシック"/>
                </a:rPr>
                <a:t>MEDIDO EM</a:t>
              </a:r>
              <a:endParaRPr lang="pt-BR" sz="1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5E92"/>
                  </a:solidFill>
                  <a:latin typeface="Calibri"/>
                  <a:ea typeface="ＭＳ Ｐゴシック"/>
                </a:rPr>
                <a:t>HEPTABYTES</a:t>
              </a:r>
              <a:endParaRPr lang="pt-BR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5E92"/>
                  </a:solidFill>
                  <a:latin typeface="Calibri"/>
                  <a:ea typeface="ＭＳ Ｐゴシック"/>
                </a:rPr>
                <a:t>1HB = 1,000EB</a:t>
              </a:r>
              <a:endParaRPr lang="pt-BR" sz="1000" b="0" strike="noStrike" spc="-1">
                <a:latin typeface="Arial"/>
              </a:endParaRPr>
            </a:p>
          </p:txBody>
        </p:sp>
        <p:grpSp>
          <p:nvGrpSpPr>
            <p:cNvPr id="228" name="Group 28"/>
            <p:cNvGrpSpPr/>
            <p:nvPr/>
          </p:nvGrpSpPr>
          <p:grpSpPr>
            <a:xfrm>
              <a:off x="8686800" y="5005800"/>
              <a:ext cx="2660040" cy="656280"/>
              <a:chOff x="8686800" y="5005800"/>
              <a:chExt cx="2660040" cy="656280"/>
            </a:xfrm>
          </p:grpSpPr>
          <p:sp>
            <p:nvSpPr>
              <p:cNvPr id="229" name="CustomShape 29"/>
              <p:cNvSpPr/>
              <p:nvPr/>
            </p:nvSpPr>
            <p:spPr>
              <a:xfrm>
                <a:off x="8686800" y="5029200"/>
                <a:ext cx="483840" cy="60912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230" name="Picture 16" descr="Resultado de imagem para dwavelogo"/>
              <p:cNvPicPr/>
              <p:nvPr/>
            </p:nvPicPr>
            <p:blipFill>
              <a:blip r:embed="rId23"/>
              <a:stretch/>
            </p:blipFill>
            <p:spPr>
              <a:xfrm>
                <a:off x="9906120" y="5005800"/>
                <a:ext cx="1440720" cy="6562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31" name="Group 30"/>
            <p:cNvGrpSpPr/>
            <p:nvPr/>
          </p:nvGrpSpPr>
          <p:grpSpPr>
            <a:xfrm>
              <a:off x="9046800" y="1600200"/>
              <a:ext cx="1760760" cy="2403360"/>
              <a:chOff x="9046800" y="1600200"/>
              <a:chExt cx="1760760" cy="2403360"/>
            </a:xfrm>
          </p:grpSpPr>
          <p:pic>
            <p:nvPicPr>
              <p:cNvPr id="232" name="Picture 8" descr="https://pureoxygenlabs.com/wp-content/uploads/2017/10/amazon-alexa-skills-logo-200x200a.png"/>
              <p:cNvPicPr/>
              <p:nvPr/>
            </p:nvPicPr>
            <p:blipFill>
              <a:blip r:embed="rId24"/>
              <a:stretch/>
            </p:blipFill>
            <p:spPr>
              <a:xfrm>
                <a:off x="9125640" y="1600200"/>
                <a:ext cx="564840" cy="5648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33" name="Imagem 11"/>
              <p:cNvPicPr/>
              <p:nvPr/>
            </p:nvPicPr>
            <p:blipFill>
              <a:blip r:embed="rId25"/>
              <a:stretch/>
            </p:blipFill>
            <p:spPr>
              <a:xfrm>
                <a:off x="9312480" y="2308320"/>
                <a:ext cx="461880" cy="468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34" name="Picture 12" descr="Resultado de imagem para ibm watson logo"/>
              <p:cNvPicPr/>
              <p:nvPr/>
            </p:nvPicPr>
            <p:blipFill>
              <a:blip r:embed="rId26"/>
              <a:stretch/>
            </p:blipFill>
            <p:spPr>
              <a:xfrm>
                <a:off x="9046800" y="2996640"/>
                <a:ext cx="564120" cy="423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35" name="Picture 14" descr="https://images.firstpost.com/wp-content/uploads/2018/01/Google-Assistant-Logo-380.jpg"/>
              <p:cNvPicPr/>
              <p:nvPr/>
            </p:nvPicPr>
            <p:blipFill>
              <a:blip r:embed="rId27"/>
              <a:stretch/>
            </p:blipFill>
            <p:spPr>
              <a:xfrm>
                <a:off x="9111960" y="3578400"/>
                <a:ext cx="566640" cy="4251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36" name="CustomShape 31"/>
              <p:cNvSpPr/>
              <p:nvPr/>
            </p:nvSpPr>
            <p:spPr>
              <a:xfrm>
                <a:off x="10422000" y="2666880"/>
                <a:ext cx="385560" cy="516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>
                    <a:solidFill>
                      <a:srgbClr val="003366"/>
                    </a:solidFill>
                    <a:latin typeface="Calibri"/>
                    <a:ea typeface="ＭＳ Ｐゴシック"/>
                  </a:rPr>
                  <a:t>?</a:t>
                </a:r>
                <a:endParaRPr lang="pt-BR" sz="2800" b="0" strike="noStrike" spc="-1">
                  <a:latin typeface="Arial"/>
                </a:endParaRPr>
              </a:p>
            </p:txBody>
          </p:sp>
        </p:grpSp>
      </p:grpSp>
      <p:sp>
        <p:nvSpPr>
          <p:cNvPr id="59" name="TextShape 2">
            <a:extLst>
              <a:ext uri="{FF2B5EF4-FFF2-40B4-BE49-F238E27FC236}">
                <a16:creationId xmlns:a16="http://schemas.microsoft.com/office/drawing/2014/main" id="{8D1FF85C-F7B4-4311-9C3C-37FBDED5C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76200"/>
            <a:ext cx="11277600" cy="76200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003366"/>
                </a:solidFill>
                <a:latin typeface="Calibri"/>
              </a:rPr>
              <a:t>Aula a Aula</a:t>
            </a:r>
            <a:endParaRPr lang="it-IT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1"/>
          <p:cNvGrpSpPr/>
          <p:nvPr/>
        </p:nvGrpSpPr>
        <p:grpSpPr>
          <a:xfrm>
            <a:off x="2702160" y="-75600"/>
            <a:ext cx="7508520" cy="6730200"/>
            <a:chOff x="2702160" y="-75600"/>
            <a:chExt cx="7508520" cy="6730200"/>
          </a:xfrm>
        </p:grpSpPr>
        <p:sp>
          <p:nvSpPr>
            <p:cNvPr id="238" name="CustomShape 2"/>
            <p:cNvSpPr/>
            <p:nvPr/>
          </p:nvSpPr>
          <p:spPr>
            <a:xfrm rot="6623400">
              <a:off x="4017960" y="190440"/>
              <a:ext cx="4876560" cy="6197760"/>
            </a:xfrm>
            <a:prstGeom prst="circularArrow">
              <a:avLst>
                <a:gd name="adj1" fmla="val 4218"/>
                <a:gd name="adj2" fmla="val 802753"/>
                <a:gd name="adj3" fmla="val 6792850"/>
                <a:gd name="adj4" fmla="val 6020933"/>
                <a:gd name="adj5" fmla="val 6970"/>
              </a:avLst>
            </a:prstGeom>
            <a:noFill/>
            <a:ln w="38160">
              <a:solidFill>
                <a:schemeClr val="bg1">
                  <a:lumMod val="85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CustomShape 3"/>
            <p:cNvSpPr/>
            <p:nvPr/>
          </p:nvSpPr>
          <p:spPr>
            <a:xfrm rot="5400000">
              <a:off x="3632400" y="134280"/>
              <a:ext cx="4876560" cy="6197760"/>
            </a:xfrm>
            <a:prstGeom prst="circularArrow">
              <a:avLst>
                <a:gd name="adj1" fmla="val 5321"/>
                <a:gd name="adj2" fmla="val 630988"/>
                <a:gd name="adj3" fmla="val 7337081"/>
                <a:gd name="adj4" fmla="val 10800000"/>
                <a:gd name="adj5" fmla="val 76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1" name="Group 5"/>
          <p:cNvGrpSpPr/>
          <p:nvPr/>
        </p:nvGrpSpPr>
        <p:grpSpPr>
          <a:xfrm>
            <a:off x="5181480" y="914400"/>
            <a:ext cx="1599840" cy="948960"/>
            <a:chOff x="5181480" y="914400"/>
            <a:chExt cx="1599840" cy="948960"/>
          </a:xfrm>
        </p:grpSpPr>
        <p:sp>
          <p:nvSpPr>
            <p:cNvPr id="242" name="CustomShape 6"/>
            <p:cNvSpPr/>
            <p:nvPr/>
          </p:nvSpPr>
          <p:spPr>
            <a:xfrm>
              <a:off x="5181480" y="990720"/>
              <a:ext cx="1599840" cy="837720"/>
            </a:xfrm>
            <a:prstGeom prst="roundRect">
              <a:avLst>
                <a:gd name="adj" fmla="val 16667"/>
              </a:avLst>
            </a:prstGeom>
            <a:solidFill>
              <a:srgbClr val="003366"/>
            </a:solidFill>
            <a:ln>
              <a:noFill/>
            </a:ln>
            <a:effectLst>
              <a:outerShdw blurRad="149987" dist="250081" dir="8461089" algn="ctr">
                <a:srgbClr val="000000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7"/>
            <p:cNvSpPr/>
            <p:nvPr/>
          </p:nvSpPr>
          <p:spPr>
            <a:xfrm>
              <a:off x="5334120" y="1225080"/>
              <a:ext cx="137124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Descoberta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244" name="CustomShape 8"/>
            <p:cNvSpPr/>
            <p:nvPr/>
          </p:nvSpPr>
          <p:spPr>
            <a:xfrm>
              <a:off x="5233320" y="914400"/>
              <a:ext cx="279000" cy="279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5F5F5F"/>
                  </a:solidFill>
                  <a:latin typeface="Calibri"/>
                </a:rPr>
                <a:t>1</a:t>
              </a:r>
              <a:endParaRPr lang="pt-BR" sz="1200" b="0" strike="noStrike" spc="-1">
                <a:latin typeface="Arial"/>
              </a:endParaRPr>
            </a:p>
          </p:txBody>
        </p:sp>
      </p:grpSp>
      <p:grpSp>
        <p:nvGrpSpPr>
          <p:cNvPr id="245" name="Group 9"/>
          <p:cNvGrpSpPr/>
          <p:nvPr/>
        </p:nvGrpSpPr>
        <p:grpSpPr>
          <a:xfrm>
            <a:off x="7391520" y="2067480"/>
            <a:ext cx="1599840" cy="924840"/>
            <a:chOff x="7391520" y="2067480"/>
            <a:chExt cx="1599840" cy="924840"/>
          </a:xfrm>
        </p:grpSpPr>
        <p:sp>
          <p:nvSpPr>
            <p:cNvPr id="246" name="CustomShape 10"/>
            <p:cNvSpPr/>
            <p:nvPr/>
          </p:nvSpPr>
          <p:spPr>
            <a:xfrm>
              <a:off x="7391520" y="2119680"/>
              <a:ext cx="1599840" cy="837720"/>
            </a:xfrm>
            <a:prstGeom prst="roundRect">
              <a:avLst>
                <a:gd name="adj" fmla="val 16667"/>
              </a:avLst>
            </a:prstGeom>
            <a:solidFill>
              <a:srgbClr val="003366"/>
            </a:solidFill>
            <a:ln>
              <a:noFill/>
            </a:ln>
            <a:effectLst>
              <a:outerShdw blurRad="149987" dist="250081" dir="8461089" algn="ctr">
                <a:srgbClr val="000000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11"/>
            <p:cNvSpPr/>
            <p:nvPr/>
          </p:nvSpPr>
          <p:spPr>
            <a:xfrm>
              <a:off x="7505640" y="2354040"/>
              <a:ext cx="137124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Preparação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248" name="CustomShape 12"/>
            <p:cNvSpPr/>
            <p:nvPr/>
          </p:nvSpPr>
          <p:spPr>
            <a:xfrm>
              <a:off x="7505640" y="2067480"/>
              <a:ext cx="279000" cy="280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5F5F5F"/>
                  </a:solidFill>
                  <a:latin typeface="Calibri"/>
                </a:rPr>
                <a:t>2</a:t>
              </a:r>
              <a:endParaRPr lang="pt-BR" sz="1200" b="0" strike="noStrike" spc="-1">
                <a:latin typeface="Arial"/>
              </a:endParaRPr>
            </a:p>
          </p:txBody>
        </p:sp>
      </p:grpSp>
      <p:grpSp>
        <p:nvGrpSpPr>
          <p:cNvPr id="249" name="Group 13"/>
          <p:cNvGrpSpPr/>
          <p:nvPr/>
        </p:nvGrpSpPr>
        <p:grpSpPr>
          <a:xfrm>
            <a:off x="7391520" y="3429000"/>
            <a:ext cx="1599840" cy="1084680"/>
            <a:chOff x="7391520" y="3429000"/>
            <a:chExt cx="1599840" cy="1084680"/>
          </a:xfrm>
        </p:grpSpPr>
        <p:sp>
          <p:nvSpPr>
            <p:cNvPr id="250" name="CustomShape 14"/>
            <p:cNvSpPr/>
            <p:nvPr/>
          </p:nvSpPr>
          <p:spPr>
            <a:xfrm>
              <a:off x="7391520" y="3505320"/>
              <a:ext cx="1599840" cy="837720"/>
            </a:xfrm>
            <a:prstGeom prst="roundRect">
              <a:avLst>
                <a:gd name="adj" fmla="val 16667"/>
              </a:avLst>
            </a:prstGeom>
            <a:solidFill>
              <a:srgbClr val="003366"/>
            </a:solidFill>
            <a:ln>
              <a:noFill/>
            </a:ln>
            <a:effectLst>
              <a:outerShdw blurRad="149987" dist="250081" dir="8461089" algn="ctr">
                <a:srgbClr val="000000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CustomShape 15"/>
            <p:cNvSpPr/>
            <p:nvPr/>
          </p:nvSpPr>
          <p:spPr>
            <a:xfrm>
              <a:off x="7509600" y="3601080"/>
              <a:ext cx="137124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Planejam. do modelo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252" name="CustomShape 16"/>
            <p:cNvSpPr/>
            <p:nvPr/>
          </p:nvSpPr>
          <p:spPr>
            <a:xfrm>
              <a:off x="7500960" y="3429000"/>
              <a:ext cx="280800" cy="279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5F5F5F"/>
                  </a:solidFill>
                  <a:latin typeface="Calibri"/>
                </a:rPr>
                <a:t>3</a:t>
              </a:r>
              <a:endParaRPr lang="pt-BR" sz="1200" b="0" strike="noStrike" spc="-1">
                <a:latin typeface="Arial"/>
              </a:endParaRPr>
            </a:p>
          </p:txBody>
        </p:sp>
      </p:grpSp>
      <p:grpSp>
        <p:nvGrpSpPr>
          <p:cNvPr id="253" name="Group 17"/>
          <p:cNvGrpSpPr/>
          <p:nvPr/>
        </p:nvGrpSpPr>
        <p:grpSpPr>
          <a:xfrm>
            <a:off x="5181480" y="4572000"/>
            <a:ext cx="1599840" cy="1084680"/>
            <a:chOff x="5181480" y="4572000"/>
            <a:chExt cx="1599840" cy="1084680"/>
          </a:xfrm>
        </p:grpSpPr>
        <p:sp>
          <p:nvSpPr>
            <p:cNvPr id="254" name="CustomShape 18"/>
            <p:cNvSpPr/>
            <p:nvPr/>
          </p:nvSpPr>
          <p:spPr>
            <a:xfrm>
              <a:off x="5181480" y="4648320"/>
              <a:ext cx="1599840" cy="837720"/>
            </a:xfrm>
            <a:prstGeom prst="roundRect">
              <a:avLst>
                <a:gd name="adj" fmla="val 16667"/>
              </a:avLst>
            </a:prstGeom>
            <a:solidFill>
              <a:srgbClr val="003366"/>
            </a:solidFill>
            <a:ln>
              <a:noFill/>
            </a:ln>
            <a:effectLst>
              <a:outerShdw blurRad="149987" dist="250081" dir="8461089" algn="ctr">
                <a:srgbClr val="000000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CustomShape 19"/>
            <p:cNvSpPr/>
            <p:nvPr/>
          </p:nvSpPr>
          <p:spPr>
            <a:xfrm>
              <a:off x="5334120" y="4744080"/>
              <a:ext cx="137124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Construção do modelo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256" name="CustomShape 20"/>
            <p:cNvSpPr/>
            <p:nvPr/>
          </p:nvSpPr>
          <p:spPr>
            <a:xfrm>
              <a:off x="5233320" y="4572000"/>
              <a:ext cx="280800" cy="280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5F5F5F"/>
                  </a:solidFill>
                  <a:latin typeface="Calibri"/>
                </a:rPr>
                <a:t>4</a:t>
              </a:r>
              <a:endParaRPr lang="pt-BR" sz="1200" b="0" strike="noStrike" spc="-1">
                <a:latin typeface="Arial"/>
              </a:endParaRPr>
            </a:p>
          </p:txBody>
        </p:sp>
      </p:grpSp>
      <p:grpSp>
        <p:nvGrpSpPr>
          <p:cNvPr id="257" name="Group 21"/>
          <p:cNvGrpSpPr/>
          <p:nvPr/>
        </p:nvGrpSpPr>
        <p:grpSpPr>
          <a:xfrm>
            <a:off x="2666880" y="3454560"/>
            <a:ext cx="1599840" cy="1115640"/>
            <a:chOff x="2666880" y="3454560"/>
            <a:chExt cx="1599840" cy="1115640"/>
          </a:xfrm>
        </p:grpSpPr>
        <p:sp>
          <p:nvSpPr>
            <p:cNvPr id="258" name="CustomShape 22"/>
            <p:cNvSpPr/>
            <p:nvPr/>
          </p:nvSpPr>
          <p:spPr>
            <a:xfrm>
              <a:off x="2666880" y="3505320"/>
              <a:ext cx="1599840" cy="837720"/>
            </a:xfrm>
            <a:prstGeom prst="roundRect">
              <a:avLst>
                <a:gd name="adj" fmla="val 16667"/>
              </a:avLst>
            </a:prstGeom>
            <a:solidFill>
              <a:srgbClr val="003366"/>
            </a:solidFill>
            <a:ln>
              <a:noFill/>
            </a:ln>
            <a:effectLst>
              <a:outerShdw blurRad="149987" dist="250081" dir="8461089" algn="ctr">
                <a:srgbClr val="000000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CustomShape 23"/>
            <p:cNvSpPr/>
            <p:nvPr/>
          </p:nvSpPr>
          <p:spPr>
            <a:xfrm>
              <a:off x="2666880" y="3657600"/>
              <a:ext cx="159984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Divulgação de resultados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260" name="CustomShape 24"/>
            <p:cNvSpPr/>
            <p:nvPr/>
          </p:nvSpPr>
          <p:spPr>
            <a:xfrm>
              <a:off x="2743200" y="3454560"/>
              <a:ext cx="280800" cy="279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5F5F5F"/>
                  </a:solidFill>
                  <a:latin typeface="Calibri"/>
                </a:rPr>
                <a:t>5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261" name="CustomShape 25"/>
          <p:cNvSpPr/>
          <p:nvPr/>
        </p:nvSpPr>
        <p:spPr>
          <a:xfrm>
            <a:off x="1562040" y="4534200"/>
            <a:ext cx="1790280" cy="855720"/>
          </a:xfrm>
          <a:prstGeom prst="wedgeRoundRectCallout">
            <a:avLst>
              <a:gd name="adj1" fmla="val 42726"/>
              <a:gd name="adj2" fmla="val -8474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F2F2F"/>
                </a:solidFill>
                <a:latin typeface="Calibri"/>
              </a:rPr>
              <a:t>Como os resultados podem ser apresentados?</a:t>
            </a:r>
            <a:endParaRPr lang="pt-BR" sz="1600" b="0" strike="noStrike" spc="-1">
              <a:latin typeface="Arial"/>
            </a:endParaRPr>
          </a:p>
        </p:txBody>
      </p:sp>
      <p:grpSp>
        <p:nvGrpSpPr>
          <p:cNvPr id="262" name="Group 26"/>
          <p:cNvGrpSpPr/>
          <p:nvPr/>
        </p:nvGrpSpPr>
        <p:grpSpPr>
          <a:xfrm>
            <a:off x="2118240" y="1060920"/>
            <a:ext cx="7378560" cy="4474080"/>
            <a:chOff x="2118240" y="1060920"/>
            <a:chExt cx="7378560" cy="4474080"/>
          </a:xfrm>
        </p:grpSpPr>
        <p:sp>
          <p:nvSpPr>
            <p:cNvPr id="263" name="CustomShape 27"/>
            <p:cNvSpPr/>
            <p:nvPr/>
          </p:nvSpPr>
          <p:spPr>
            <a:xfrm rot="1594800">
              <a:off x="6863760" y="1261440"/>
              <a:ext cx="1108440" cy="89424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CustomShape 28"/>
            <p:cNvSpPr/>
            <p:nvPr/>
          </p:nvSpPr>
          <p:spPr>
            <a:xfrm rot="12948600">
              <a:off x="6419880" y="1672920"/>
              <a:ext cx="1108440" cy="89424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CustomShape 29"/>
            <p:cNvSpPr/>
            <p:nvPr/>
          </p:nvSpPr>
          <p:spPr>
            <a:xfrm rot="5164200">
              <a:off x="8458200" y="2868120"/>
              <a:ext cx="1108440" cy="89424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30"/>
            <p:cNvSpPr/>
            <p:nvPr/>
          </p:nvSpPr>
          <p:spPr>
            <a:xfrm rot="15859800">
              <a:off x="6921360" y="2795040"/>
              <a:ext cx="846360" cy="89424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CustomShape 31"/>
            <p:cNvSpPr/>
            <p:nvPr/>
          </p:nvSpPr>
          <p:spPr>
            <a:xfrm rot="1594800">
              <a:off x="4245840" y="3926880"/>
              <a:ext cx="1308240" cy="89424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CustomShape 32"/>
            <p:cNvSpPr/>
            <p:nvPr/>
          </p:nvSpPr>
          <p:spPr>
            <a:xfrm rot="12948600">
              <a:off x="3816360" y="4308480"/>
              <a:ext cx="1423800" cy="89424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33"/>
            <p:cNvSpPr/>
            <p:nvPr/>
          </p:nvSpPr>
          <p:spPr>
            <a:xfrm rot="8377200">
              <a:off x="6780600" y="4348440"/>
              <a:ext cx="1108440" cy="72936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CustomShape 34"/>
            <p:cNvSpPr/>
            <p:nvPr/>
          </p:nvSpPr>
          <p:spPr>
            <a:xfrm rot="18817800">
              <a:off x="6430680" y="3834360"/>
              <a:ext cx="1108440" cy="89424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CustomShape 35"/>
            <p:cNvSpPr/>
            <p:nvPr/>
          </p:nvSpPr>
          <p:spPr>
            <a:xfrm rot="15859800">
              <a:off x="2181600" y="2795040"/>
              <a:ext cx="846360" cy="89424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36"/>
            <p:cNvSpPr/>
            <p:nvPr/>
          </p:nvSpPr>
          <p:spPr>
            <a:xfrm rot="6096600">
              <a:off x="3944880" y="2607840"/>
              <a:ext cx="1075680" cy="89424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3" name="Group 37"/>
          <p:cNvGrpSpPr/>
          <p:nvPr/>
        </p:nvGrpSpPr>
        <p:grpSpPr>
          <a:xfrm>
            <a:off x="2438280" y="2081160"/>
            <a:ext cx="2089800" cy="911160"/>
            <a:chOff x="2438280" y="2081160"/>
            <a:chExt cx="2089800" cy="911160"/>
          </a:xfrm>
        </p:grpSpPr>
        <p:sp>
          <p:nvSpPr>
            <p:cNvPr id="274" name="CustomShape 38"/>
            <p:cNvSpPr/>
            <p:nvPr/>
          </p:nvSpPr>
          <p:spPr>
            <a:xfrm>
              <a:off x="2438280" y="2119680"/>
              <a:ext cx="2089800" cy="837720"/>
            </a:xfrm>
            <a:prstGeom prst="roundRect">
              <a:avLst>
                <a:gd name="adj" fmla="val 16667"/>
              </a:avLst>
            </a:prstGeom>
            <a:solidFill>
              <a:srgbClr val="003366"/>
            </a:solidFill>
            <a:ln>
              <a:noFill/>
            </a:ln>
            <a:effectLst>
              <a:outerShdw blurRad="149987" dist="250081" dir="8461089" algn="ctr">
                <a:srgbClr val="000000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39"/>
            <p:cNvSpPr/>
            <p:nvPr/>
          </p:nvSpPr>
          <p:spPr>
            <a:xfrm>
              <a:off x="2438280" y="2354040"/>
              <a:ext cx="208980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Operationalização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276" name="CustomShape 40"/>
            <p:cNvSpPr/>
            <p:nvPr/>
          </p:nvSpPr>
          <p:spPr>
            <a:xfrm>
              <a:off x="2747880" y="2081160"/>
              <a:ext cx="279000" cy="280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5F5F5F"/>
                  </a:solidFill>
                  <a:latin typeface="Calibri"/>
                </a:rPr>
                <a:t>6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277" name="CustomShape 41"/>
          <p:cNvSpPr/>
          <p:nvPr/>
        </p:nvSpPr>
        <p:spPr>
          <a:xfrm>
            <a:off x="7162920" y="228600"/>
            <a:ext cx="1535040" cy="854280"/>
          </a:xfrm>
          <a:prstGeom prst="wedgeRoundRectCallout">
            <a:avLst>
              <a:gd name="adj1" fmla="val -91719"/>
              <a:gd name="adj2" fmla="val 7920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F2F2F"/>
                </a:solidFill>
                <a:latin typeface="Calibri"/>
              </a:rPr>
              <a:t>Qual o problema de negócios?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78" name="CustomShape 42"/>
          <p:cNvSpPr/>
          <p:nvPr/>
        </p:nvSpPr>
        <p:spPr>
          <a:xfrm>
            <a:off x="9105840" y="1219320"/>
            <a:ext cx="1561680" cy="837720"/>
          </a:xfrm>
          <a:prstGeom prst="wedgeRoundRectCallout">
            <a:avLst>
              <a:gd name="adj1" fmla="val -81446"/>
              <a:gd name="adj2" fmla="val 7506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F2F2F"/>
                </a:solidFill>
                <a:latin typeface="Calibri"/>
              </a:rPr>
              <a:t>Quais dados são necessários?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79" name="CustomShape 43"/>
          <p:cNvSpPr/>
          <p:nvPr/>
        </p:nvSpPr>
        <p:spPr>
          <a:xfrm>
            <a:off x="8318520" y="4800600"/>
            <a:ext cx="2196720" cy="820800"/>
          </a:xfrm>
          <a:prstGeom prst="wedgeRoundRectCallout">
            <a:avLst>
              <a:gd name="adj1" fmla="val -58988"/>
              <a:gd name="adj2" fmla="val -12372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F2F2F"/>
                </a:solidFill>
                <a:latin typeface="Calibri"/>
              </a:rPr>
              <a:t>Qual o modelo de aprendizado que iremos utilizar?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80" name="CustomShape 44"/>
          <p:cNvSpPr/>
          <p:nvPr/>
        </p:nvSpPr>
        <p:spPr>
          <a:xfrm>
            <a:off x="3238560" y="5491440"/>
            <a:ext cx="1942920" cy="604080"/>
          </a:xfrm>
          <a:prstGeom prst="wedgeRoundRectCallout">
            <a:avLst>
              <a:gd name="adj1" fmla="val 58800"/>
              <a:gd name="adj2" fmla="val -933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F2F2F"/>
                </a:solidFill>
                <a:latin typeface="Calibri"/>
              </a:rPr>
              <a:t>O modelo produz resultados válidos?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81" name="CustomShape 45"/>
          <p:cNvSpPr/>
          <p:nvPr/>
        </p:nvSpPr>
        <p:spPr>
          <a:xfrm>
            <a:off x="10515600" y="312480"/>
            <a:ext cx="1100160" cy="648000"/>
          </a:xfrm>
          <a:prstGeom prst="wedgeRoundRectCallout">
            <a:avLst>
              <a:gd name="adj1" fmla="val 48264"/>
              <a:gd name="adj2" fmla="val 41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i="1" strike="noStrike" spc="-1">
                <a:solidFill>
                  <a:srgbClr val="003E61"/>
                </a:solidFill>
                <a:latin typeface="Calibri"/>
              </a:rPr>
              <a:t>As novas funções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82" name="CustomShape 46"/>
          <p:cNvSpPr/>
          <p:nvPr/>
        </p:nvSpPr>
        <p:spPr>
          <a:xfrm flipH="1">
            <a:off x="4954320" y="2693880"/>
            <a:ext cx="1950840" cy="990360"/>
          </a:xfrm>
          <a:prstGeom prst="wedgeRoundRectCallout">
            <a:avLst>
              <a:gd name="adj1" fmla="val -19054"/>
              <a:gd name="adj2" fmla="val 472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i="1" strike="noStrike" spc="-1">
                <a:solidFill>
                  <a:srgbClr val="003E61"/>
                </a:solidFill>
                <a:latin typeface="Calibri"/>
              </a:rPr>
              <a:t>Data Scientists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3E61"/>
                </a:solidFill>
                <a:latin typeface="Calibri"/>
              </a:rPr>
              <a:t>Gap de mão de obra (USA) 140,000 to 190,000 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83" name="CustomShape 47"/>
          <p:cNvSpPr/>
          <p:nvPr/>
        </p:nvSpPr>
        <p:spPr>
          <a:xfrm flipH="1">
            <a:off x="288360" y="2666880"/>
            <a:ext cx="1713960" cy="1364400"/>
          </a:xfrm>
          <a:prstGeom prst="wedgeRoundRectCallout">
            <a:avLst>
              <a:gd name="adj1" fmla="val 50344"/>
              <a:gd name="adj2" fmla="val -249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3E61"/>
                </a:solidFill>
                <a:latin typeface="Calibri"/>
              </a:rPr>
              <a:t>Gap de Gerentes e Analistas c/Habilidades Analíticas (USA)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i="1" strike="noStrike" spc="-1">
                <a:solidFill>
                  <a:srgbClr val="003E61"/>
                </a:solidFill>
                <a:latin typeface="Calibri"/>
              </a:rPr>
              <a:t>USA: 1.5M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50" name="TextShape 4">
            <a:extLst>
              <a:ext uri="{FF2B5EF4-FFF2-40B4-BE49-F238E27FC236}">
                <a16:creationId xmlns:a16="http://schemas.microsoft.com/office/drawing/2014/main" id="{64EDBB4E-3930-4F39-8E29-9AFBAF8B47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76200"/>
            <a:ext cx="11277600" cy="76200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3366"/>
                </a:solidFill>
                <a:latin typeface="Calibri"/>
              </a:rPr>
              <a:t>Ciclo</a:t>
            </a:r>
            <a:r>
              <a:rPr lang="en-US" sz="2800" b="1" strike="noStrike" spc="-1" dirty="0">
                <a:solidFill>
                  <a:srgbClr val="003366"/>
                </a:solidFill>
                <a:latin typeface="Calibri"/>
              </a:rPr>
              <a:t> de Vida dos Dados</a:t>
            </a:r>
            <a:endParaRPr lang="it-IT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Personalizada 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A7870EBE-BD80-4D43-9270-3A96F1843E59}" vid="{8C8E242F-EDE8-4B79-8DA1-0F46228DD1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5247</TotalTime>
  <Words>1090</Words>
  <Application>Microsoft Office PowerPoint</Application>
  <PresentationFormat>Widescreen</PresentationFormat>
  <Paragraphs>121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Times New Roman</vt:lpstr>
      <vt:lpstr>Webdings</vt:lpstr>
      <vt:lpstr>Wingdings</vt:lpstr>
      <vt:lpstr>Default Theme</vt:lpstr>
      <vt:lpstr>Banco de Dados e Visualização</vt:lpstr>
      <vt:lpstr>Banco de Dados e Visualização</vt:lpstr>
      <vt:lpstr>Avaliação, Softwares, Contato Professor</vt:lpstr>
      <vt:lpstr>Bibliografia</vt:lpstr>
      <vt:lpstr>Bibliografia</vt:lpstr>
      <vt:lpstr>Aula a Aula</vt:lpstr>
      <vt:lpstr>Aula a Aula</vt:lpstr>
      <vt:lpstr>Ciclo de Vida dos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SQLBI</dc:title>
  <dc:subject/>
  <dc:creator>Daniele Perilli</dc:creator>
  <dc:description/>
  <cp:lastModifiedBy>Gustavo Mirapalheta</cp:lastModifiedBy>
  <cp:revision>321</cp:revision>
  <dcterms:created xsi:type="dcterms:W3CDTF">2011-03-16T17:55:39Z</dcterms:created>
  <dcterms:modified xsi:type="dcterms:W3CDTF">2021-11-16T11:18:28Z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