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94362" r:id="rId1"/>
  </p:sldMasterIdLst>
  <p:notesMasterIdLst>
    <p:notesMasterId r:id="rId11"/>
  </p:notesMasterIdLst>
  <p:handoutMasterIdLst>
    <p:handoutMasterId r:id="rId12"/>
  </p:handoutMasterIdLst>
  <p:sldIdLst>
    <p:sldId id="2711" r:id="rId2"/>
    <p:sldId id="2719" r:id="rId3"/>
    <p:sldId id="2720" r:id="rId4"/>
    <p:sldId id="2721" r:id="rId5"/>
    <p:sldId id="2722" r:id="rId6"/>
    <p:sldId id="2713" r:id="rId7"/>
    <p:sldId id="2714" r:id="rId8"/>
    <p:sldId id="2717" r:id="rId9"/>
    <p:sldId id="2718" r:id="rId10"/>
  </p:sldIdLst>
  <p:sldSz cx="12192000" cy="6858000"/>
  <p:notesSz cx="6797675" cy="9874250"/>
  <p:embeddedFontLst>
    <p:embeddedFont>
      <p:font typeface="Verdana" panose="020B0604030504040204" pitchFamily="34" charset="0"/>
      <p:regular r:id="rId13"/>
      <p:bold r:id="rId14"/>
      <p:italic r:id="rId15"/>
      <p:boldItalic r:id="rId16"/>
    </p:embeddedFont>
    <p:embeddedFont>
      <p:font typeface="Webdings" panose="05030102010509060703" pitchFamily="18" charset="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Estudo de Caso: German" id="{662C0634-D98D-47CA-8983-FFB211C7C158}">
          <p14:sldIdLst>
            <p14:sldId id="2711"/>
            <p14:sldId id="2719"/>
            <p14:sldId id="2720"/>
            <p14:sldId id="2721"/>
            <p14:sldId id="2722"/>
            <p14:sldId id="2713"/>
            <p14:sldId id="2714"/>
            <p14:sldId id="2717"/>
            <p14:sldId id="27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D9D9D9"/>
    <a:srgbClr val="CDDDF2"/>
    <a:srgbClr val="CCECFF"/>
    <a:srgbClr val="E8EFF9"/>
    <a:srgbClr val="0000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343" autoAdjust="0"/>
  </p:normalViewPr>
  <p:slideViewPr>
    <p:cSldViewPr>
      <p:cViewPr varScale="1">
        <p:scale>
          <a:sx n="74" d="100"/>
          <a:sy n="74" d="100"/>
        </p:scale>
        <p:origin x="86" y="3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0584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8" y="-8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916CC5-986B-4CB6-BFF2-C58EADCD0A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3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6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786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57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A063D-017B-4AFA-9378-8088B5A6C06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0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343401"/>
            <a:ext cx="10363200" cy="688975"/>
          </a:xfrm>
        </p:spPr>
        <p:txBody>
          <a:bodyPr anchor="t"/>
          <a:lstStyle>
            <a:lvl1pPr algn="ctr">
              <a:defRPr sz="3600" b="1" baseline="0">
                <a:solidFill>
                  <a:srgbClr val="003366"/>
                </a:solidFill>
              </a:defRPr>
            </a:lvl1pPr>
          </a:lstStyle>
          <a:p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257800"/>
            <a:ext cx="10363200" cy="685800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r>
              <a:rPr lang="en-US" dirty="0"/>
              <a:t> do </a:t>
            </a:r>
            <a:r>
              <a:rPr lang="en-US" dirty="0" err="1"/>
              <a:t>subtítulo</a:t>
            </a:r>
            <a:endParaRPr lang="en-US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609601" y="6172200"/>
            <a:ext cx="655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FFFF"/>
                </a:solidFill>
                <a:latin typeface="Calibri"/>
              </a:rPr>
              <a:t>Prof.Gustavo</a:t>
            </a:r>
            <a:r>
              <a:rPr lang="pt-BR" dirty="0">
                <a:solidFill>
                  <a:srgbClr val="FFFFFF"/>
                </a:solidFill>
                <a:latin typeface="Calibri"/>
              </a:rPr>
              <a:t> Corrêa Mirapalheta – gustavo.mirapalheta@gmail.com</a:t>
            </a:r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290" name="Picture 2" descr="http://www.ivizsecurity.com/blog/wp-content/uploads/2013/11/Storm-in-Security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9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acima_tabel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3276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71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figur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baixo_tabela_aci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37338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406400" y="990600"/>
            <a:ext cx="11277600" cy="2667000"/>
          </a:xfrm>
        </p:spPr>
        <p:txBody>
          <a:bodyPr anchor="ctr">
            <a:normAutofit/>
          </a:bodyPr>
          <a:lstStyle>
            <a:lvl1pPr>
              <a:buNone/>
              <a:defRPr baseline="0"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tabela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em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5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Branco_Texto_Azul_Faixa_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0" y="-2"/>
            <a:ext cx="12192000" cy="1066802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0"/>
          </p:nvPr>
        </p:nvSpPr>
        <p:spPr>
          <a:xfrm>
            <a:off x="431469" y="1340768"/>
            <a:ext cx="11329160" cy="5112568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400">
                <a:solidFill>
                  <a:srgbClr val="003366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152400"/>
            <a:ext cx="112776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Retângulo 9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46821068"/>
      </p:ext>
    </p:extLst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e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_texto_e_comando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/>
            </a:lvl1pPr>
            <a:lvl2pPr algn="just"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4" name="Retângulo 3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em_duas_colunas_sem_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à_esquerda_e_figura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976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_e_texto_3/4_figura_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721600" y="914400"/>
            <a:ext cx="3962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6400" y="914401"/>
            <a:ext cx="7112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a_à_esquerda_e_texto_à_dire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0" y="990601"/>
            <a:ext cx="5588000" cy="4953001"/>
          </a:xfrm>
        </p:spPr>
        <p:txBody>
          <a:bodyPr/>
          <a:lstStyle>
            <a:lvl1pPr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990600"/>
            <a:ext cx="54864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200"/>
            <a:ext cx="11277600" cy="762000"/>
          </a:xfrm>
        </p:spPr>
        <p:txBody>
          <a:bodyPr/>
          <a:lstStyle>
            <a:lvl1pPr>
              <a:defRPr b="1"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9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_acima_figura_embai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3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0" y="990600"/>
            <a:ext cx="11277600" cy="2209800"/>
          </a:xfrm>
        </p:spPr>
        <p:txBody>
          <a:bodyPr/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406400" y="3352800"/>
            <a:ext cx="112776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/>
              <a:t>Clique no </a:t>
            </a:r>
            <a:r>
              <a:rPr lang="en-US" noProof="0" dirty="0" err="1"/>
              <a:t>ícone</a:t>
            </a:r>
            <a:r>
              <a:rPr lang="en-US" noProof="0" dirty="0"/>
              <a:t> para </a:t>
            </a:r>
            <a:r>
              <a:rPr lang="en-US" noProof="0" dirty="0" err="1"/>
              <a:t>adicionar</a:t>
            </a:r>
            <a:r>
              <a:rPr lang="en-US" noProof="0" dirty="0"/>
              <a:t> </a:t>
            </a:r>
            <a:r>
              <a:rPr lang="en-US" noProof="0" dirty="0" err="1"/>
              <a:t>uma</a:t>
            </a:r>
            <a:r>
              <a:rPr lang="en-US" noProof="0" dirty="0"/>
              <a:t> </a:t>
            </a:r>
            <a:r>
              <a:rPr lang="en-US" noProof="0" dirty="0" err="1"/>
              <a:t>figura</a:t>
            </a:r>
            <a:endParaRPr lang="en-US" noProof="0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6156000"/>
            <a:ext cx="12192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76200"/>
            <a:ext cx="1127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914400"/>
            <a:ext cx="1127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Clique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estilos</a:t>
            </a:r>
            <a:r>
              <a:rPr lang="en-US" dirty="0"/>
              <a:t> do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mestre</a:t>
            </a:r>
            <a:endParaRPr lang="en-US" dirty="0"/>
          </a:p>
          <a:p>
            <a:pPr lvl="1"/>
            <a:r>
              <a:rPr lang="en-US" dirty="0"/>
              <a:t>Segundo </a:t>
            </a:r>
            <a:r>
              <a:rPr lang="en-US" dirty="0" err="1"/>
              <a:t>nível</a:t>
            </a:r>
            <a:endParaRPr lang="en-US" dirty="0"/>
          </a:p>
          <a:p>
            <a:pPr lvl="2"/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  <a:p>
            <a:pPr lvl="3"/>
            <a:r>
              <a:rPr lang="en-US" dirty="0"/>
              <a:t>Quarto </a:t>
            </a:r>
            <a:r>
              <a:rPr lang="en-US" dirty="0" err="1"/>
              <a:t>nível</a:t>
            </a:r>
            <a:endParaRPr lang="en-US" dirty="0"/>
          </a:p>
          <a:p>
            <a:pPr lvl="4"/>
            <a:r>
              <a:rPr lang="en-US" dirty="0" err="1"/>
              <a:t>Quinto</a:t>
            </a:r>
            <a:r>
              <a:rPr lang="en-US" dirty="0"/>
              <a:t> </a:t>
            </a:r>
            <a:r>
              <a:rPr lang="en-US" dirty="0" err="1"/>
              <a:t>nível</a:t>
            </a:r>
            <a:endParaRPr lang="en-US" dirty="0"/>
          </a:p>
        </p:txBody>
      </p:sp>
      <p:pic>
        <p:nvPicPr>
          <p:cNvPr id="10" name="Picture 9" descr="EMC logo white-lg.png"/>
          <p:cNvPicPr>
            <a:picLocks noChangeAspect="1"/>
          </p:cNvPicPr>
          <p:nvPr/>
        </p:nvPicPr>
        <p:blipFill>
          <a:blip r:embed="rId18" cstate="print"/>
          <a:srcRect l="10651" r="6284" b="30550"/>
          <a:stretch>
            <a:fillRect/>
          </a:stretch>
        </p:blipFill>
        <p:spPr>
          <a:xfrm>
            <a:off x="10464800" y="6210870"/>
            <a:ext cx="1238251" cy="2924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4408" r:id="rId1"/>
    <p:sldLayoutId id="2147494364" r:id="rId2"/>
    <p:sldLayoutId id="2147494393" r:id="rId3"/>
    <p:sldLayoutId id="2147494370" r:id="rId4"/>
    <p:sldLayoutId id="2147494369" r:id="rId5"/>
    <p:sldLayoutId id="2147494367" r:id="rId6"/>
    <p:sldLayoutId id="2147494391" r:id="rId7"/>
    <p:sldLayoutId id="2147494368" r:id="rId8"/>
    <p:sldLayoutId id="2147494373" r:id="rId9"/>
    <p:sldLayoutId id="2147494376" r:id="rId10"/>
    <p:sldLayoutId id="2147494375" r:id="rId11"/>
    <p:sldLayoutId id="2147494377" r:id="rId12"/>
    <p:sldLayoutId id="2147494371" r:id="rId13"/>
    <p:sldLayoutId id="2147494378" r:id="rId14"/>
    <p:sldLayoutId id="2147494403" r:id="rId15"/>
    <p:sldLayoutId id="2147494411" r:id="rId16"/>
  </p:sldLayoutIdLst>
  <p:transition>
    <p:comb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Calibri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 baseline="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stavomirapalheta/classes_datasets/raw/refs/heads/master/antigos/dorela,%20dados,%20gustavo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dirty="0" err="1"/>
              <a:t>Aplicações</a:t>
            </a:r>
            <a:r>
              <a:rPr lang="en-US" dirty="0"/>
              <a:t> de Machine Learning</a:t>
            </a:r>
            <a:endParaRPr lang="pt-BR" dirty="0"/>
          </a:p>
        </p:txBody>
      </p:sp>
      <p:sp>
        <p:nvSpPr>
          <p:cNvPr id="9219" name="Subtítulo 1"/>
          <p:cNvSpPr>
            <a:spLocks noGrp="1"/>
          </p:cNvSpPr>
          <p:nvPr>
            <p:ph type="subTitle" sz="quarter" idx="1"/>
          </p:nvPr>
        </p:nvSpPr>
        <p:spPr>
          <a:xfrm>
            <a:off x="1371600" y="5257800"/>
            <a:ext cx="9448800" cy="6858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Estudo de Caso: Concessão de Crédito, </a:t>
            </a:r>
            <a:r>
              <a:rPr lang="pt-BR" dirty="0" err="1"/>
              <a:t>dataset</a:t>
            </a:r>
            <a:r>
              <a:rPr lang="pt-BR" dirty="0"/>
              <a:t>: </a:t>
            </a:r>
            <a:r>
              <a:rPr lang="pt-BR" dirty="0" smtClean="0"/>
              <a:t>livraria </a:t>
            </a:r>
            <a:r>
              <a:rPr lang="pt-BR" dirty="0" err="1" smtClean="0"/>
              <a:t>dorela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1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Concessão de Crédito – Modelo de 5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Identificar o problema</a:t>
            </a:r>
          </a:p>
          <a:p>
            <a:pPr lvl="1"/>
            <a:r>
              <a:rPr lang="pt-BR" dirty="0" smtClean="0"/>
              <a:t>Qual variável queremos prever?</a:t>
            </a:r>
          </a:p>
          <a:p>
            <a:pPr lvl="1"/>
            <a:r>
              <a:rPr lang="pt-BR" dirty="0" smtClean="0"/>
              <a:t>STATUS. Categorias: ADMPL(0), INAD(1)</a:t>
            </a:r>
          </a:p>
          <a:p>
            <a:pPr lvl="1"/>
            <a:r>
              <a:rPr lang="pt-BR" dirty="0" smtClean="0"/>
              <a:t>Variável contínua associada: Probabilidade do cliente ser classificado como INAD</a:t>
            </a:r>
          </a:p>
          <a:p>
            <a:r>
              <a:rPr lang="pt-BR" dirty="0" smtClean="0"/>
              <a:t>O que é um cliente com STATUS categoria INAD?</a:t>
            </a:r>
          </a:p>
          <a:p>
            <a:pPr lvl="1"/>
            <a:r>
              <a:rPr lang="pt-BR" dirty="0" smtClean="0"/>
              <a:t>Suponha uma data de corte: 01/01/2024</a:t>
            </a:r>
          </a:p>
          <a:p>
            <a:pPr lvl="1"/>
            <a:r>
              <a:rPr lang="pt-BR" dirty="0" smtClean="0"/>
              <a:t>Período de semeadura: 1 ano antes da data de corte. 01/01/2023 até 01/01/2024</a:t>
            </a:r>
          </a:p>
          <a:p>
            <a:pPr lvl="1"/>
            <a:r>
              <a:rPr lang="pt-BR" dirty="0" smtClean="0"/>
              <a:t>Período de colheita: 1 mês após a data de corte. 01/01/2024 até 31/01/2024</a:t>
            </a:r>
          </a:p>
          <a:p>
            <a:pPr lvl="1"/>
            <a:r>
              <a:rPr lang="pt-BR" dirty="0" smtClean="0"/>
              <a:t>Escolhemos primeiro quais clientes utilizar: todos aqueles que tomaram crédito ou aplicaram para tomar crédito no período de semeadura.</a:t>
            </a:r>
          </a:p>
          <a:p>
            <a:pPr lvl="1"/>
            <a:r>
              <a:rPr lang="pt-BR" dirty="0" smtClean="0"/>
              <a:t>Determinamos em seguida quais clientes entraram em default (por não pagamento ou atraso) no período de colheita. Estes serão os INAD. Os demais serão os ADMPL.</a:t>
            </a:r>
          </a:p>
          <a:p>
            <a:r>
              <a:rPr lang="pt-BR" dirty="0" smtClean="0"/>
              <a:t>Quais variáveis de entrada?</a:t>
            </a:r>
          </a:p>
          <a:p>
            <a:pPr lvl="1"/>
            <a:r>
              <a:rPr lang="pt-BR" dirty="0" smtClean="0"/>
              <a:t>Toda informação disponível a respeito dos clientes na data de corte (ou na data de aplicação para tomada do crédito.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Concessão de Crédito – Modelo de 5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de clientes em atraso ou default:</a:t>
            </a:r>
          </a:p>
          <a:p>
            <a:pPr lvl="1"/>
            <a:r>
              <a:rPr lang="pt-BR" dirty="0" smtClean="0"/>
              <a:t>Crédito </a:t>
            </a:r>
            <a:r>
              <a:rPr lang="pt-BR" dirty="0"/>
              <a:t>Especial: 				60 dias</a:t>
            </a:r>
          </a:p>
          <a:p>
            <a:pPr lvl="1"/>
            <a:r>
              <a:rPr lang="pt-BR" dirty="0" smtClean="0"/>
              <a:t>Adiantamento </a:t>
            </a:r>
            <a:r>
              <a:rPr lang="pt-BR" dirty="0"/>
              <a:t>a Depositantes: 		</a:t>
            </a:r>
            <a:r>
              <a:rPr lang="pt-BR" dirty="0" smtClean="0"/>
              <a:t>10 </a:t>
            </a:r>
            <a:r>
              <a:rPr lang="pt-BR" dirty="0"/>
              <a:t>dias corridos</a:t>
            </a:r>
          </a:p>
          <a:p>
            <a:pPr lvl="1"/>
            <a:r>
              <a:rPr lang="pt-BR" dirty="0" smtClean="0"/>
              <a:t>Capital </a:t>
            </a:r>
            <a:r>
              <a:rPr lang="pt-BR" dirty="0"/>
              <a:t>de Giro: 				60 dias</a:t>
            </a:r>
          </a:p>
          <a:p>
            <a:pPr lvl="1"/>
            <a:r>
              <a:rPr lang="pt-BR" dirty="0" smtClean="0"/>
              <a:t>Conta </a:t>
            </a:r>
            <a:r>
              <a:rPr lang="pt-BR" dirty="0"/>
              <a:t>garantida, PJ, Aval: 			60 dias</a:t>
            </a:r>
          </a:p>
          <a:p>
            <a:pPr lvl="1"/>
            <a:r>
              <a:rPr lang="pt-BR" dirty="0" smtClean="0"/>
              <a:t>Conta </a:t>
            </a:r>
            <a:r>
              <a:rPr lang="pt-BR" dirty="0"/>
              <a:t>garantida com caução duplicatas: 	30 dias</a:t>
            </a:r>
          </a:p>
          <a:p>
            <a:pPr lvl="1"/>
            <a:r>
              <a:rPr lang="pt-BR" dirty="0" smtClean="0"/>
              <a:t>Arrendamento </a:t>
            </a:r>
            <a:r>
              <a:rPr lang="pt-BR" dirty="0"/>
              <a:t>mercantil: 			60 dias</a:t>
            </a:r>
          </a:p>
          <a:p>
            <a:pPr lvl="1"/>
            <a:r>
              <a:rPr lang="pt-BR" dirty="0" smtClean="0"/>
              <a:t>Conta </a:t>
            </a:r>
            <a:r>
              <a:rPr lang="pt-BR" dirty="0"/>
              <a:t>garantida com alienação fiduciária:	60 dias</a:t>
            </a:r>
          </a:p>
          <a:p>
            <a:pPr lvl="1"/>
            <a:r>
              <a:rPr lang="pt-BR" dirty="0" smtClean="0"/>
              <a:t>Outros </a:t>
            </a:r>
            <a:r>
              <a:rPr lang="pt-BR" dirty="0"/>
              <a:t>produtos:				60 </a:t>
            </a:r>
            <a:r>
              <a:rPr lang="pt-BR" dirty="0" smtClean="0"/>
              <a:t>dias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2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Concessão de Crédito – Modelo de 5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Exemplos de variáveis de entrada (toda </a:t>
            </a:r>
            <a:r>
              <a:rPr lang="pt-BR" dirty="0"/>
              <a:t>variável a respeito do cliente que possamos obter na data de </a:t>
            </a:r>
            <a:r>
              <a:rPr lang="pt-BR" dirty="0" smtClean="0"/>
              <a:t>concessão):</a:t>
            </a:r>
            <a:endParaRPr lang="pt-BR" dirty="0"/>
          </a:p>
          <a:p>
            <a:pPr lvl="1"/>
            <a:r>
              <a:rPr lang="pt-BR" dirty="0" smtClean="0"/>
              <a:t>PF</a:t>
            </a:r>
            <a:r>
              <a:rPr lang="pt-BR" dirty="0"/>
              <a:t>: Local de nascimento, data de nascimento, profissão, estado civil, tipo de residência, profissão do(s) </a:t>
            </a:r>
            <a:r>
              <a:rPr lang="pt-BR" dirty="0" err="1"/>
              <a:t>conjugê</a:t>
            </a:r>
            <a:r>
              <a:rPr lang="pt-BR" dirty="0"/>
              <a:t>(s), vínculo empregatício do(s) </a:t>
            </a:r>
            <a:r>
              <a:rPr lang="pt-BR" dirty="0" err="1"/>
              <a:t>conjugê</a:t>
            </a:r>
            <a:r>
              <a:rPr lang="pt-BR" dirty="0"/>
              <a:t>(s), renda mensal, possui cartões de crédito, possui bem imóvel com ônus? Há quantos anos é cliente? É funcionário? </a:t>
            </a:r>
          </a:p>
          <a:p>
            <a:pPr lvl="1"/>
            <a:r>
              <a:rPr lang="pt-BR" dirty="0" smtClean="0"/>
              <a:t>PJ</a:t>
            </a:r>
            <a:r>
              <a:rPr lang="pt-BR" dirty="0"/>
              <a:t>: Número de sócios, data de fundação, se possui sede própria, número de filiais, setor de atividade, maior participação (%) de um dos sócios, data de entrada do sócio mais recente, % de participação como sócia de outra empresa, folha de pagamento em conta no banco?, idade da conta corrente mais antiga, possui cartão de crédito empresarial? se possui tem parcelas em atraso?.</a:t>
            </a:r>
          </a:p>
          <a:p>
            <a:pPr lvl="1"/>
            <a:r>
              <a:rPr lang="pt-BR" dirty="0" smtClean="0"/>
              <a:t>PJ </a:t>
            </a:r>
            <a:r>
              <a:rPr lang="pt-BR" dirty="0"/>
              <a:t>ou PF: Ocorreram atrasos em créditos anteriores? Financiou o pagamento do cartão recentemente? Maior atraso no pagamento de uma parcela? Maior saldo em aberto nos últimos 12 meses? Número de parcelas solicitado? </a:t>
            </a:r>
            <a:r>
              <a:rPr lang="pt-BR" dirty="0" err="1"/>
              <a:t>Compromentimento</a:t>
            </a:r>
            <a:r>
              <a:rPr lang="pt-BR" dirty="0"/>
              <a:t> da renda? Valor financiado? Protestos em aberto? Cheques sem fundo de um dos sócios? Ações de busca e apreensão? Pendências com fornecedores? Número de consultas efetuadas no bureau de crédito a respeito do solicitante?</a:t>
            </a:r>
          </a:p>
          <a:p>
            <a:pPr lvl="1"/>
            <a:r>
              <a:rPr lang="pt-BR" dirty="0" smtClean="0"/>
              <a:t>Informações </a:t>
            </a:r>
            <a:r>
              <a:rPr lang="pt-BR" dirty="0"/>
              <a:t>econômicas em geral (para PF) e setoriais (para PJ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035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Concessão de Crédito – Modelo de 5 Passos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que </a:t>
            </a:r>
            <a:r>
              <a:rPr lang="pt-BR" dirty="0" smtClean="0"/>
              <a:t>evitar na escolha e/ou definição de uma variável? </a:t>
            </a:r>
          </a:p>
          <a:p>
            <a:pPr lvl="1"/>
            <a:r>
              <a:rPr lang="pt-BR" dirty="0" smtClean="0"/>
              <a:t>Ambiguidade </a:t>
            </a:r>
            <a:r>
              <a:rPr lang="pt-BR" dirty="0"/>
              <a:t>na definição da variável e de suas categorias ou </a:t>
            </a:r>
            <a:r>
              <a:rPr lang="pt-BR" dirty="0" smtClean="0"/>
              <a:t>valores. Por </a:t>
            </a:r>
            <a:r>
              <a:rPr lang="pt-BR" dirty="0"/>
              <a:t>exemplo: "Experiência do </a:t>
            </a:r>
            <a:r>
              <a:rPr lang="pt-BR" dirty="0" smtClean="0"/>
              <a:t>Administrador“</a:t>
            </a:r>
          </a:p>
          <a:p>
            <a:r>
              <a:rPr lang="pt-BR" dirty="0" smtClean="0"/>
              <a:t>Possíveis transformações nas variáveis:</a:t>
            </a:r>
          </a:p>
          <a:p>
            <a:pPr lvl="1"/>
            <a:r>
              <a:rPr lang="pt-BR" dirty="0" smtClean="0"/>
              <a:t>Categóricas para </a:t>
            </a:r>
            <a:r>
              <a:rPr lang="pt-BR" dirty="0" err="1" smtClean="0"/>
              <a:t>dummies</a:t>
            </a:r>
            <a:endParaRPr lang="pt-BR" dirty="0" smtClean="0"/>
          </a:p>
          <a:p>
            <a:pPr lvl="1"/>
            <a:r>
              <a:rPr lang="pt-BR" dirty="0" smtClean="0"/>
              <a:t>Contínuas para </a:t>
            </a:r>
            <a:r>
              <a:rPr lang="pt-BR" dirty="0" err="1" smtClean="0"/>
              <a:t>dummies</a:t>
            </a:r>
            <a:r>
              <a:rPr lang="pt-BR" dirty="0" smtClean="0"/>
              <a:t> cumulativas</a:t>
            </a:r>
          </a:p>
          <a:p>
            <a:pPr lvl="1"/>
            <a:r>
              <a:rPr lang="pt-BR" dirty="0" smtClean="0"/>
              <a:t>Fusão de categorias: quando a diferença na variável de saída (probabilidade de default) for menor que um valor pré-definido. Por exemplo, menor que 1%.</a:t>
            </a:r>
          </a:p>
        </p:txBody>
      </p:sp>
    </p:spTree>
    <p:extLst>
      <p:ext uri="{BB962C8B-B14F-4D97-AF65-F5344CB8AC3E}">
        <p14:creationId xmlns:p14="http://schemas.microsoft.com/office/powerpoint/2010/main" val="37594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Estudo de Caso em Concessão de Crédito – 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6400" y="685800"/>
            <a:ext cx="11277600" cy="5181600"/>
          </a:xfrm>
        </p:spPr>
        <p:txBody>
          <a:bodyPr>
            <a:normAutofit/>
          </a:bodyPr>
          <a:lstStyle/>
          <a:p>
            <a:r>
              <a:rPr lang="pt-BR" dirty="0" smtClean="0"/>
              <a:t>A Livraria Dorela</a:t>
            </a:r>
            <a:r>
              <a:rPr lang="pt-BR" baseline="30000" dirty="0" smtClean="0"/>
              <a:t>1</a:t>
            </a:r>
            <a:r>
              <a:rPr lang="pt-BR" dirty="0" smtClean="0"/>
              <a:t>, pretende desenvolver um modelo de concessão de crédito para seus clientes. O modelo irá prever a probabilidade do cliente ser um BOM pagador.</a:t>
            </a:r>
          </a:p>
          <a:p>
            <a:r>
              <a:rPr lang="pt-BR" dirty="0" smtClean="0"/>
              <a:t>No momento sabe-se que: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taxa de </a:t>
            </a:r>
            <a:r>
              <a:rPr lang="pt-BR" dirty="0" smtClean="0"/>
              <a:t>MP (MAUS PAGADORES) </a:t>
            </a:r>
            <a:r>
              <a:rPr lang="pt-BR" dirty="0"/>
              <a:t>no portfólio da financeira é de 35</a:t>
            </a:r>
            <a:r>
              <a:rPr lang="pt-BR" dirty="0" smtClean="0"/>
              <a:t>%. </a:t>
            </a:r>
            <a:endParaRPr lang="pt-BR" dirty="0"/>
          </a:p>
          <a:p>
            <a:pPr lvl="1"/>
            <a:r>
              <a:rPr lang="pt-BR" dirty="0" smtClean="0"/>
              <a:t>30</a:t>
            </a:r>
            <a:r>
              <a:rPr lang="pt-BR" dirty="0"/>
              <a:t>% das propostas são recusadas pelos analistas da financeira</a:t>
            </a:r>
          </a:p>
          <a:p>
            <a:pPr lvl="1"/>
            <a:r>
              <a:rPr lang="pt-BR" dirty="0" smtClean="0"/>
              <a:t>30 </a:t>
            </a:r>
            <a:r>
              <a:rPr lang="pt-BR" dirty="0"/>
              <a:t>% dos créditos recusados pelos analistas são de indivíduos que seriam </a:t>
            </a:r>
            <a:r>
              <a:rPr lang="pt-BR" dirty="0" smtClean="0"/>
              <a:t>BP (BONS PAGADORES). Ou </a:t>
            </a:r>
            <a:r>
              <a:rPr lang="pt-BR" dirty="0"/>
              <a:t>seja, são  injustamente </a:t>
            </a:r>
            <a:r>
              <a:rPr lang="pt-BR" dirty="0" smtClean="0"/>
              <a:t>recusados!!!!   </a:t>
            </a:r>
            <a:endParaRPr lang="pt-BR" dirty="0"/>
          </a:p>
          <a:p>
            <a:pPr lvl="1"/>
            <a:r>
              <a:rPr lang="pt-BR" dirty="0" smtClean="0"/>
              <a:t>Para </a:t>
            </a:r>
            <a:r>
              <a:rPr lang="pt-BR" dirty="0"/>
              <a:t>cada </a:t>
            </a:r>
            <a:r>
              <a:rPr lang="pt-BR" dirty="0" smtClean="0"/>
              <a:t>R$100 </a:t>
            </a:r>
            <a:r>
              <a:rPr lang="pt-BR" dirty="0"/>
              <a:t>financiados, um BP dá, em média, um lucro de G$ 30; um MP dá, em média, um prejuízo de G$40; todos os custos e as taxas de recuperação de crédito  já foram considerados nesses valores.  Uma proposta recusada gera um custo médio de G$ 5.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949649"/>
              </p:ext>
            </p:extLst>
          </p:nvPr>
        </p:nvGraphicFramePr>
        <p:xfrm>
          <a:off x="7937500" y="4602162"/>
          <a:ext cx="374650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lanilha" r:id="rId3" imgW="1905114" imgH="739225" progId="Excel.Sheet.12">
                  <p:embed/>
                </p:oleObj>
              </mc:Choice>
              <mc:Fallback>
                <p:oleObj name="Planilha" r:id="rId3" imgW="1905114" imgH="739225" progId="Excel.Sheet.12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7500" y="4602162"/>
                        <a:ext cx="3746500" cy="145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6200" y="6248400"/>
            <a:ext cx="4212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1 – SICSU, Abraham Laredo </a:t>
            </a:r>
            <a:r>
              <a:rPr lang="pt-BR" sz="1200" i="1" dirty="0" err="1" smtClean="0">
                <a:solidFill>
                  <a:schemeClr val="bg1"/>
                </a:solidFill>
              </a:rPr>
              <a:t>Credit</a:t>
            </a:r>
            <a:r>
              <a:rPr lang="pt-BR" sz="1200" i="1" dirty="0" smtClean="0">
                <a:solidFill>
                  <a:schemeClr val="bg1"/>
                </a:solidFill>
              </a:rPr>
              <a:t> </a:t>
            </a:r>
            <a:r>
              <a:rPr lang="pt-BR" sz="1200" i="1" dirty="0" err="1" smtClean="0">
                <a:solidFill>
                  <a:schemeClr val="bg1"/>
                </a:solidFill>
              </a:rPr>
              <a:t>Scoring</a:t>
            </a:r>
            <a:r>
              <a:rPr lang="pt-BR" sz="1200" i="1" dirty="0" smtClean="0">
                <a:solidFill>
                  <a:schemeClr val="bg1"/>
                </a:solidFill>
              </a:rPr>
              <a:t>, </a:t>
            </a:r>
            <a:r>
              <a:rPr lang="pt-BR" sz="1200" dirty="0" err="1" smtClean="0">
                <a:solidFill>
                  <a:schemeClr val="bg1"/>
                </a:solidFill>
              </a:rPr>
              <a:t>Blucher</a:t>
            </a:r>
            <a:r>
              <a:rPr lang="pt-BR" sz="1200" dirty="0" smtClean="0">
                <a:solidFill>
                  <a:schemeClr val="bg1"/>
                </a:solidFill>
              </a:rPr>
              <a:t>, 2012 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9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Estudo</a:t>
            </a:r>
            <a:r>
              <a:rPr lang="en-US" sz="2400" dirty="0"/>
              <a:t> de </a:t>
            </a:r>
            <a:r>
              <a:rPr lang="en-US" sz="2400" dirty="0" err="1"/>
              <a:t>Caso</a:t>
            </a:r>
            <a:r>
              <a:rPr lang="en-US" sz="2400" dirty="0"/>
              <a:t> em </a:t>
            </a:r>
            <a:r>
              <a:rPr lang="en-US" sz="2400" dirty="0" err="1"/>
              <a:t>Concessão</a:t>
            </a:r>
            <a:r>
              <a:rPr lang="en-US" sz="2400" dirty="0"/>
              <a:t> de </a:t>
            </a:r>
            <a:r>
              <a:rPr lang="en-US" sz="2400" dirty="0" err="1"/>
              <a:t>Crédito</a:t>
            </a:r>
            <a:r>
              <a:rPr lang="en-US" sz="2400" dirty="0"/>
              <a:t> – Base de Dados </a:t>
            </a:r>
            <a:r>
              <a:rPr lang="en-US" sz="2400" i="1" dirty="0" err="1" smtClean="0"/>
              <a:t>Dorela</a:t>
            </a:r>
            <a:r>
              <a:rPr lang="en-US" sz="2400" dirty="0" smtClean="0"/>
              <a:t> </a:t>
            </a:r>
            <a:endParaRPr lang="pt-BR" sz="2400" dirty="0"/>
          </a:p>
        </p:txBody>
      </p:sp>
      <p:sp>
        <p:nvSpPr>
          <p:cNvPr id="346115" name="Espaço Reservado para Conteúdo 2"/>
          <p:cNvSpPr>
            <a:spLocks noGrp="1"/>
          </p:cNvSpPr>
          <p:nvPr>
            <p:ph idx="1"/>
          </p:nvPr>
        </p:nvSpPr>
        <p:spPr>
          <a:xfrm>
            <a:off x="406400" y="685800"/>
            <a:ext cx="11277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base de dados </a:t>
            </a:r>
            <a:r>
              <a:rPr lang="en-US" dirty="0" err="1" smtClean="0"/>
              <a:t>Dorela</a:t>
            </a:r>
            <a:r>
              <a:rPr lang="en-US" dirty="0" smtClean="0"/>
              <a:t> </a:t>
            </a:r>
            <a:r>
              <a:rPr lang="en-US" dirty="0" err="1" smtClean="0"/>
              <a:t>encontra</a:t>
            </a:r>
            <a:r>
              <a:rPr lang="en-US" dirty="0" smtClean="0"/>
              <a:t>-se </a:t>
            </a:r>
            <a:r>
              <a:rPr lang="en-US" dirty="0" err="1" smtClean="0"/>
              <a:t>disponível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planilha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anexo</a:t>
            </a:r>
            <a:r>
              <a:rPr lang="en-US" dirty="0" smtClean="0"/>
              <a:t>. </a:t>
            </a:r>
            <a:r>
              <a:rPr lang="en-US" dirty="0" err="1" smtClean="0"/>
              <a:t>Pede</a:t>
            </a:r>
            <a:r>
              <a:rPr lang="en-US" dirty="0" smtClean="0"/>
              <a:t>-se utilizer 80% dos </a:t>
            </a:r>
            <a:r>
              <a:rPr lang="en-US" dirty="0" err="1" smtClean="0"/>
              <a:t>registros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</a:t>
            </a:r>
            <a:r>
              <a:rPr lang="en-US" dirty="0" err="1" smtClean="0"/>
              <a:t>treino</a:t>
            </a:r>
            <a:r>
              <a:rPr lang="en-US" dirty="0" smtClean="0"/>
              <a:t>” e 20% </a:t>
            </a:r>
            <a:r>
              <a:rPr lang="en-US" dirty="0" err="1" smtClean="0"/>
              <a:t>como</a:t>
            </a:r>
            <a:r>
              <a:rPr lang="en-US" dirty="0" smtClean="0"/>
              <a:t> “teste”.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base de dados </a:t>
            </a:r>
            <a:r>
              <a:rPr lang="pt-BR" dirty="0" smtClean="0"/>
              <a:t>e </a:t>
            </a:r>
            <a:r>
              <a:rPr lang="pt-BR" dirty="0"/>
              <a:t>a descrição das variáveis </a:t>
            </a:r>
            <a:r>
              <a:rPr lang="pt-BR" dirty="0" smtClean="0"/>
              <a:t>também está </a:t>
            </a:r>
            <a:r>
              <a:rPr lang="pt-BR" dirty="0"/>
              <a:t>disponível </a:t>
            </a:r>
            <a:r>
              <a:rPr lang="pt-BR" dirty="0" smtClean="0"/>
              <a:t>no arquivo “</a:t>
            </a:r>
            <a:r>
              <a:rPr lang="pt-BR" i="1" dirty="0" err="1" smtClean="0"/>
              <a:t>dorela</a:t>
            </a:r>
            <a:r>
              <a:rPr lang="pt-BR" i="1" dirty="0" smtClean="0"/>
              <a:t>, dados, gustavo.xlsx”, </a:t>
            </a:r>
            <a:r>
              <a:rPr lang="pt-BR" dirty="0" smtClean="0"/>
              <a:t>abas “LEGENDA” e “DADOS” através do</a:t>
            </a:r>
            <a:r>
              <a:rPr lang="pt-BR" i="1" dirty="0" smtClean="0"/>
              <a:t> </a:t>
            </a:r>
            <a:r>
              <a:rPr lang="pt-BR" dirty="0" smtClean="0"/>
              <a:t>link:</a:t>
            </a:r>
          </a:p>
          <a:p>
            <a:pPr lvl="1"/>
            <a:r>
              <a:rPr lang="pt-BR" dirty="0">
                <a:hlinkClick r:id="rId3"/>
              </a:rPr>
              <a:t>https://github.com/gustavomirapalheta/classes_datasets/raw/refs/heads/master/antigos/dorela,%20dados,%</a:t>
            </a:r>
            <a:r>
              <a:rPr lang="pt-BR" dirty="0" smtClean="0">
                <a:hlinkClick r:id="rId3"/>
              </a:rPr>
              <a:t>20gustavo.xlsx</a:t>
            </a:r>
            <a:r>
              <a:rPr lang="pt-BR" dirty="0" smtClean="0"/>
              <a:t> </a:t>
            </a:r>
            <a:endParaRPr lang="pt-BR" dirty="0"/>
          </a:p>
          <a:p>
            <a:pPr lvl="1"/>
            <a:endParaRPr lang="en-US" dirty="0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5958"/>
              </p:ext>
            </p:extLst>
          </p:nvPr>
        </p:nvGraphicFramePr>
        <p:xfrm>
          <a:off x="685800" y="1524000"/>
          <a:ext cx="1110619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lanilha" r:id="rId4" imgW="8222055" imgH="845692" progId="Excel.Sheet.12">
                  <p:embed/>
                </p:oleObj>
              </mc:Choice>
              <mc:Fallback>
                <p:oleObj name="Planilha" r:id="rId4" imgW="8222055" imgH="8456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1524000"/>
                        <a:ext cx="11106192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79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400" y="76200"/>
            <a:ext cx="11277600" cy="457200"/>
          </a:xfrm>
        </p:spPr>
        <p:txBody>
          <a:bodyPr>
            <a:normAutofit/>
          </a:bodyPr>
          <a:lstStyle/>
          <a:p>
            <a:r>
              <a:rPr lang="pt-BR" sz="2400" dirty="0"/>
              <a:t>Estudo de Caso em Concessão de Crédito – Desenvolvimento do Modelo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6400" y="685800"/>
            <a:ext cx="11277600" cy="54102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pt-BR" dirty="0"/>
              <a:t>Divida os dados aleatoriamente entre treino </a:t>
            </a:r>
            <a:r>
              <a:rPr lang="pt-BR" dirty="0" smtClean="0"/>
              <a:t>(80</a:t>
            </a:r>
            <a:r>
              <a:rPr lang="pt-BR" dirty="0"/>
              <a:t>%) e validação </a:t>
            </a:r>
            <a:r>
              <a:rPr lang="pt-BR" dirty="0" smtClean="0"/>
              <a:t>(20</a:t>
            </a:r>
            <a:r>
              <a:rPr lang="pt-BR" dirty="0"/>
              <a:t>%) e desenvolva modelos de classificação a partir das seguintes técnicas:</a:t>
            </a:r>
          </a:p>
          <a:p>
            <a:pPr lvl="1"/>
            <a:r>
              <a:rPr lang="pt-BR" dirty="0"/>
              <a:t>Correlação individual das variáveis de entrada com a variável de resultado (</a:t>
            </a:r>
            <a:r>
              <a:rPr lang="pt-BR" b="1" dirty="0"/>
              <a:t>Excel</a:t>
            </a:r>
            <a:r>
              <a:rPr lang="pt-BR" dirty="0"/>
              <a:t>, R</a:t>
            </a:r>
            <a:r>
              <a:rPr lang="pt-BR" b="1" dirty="0"/>
              <a:t> </a:t>
            </a:r>
            <a:r>
              <a:rPr lang="pt-BR" dirty="0"/>
              <a:t>ou a </a:t>
            </a:r>
            <a:r>
              <a:rPr lang="pt-BR" dirty="0" err="1"/>
              <a:t>sciki-learn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Análise discriminatória linear (</a:t>
            </a:r>
            <a:r>
              <a:rPr lang="pt-BR" b="1" dirty="0"/>
              <a:t>Excel</a:t>
            </a:r>
            <a:r>
              <a:rPr lang="pt-BR" dirty="0"/>
              <a:t>, R ou a </a:t>
            </a:r>
            <a:r>
              <a:rPr lang="pt-BR" dirty="0" err="1"/>
              <a:t>scikit-learn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Regressão logística (Excel, </a:t>
            </a:r>
            <a:r>
              <a:rPr lang="pt-BR" b="1" dirty="0"/>
              <a:t>R</a:t>
            </a:r>
            <a:r>
              <a:rPr lang="pt-BR" dirty="0"/>
              <a:t> ou a </a:t>
            </a:r>
            <a:r>
              <a:rPr lang="pt-BR" dirty="0" err="1"/>
              <a:t>scikit-learn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Caso o modelo apresente um erro de #NUM durante o treino, determine qual variável está gerando um ajuste perfeito (ela produzirá o mesmo erro em um modelo de regressão com uma única variável). </a:t>
            </a:r>
          </a:p>
          <a:p>
            <a:pPr lvl="2"/>
            <a:r>
              <a:rPr lang="pt-BR" dirty="0" smtClean="0"/>
              <a:t>Para tratar tal erro considere as seguintes opções:</a:t>
            </a:r>
          </a:p>
          <a:p>
            <a:pPr lvl="3"/>
            <a:r>
              <a:rPr lang="pt-BR" dirty="0" smtClean="0"/>
              <a:t>A) Regularizar o modelo incluindo na função objetivo uma penalidade proporcional ao quadrado do coeficiente da variável na regressão (k = </a:t>
            </a:r>
            <a:r>
              <a:rPr lang="pt-BR" dirty="0" smtClean="0">
                <a:latin typeface="Symbol" panose="05050102010706020507" pitchFamily="18" charset="2"/>
              </a:rPr>
              <a:t>l</a:t>
            </a:r>
            <a:r>
              <a:rPr lang="pt-BR" dirty="0" smtClean="0"/>
              <a:t>.b</a:t>
            </a:r>
            <a:r>
              <a:rPr lang="pt-BR" baseline="-25000" dirty="0" smtClean="0"/>
              <a:t>1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pPr lvl="3"/>
            <a:r>
              <a:rPr lang="pt-BR" dirty="0" smtClean="0"/>
              <a:t>B) Eliminar a variável do modelo, no caso de ser impossível de obter o seu valor no momento da tomada de empréstimo. </a:t>
            </a:r>
            <a:endParaRPr lang="pt-BR" dirty="0"/>
          </a:p>
          <a:p>
            <a:pPr lvl="1"/>
            <a:r>
              <a:rPr lang="pt-BR" dirty="0"/>
              <a:t>Opcional: Redes neurais (</a:t>
            </a:r>
            <a:r>
              <a:rPr lang="pt-BR" b="1" dirty="0" err="1"/>
              <a:t>keras</a:t>
            </a:r>
            <a:r>
              <a:rPr lang="pt-BR" dirty="0"/>
              <a:t>)</a:t>
            </a:r>
          </a:p>
          <a:p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um dos </a:t>
            </a:r>
            <a:r>
              <a:rPr lang="en-US" dirty="0" err="1"/>
              <a:t>modelos</a:t>
            </a:r>
            <a:r>
              <a:rPr lang="en-US" dirty="0"/>
              <a:t>, determine a </a:t>
            </a:r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corte</a:t>
            </a:r>
            <a:r>
              <a:rPr lang="en-US" dirty="0"/>
              <a:t> </a:t>
            </a:r>
            <a:r>
              <a:rPr lang="en-US" dirty="0" err="1"/>
              <a:t>ótima</a:t>
            </a:r>
            <a:r>
              <a:rPr lang="en-US" dirty="0"/>
              <a:t>, </a:t>
            </a:r>
            <a:r>
              <a:rPr lang="en-US" dirty="0" err="1"/>
              <a:t>isto</a:t>
            </a:r>
            <a:r>
              <a:rPr lang="en-US" dirty="0"/>
              <a:t> é, o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corte</a:t>
            </a:r>
            <a:r>
              <a:rPr lang="en-US" dirty="0"/>
              <a:t> para o </a:t>
            </a:r>
            <a:r>
              <a:rPr lang="en-US" dirty="0" err="1"/>
              <a:t>qual</a:t>
            </a:r>
            <a:r>
              <a:rPr lang="en-US" dirty="0"/>
              <a:t> o </a:t>
            </a:r>
            <a:r>
              <a:rPr lang="en-US" dirty="0" err="1"/>
              <a:t>lucro</a:t>
            </a:r>
            <a:r>
              <a:rPr lang="en-US" dirty="0"/>
              <a:t> </a:t>
            </a:r>
            <a:r>
              <a:rPr lang="en-US" dirty="0" err="1"/>
              <a:t>obtido</a:t>
            </a:r>
            <a:r>
              <a:rPr lang="en-US" dirty="0"/>
              <a:t> no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é </a:t>
            </a:r>
            <a:r>
              <a:rPr lang="en-US" dirty="0" err="1" smtClean="0"/>
              <a:t>máximo</a:t>
            </a:r>
            <a:endParaRPr lang="en-US" dirty="0" smtClean="0"/>
          </a:p>
          <a:p>
            <a:r>
              <a:rPr lang="en-US" dirty="0" err="1" smtClean="0"/>
              <a:t>Opcional</a:t>
            </a:r>
            <a:r>
              <a:rPr lang="en-US" dirty="0" smtClean="0"/>
              <a:t>: Compare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probabilidade</a:t>
            </a:r>
            <a:r>
              <a:rPr lang="en-US" dirty="0" smtClean="0"/>
              <a:t> </a:t>
            </a:r>
            <a:r>
              <a:rPr lang="en-US" dirty="0" err="1" smtClean="0"/>
              <a:t>ótima</a:t>
            </a:r>
            <a:r>
              <a:rPr lang="en-US" dirty="0" smtClean="0"/>
              <a:t> com a </a:t>
            </a:r>
            <a:r>
              <a:rPr lang="en-US" dirty="0" err="1" smtClean="0"/>
              <a:t>probabilidade</a:t>
            </a:r>
            <a:r>
              <a:rPr lang="en-US" dirty="0" smtClean="0"/>
              <a:t> </a:t>
            </a:r>
            <a:r>
              <a:rPr lang="en-US" dirty="0" err="1" smtClean="0"/>
              <a:t>necessária</a:t>
            </a:r>
            <a:r>
              <a:rPr lang="en-US" dirty="0" smtClean="0"/>
              <a:t> para </a:t>
            </a:r>
            <a:r>
              <a:rPr lang="en-US" dirty="0" err="1" smtClean="0"/>
              <a:t>máximizar</a:t>
            </a:r>
            <a:r>
              <a:rPr lang="en-US" dirty="0" smtClean="0"/>
              <a:t> as </a:t>
            </a:r>
            <a:r>
              <a:rPr lang="en-US" dirty="0" err="1" smtClean="0"/>
              <a:t>medidas</a:t>
            </a:r>
            <a:r>
              <a:rPr lang="en-US" dirty="0" smtClean="0"/>
              <a:t> de </a:t>
            </a:r>
            <a:r>
              <a:rPr lang="en-US" dirty="0" err="1" smtClean="0"/>
              <a:t>desempenho</a:t>
            </a:r>
            <a:r>
              <a:rPr lang="en-US" dirty="0" smtClean="0"/>
              <a:t> </a:t>
            </a:r>
            <a:r>
              <a:rPr lang="en-US" i="1" dirty="0" smtClean="0"/>
              <a:t>lift</a:t>
            </a:r>
            <a:r>
              <a:rPr lang="en-US" dirty="0" smtClean="0"/>
              <a:t> e </a:t>
            </a:r>
            <a:r>
              <a:rPr lang="en-US" i="1" dirty="0" err="1" smtClean="0"/>
              <a:t>ks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38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Estudo de Caso em Concessão de Crédito – Relatório Final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Apresente os resultados em um sumário executivo (5 páginas) com as seguintes informações</a:t>
            </a:r>
          </a:p>
          <a:p>
            <a:pPr lvl="1"/>
            <a:r>
              <a:rPr lang="pt-BR" dirty="0"/>
              <a:t>Resumo do problema, produto a ser ofertado, análise de variáveis utilizadas, técnicas utilizadas para resolver o problema, modelos desenvolvidos, métricas de avaliação, resultados estatísticos obtidos e expectativas de negócio para o produto final. Deverá ser fornecido o código utilizado na resolução (Excel, R ou Python) devidamente comentado.</a:t>
            </a:r>
          </a:p>
        </p:txBody>
      </p:sp>
    </p:spTree>
    <p:extLst>
      <p:ext uri="{BB962C8B-B14F-4D97-AF65-F5344CB8AC3E}">
        <p14:creationId xmlns:p14="http://schemas.microsoft.com/office/powerpoint/2010/main" val="47651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plate_cursos_gustavo_2014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81063</TotalTime>
  <Words>1161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Wingdings</vt:lpstr>
      <vt:lpstr>Symbol</vt:lpstr>
      <vt:lpstr>Courier New</vt:lpstr>
      <vt:lpstr>Verdana</vt:lpstr>
      <vt:lpstr>Webdings</vt:lpstr>
      <vt:lpstr>Calibri</vt:lpstr>
      <vt:lpstr>Template_cursos_gustavo_2014</vt:lpstr>
      <vt:lpstr>Planilha do Microsoft Excel</vt:lpstr>
      <vt:lpstr>Aplicações de Machine Learning</vt:lpstr>
      <vt:lpstr>Concessão de Crédito – Modelo de 5 Passos</vt:lpstr>
      <vt:lpstr>Concessão de Crédito – Modelo de 5 Passos</vt:lpstr>
      <vt:lpstr>Concessão de Crédito – Modelo de 5 Passos</vt:lpstr>
      <vt:lpstr>Concessão de Crédito – Modelo de 5 Passos</vt:lpstr>
      <vt:lpstr>Estudo de Caso em Concessão de Crédito – Contexto</vt:lpstr>
      <vt:lpstr>Estudo de Caso em Concessão de Crédito – Base de Dados Dorela </vt:lpstr>
      <vt:lpstr>Estudo de Caso em Concessão de Crédito – Desenvolvimento do Modelo</vt:lpstr>
      <vt:lpstr>Estudo de Caso em Concessão de Crédito – Relatório Final</vt:lpstr>
    </vt:vector>
  </TitlesOfParts>
  <Company>Bucknell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Lisa Veloz</dc:creator>
  <cp:lastModifiedBy>Gustavo Mirapalheta</cp:lastModifiedBy>
  <cp:revision>2693</cp:revision>
  <dcterms:created xsi:type="dcterms:W3CDTF">2004-02-07T16:14:30Z</dcterms:created>
  <dcterms:modified xsi:type="dcterms:W3CDTF">2025-07-30T18:48:27Z</dcterms:modified>
</cp:coreProperties>
</file>