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58" r:id="rId8"/>
    <p:sldId id="295" r:id="rId9"/>
    <p:sldId id="260" r:id="rId10"/>
  </p:sldIdLst>
  <p:sldSz cx="9690100" cy="6845300"/>
  <p:notesSz cx="9690100" cy="684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59" d="100"/>
          <a:sy n="59" d="100"/>
        </p:scale>
        <p:origin x="12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971" y="-8452"/>
            <a:ext cx="9719047" cy="6862204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17" y="2400081"/>
            <a:ext cx="6174704" cy="1643253"/>
          </a:xfrm>
        </p:spPr>
        <p:txBody>
          <a:bodyPr anchor="b">
            <a:noAutofit/>
          </a:bodyPr>
          <a:lstStyle>
            <a:lvl1pPr algn="r">
              <a:defRPr sz="539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17" y="4043333"/>
            <a:ext cx="6174704" cy="109486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92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6" y="608471"/>
            <a:ext cx="6726814" cy="3397297"/>
          </a:xfrm>
        </p:spPr>
        <p:txBody>
          <a:bodyPr anchor="ctr">
            <a:normAutofit/>
          </a:bodyPr>
          <a:lstStyle>
            <a:lvl1pPr algn="l">
              <a:defRPr sz="4392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6" y="4462121"/>
            <a:ext cx="6726814" cy="1568053"/>
          </a:xfrm>
        </p:spPr>
        <p:txBody>
          <a:bodyPr anchor="ctr">
            <a:normAutofit/>
          </a:bodyPr>
          <a:lstStyle>
            <a:lvl1pPr marL="0" indent="0" algn="l">
              <a:buNone/>
              <a:defRPr sz="17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63" y="608471"/>
            <a:ext cx="6434826" cy="3017003"/>
          </a:xfrm>
        </p:spPr>
        <p:txBody>
          <a:bodyPr anchor="ctr">
            <a:normAutofit/>
          </a:bodyPr>
          <a:lstStyle>
            <a:lvl1pPr algn="l">
              <a:defRPr sz="4392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66832" y="3625474"/>
            <a:ext cx="5743487" cy="38029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331" indent="0">
              <a:buFontTx/>
              <a:buNone/>
              <a:defRPr/>
            </a:lvl2pPr>
            <a:lvl3pPr marL="912663" indent="0">
              <a:buFontTx/>
              <a:buNone/>
              <a:defRPr/>
            </a:lvl3pPr>
            <a:lvl4pPr marL="1368994" indent="0">
              <a:buFontTx/>
              <a:buNone/>
              <a:defRPr/>
            </a:lvl4pPr>
            <a:lvl5pPr marL="1825325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5" y="4462121"/>
            <a:ext cx="6726815" cy="1568053"/>
          </a:xfrm>
        </p:spPr>
        <p:txBody>
          <a:bodyPr anchor="ctr">
            <a:normAutofit/>
          </a:bodyPr>
          <a:lstStyle>
            <a:lvl1pPr marL="0" indent="0" algn="l">
              <a:buNone/>
              <a:defRPr sz="17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11540" y="788914"/>
            <a:ext cx="484631" cy="583693"/>
          </a:xfrm>
          <a:prstGeom prst="rect">
            <a:avLst/>
          </a:prstGeom>
        </p:spPr>
        <p:txBody>
          <a:bodyPr vert="horz" lIns="91271" tIns="45635" rIns="91271" bIns="45635" rtlCol="0" anchor="ctr">
            <a:noAutofit/>
          </a:bodyPr>
          <a:lstStyle/>
          <a:p>
            <a:pPr lvl="0"/>
            <a:r>
              <a:rPr lang="en-US" sz="798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0687" y="2881211"/>
            <a:ext cx="484631" cy="583693"/>
          </a:xfrm>
          <a:prstGeom prst="rect">
            <a:avLst/>
          </a:prstGeom>
        </p:spPr>
        <p:txBody>
          <a:bodyPr vert="horz" lIns="91271" tIns="45635" rIns="91271" bIns="45635" rtlCol="0" anchor="ctr">
            <a:noAutofit/>
          </a:bodyPr>
          <a:lstStyle/>
          <a:p>
            <a:pPr lvl="0"/>
            <a:r>
              <a:rPr lang="en-US" sz="798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19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5" y="1928410"/>
            <a:ext cx="6726815" cy="2590654"/>
          </a:xfrm>
        </p:spPr>
        <p:txBody>
          <a:bodyPr anchor="b">
            <a:normAutofit/>
          </a:bodyPr>
          <a:lstStyle>
            <a:lvl1pPr algn="l">
              <a:defRPr sz="4392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5" y="4519064"/>
            <a:ext cx="6726815" cy="1511110"/>
          </a:xfrm>
        </p:spPr>
        <p:txBody>
          <a:bodyPr anchor="t">
            <a:normAutofit/>
          </a:bodyPr>
          <a:lstStyle>
            <a:lvl1pPr marL="0" indent="0" algn="l">
              <a:buNone/>
              <a:defRPr sz="17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63" y="608471"/>
            <a:ext cx="6434826" cy="3017003"/>
          </a:xfrm>
        </p:spPr>
        <p:txBody>
          <a:bodyPr anchor="ctr">
            <a:normAutofit/>
          </a:bodyPr>
          <a:lstStyle>
            <a:lvl1pPr algn="l">
              <a:defRPr sz="4392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6003" y="4005768"/>
            <a:ext cx="6726816" cy="5132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331" indent="0">
              <a:buFontTx/>
              <a:buNone/>
              <a:defRPr/>
            </a:lvl2pPr>
            <a:lvl3pPr marL="912663" indent="0">
              <a:buFontTx/>
              <a:buNone/>
              <a:defRPr/>
            </a:lvl3pPr>
            <a:lvl4pPr marL="1368994" indent="0">
              <a:buFontTx/>
              <a:buNone/>
              <a:defRPr/>
            </a:lvl4pPr>
            <a:lvl5pPr marL="1825325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5" y="4519064"/>
            <a:ext cx="6726815" cy="1511110"/>
          </a:xfrm>
        </p:spPr>
        <p:txBody>
          <a:bodyPr anchor="t">
            <a:normAutofit/>
          </a:bodyPr>
          <a:lstStyle>
            <a:lvl1pPr marL="0" indent="0" algn="l">
              <a:buNone/>
              <a:defRPr sz="17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11540" y="788914"/>
            <a:ext cx="484631" cy="583693"/>
          </a:xfrm>
          <a:prstGeom prst="rect">
            <a:avLst/>
          </a:prstGeom>
        </p:spPr>
        <p:txBody>
          <a:bodyPr vert="horz" lIns="91271" tIns="45635" rIns="91271" bIns="45635" rtlCol="0" anchor="ctr">
            <a:noAutofit/>
          </a:bodyPr>
          <a:lstStyle/>
          <a:p>
            <a:pPr lvl="0"/>
            <a:r>
              <a:rPr lang="en-US" sz="798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0687" y="2881211"/>
            <a:ext cx="484631" cy="583693"/>
          </a:xfrm>
          <a:prstGeom prst="rect">
            <a:avLst/>
          </a:prstGeom>
        </p:spPr>
        <p:txBody>
          <a:bodyPr vert="horz" lIns="91271" tIns="45635" rIns="91271" bIns="45635" rtlCol="0" anchor="ctr">
            <a:noAutofit/>
          </a:bodyPr>
          <a:lstStyle/>
          <a:p>
            <a:pPr lvl="0"/>
            <a:r>
              <a:rPr lang="en-US" sz="798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62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9" y="608471"/>
            <a:ext cx="6720191" cy="3017003"/>
          </a:xfrm>
        </p:spPr>
        <p:txBody>
          <a:bodyPr anchor="ctr">
            <a:normAutofit/>
          </a:bodyPr>
          <a:lstStyle>
            <a:lvl1pPr algn="l">
              <a:defRPr sz="4392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6003" y="4005768"/>
            <a:ext cx="6726816" cy="5132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5">
                <a:solidFill>
                  <a:schemeClr val="accent1"/>
                </a:solidFill>
              </a:defRPr>
            </a:lvl1pPr>
            <a:lvl2pPr marL="456331" indent="0">
              <a:buFontTx/>
              <a:buNone/>
              <a:defRPr/>
            </a:lvl2pPr>
            <a:lvl3pPr marL="912663" indent="0">
              <a:buFontTx/>
              <a:buNone/>
              <a:defRPr/>
            </a:lvl3pPr>
            <a:lvl4pPr marL="1368994" indent="0">
              <a:buFontTx/>
              <a:buNone/>
              <a:defRPr/>
            </a:lvl4pPr>
            <a:lvl5pPr marL="1825325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5" y="4519064"/>
            <a:ext cx="6726815" cy="1511110"/>
          </a:xfrm>
        </p:spPr>
        <p:txBody>
          <a:bodyPr anchor="t">
            <a:normAutofit/>
          </a:bodyPr>
          <a:lstStyle>
            <a:lvl1pPr marL="0" indent="0" algn="l">
              <a:buNone/>
              <a:defRPr sz="17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2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57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4290" y="608472"/>
            <a:ext cx="1037269" cy="5241726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006" y="608472"/>
            <a:ext cx="5505284" cy="524172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5" y="2695867"/>
            <a:ext cx="6726815" cy="1823198"/>
          </a:xfrm>
        </p:spPr>
        <p:txBody>
          <a:bodyPr anchor="b"/>
          <a:lstStyle>
            <a:lvl1pPr algn="l">
              <a:defRPr sz="3992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5" y="4519064"/>
            <a:ext cx="6726815" cy="858807"/>
          </a:xfrm>
        </p:spPr>
        <p:txBody>
          <a:bodyPr anchor="t"/>
          <a:lstStyle>
            <a:lvl1pPr marL="0" indent="0" algn="l">
              <a:buNone/>
              <a:defRPr sz="199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6" y="608471"/>
            <a:ext cx="6726814" cy="131835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007" y="2156588"/>
            <a:ext cx="3272538" cy="3873585"/>
          </a:xfrm>
        </p:spPr>
        <p:txBody>
          <a:bodyPr>
            <a:normAutofit/>
          </a:bodyPr>
          <a:lstStyle>
            <a:lvl1pPr>
              <a:defRPr sz="1797"/>
            </a:lvl1pPr>
            <a:lvl2pPr>
              <a:defRPr sz="1597"/>
            </a:lvl2pPr>
            <a:lvl3pPr>
              <a:defRPr sz="139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281" y="2156590"/>
            <a:ext cx="3272539" cy="3873586"/>
          </a:xfrm>
        </p:spPr>
        <p:txBody>
          <a:bodyPr>
            <a:normAutofit/>
          </a:bodyPr>
          <a:lstStyle>
            <a:lvl1pPr>
              <a:defRPr sz="1797"/>
            </a:lvl1pPr>
            <a:lvl2pPr>
              <a:defRPr sz="1597"/>
            </a:lvl2pPr>
            <a:lvl3pPr>
              <a:defRPr sz="139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6" y="608471"/>
            <a:ext cx="6726813" cy="131835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6" y="2156981"/>
            <a:ext cx="3275254" cy="575195"/>
          </a:xfrm>
        </p:spPr>
        <p:txBody>
          <a:bodyPr anchor="b">
            <a:noAutofit/>
          </a:bodyPr>
          <a:lstStyle>
            <a:lvl1pPr marL="0" indent="0">
              <a:buNone/>
              <a:defRPr sz="2395" b="0"/>
            </a:lvl1pPr>
            <a:lvl2pPr marL="456331" indent="0">
              <a:buNone/>
              <a:defRPr sz="1996" b="1"/>
            </a:lvl2pPr>
            <a:lvl3pPr marL="912663" indent="0">
              <a:buNone/>
              <a:defRPr sz="1797" b="1"/>
            </a:lvl3pPr>
            <a:lvl4pPr marL="1368994" indent="0">
              <a:buNone/>
              <a:defRPr sz="1597" b="1"/>
            </a:lvl4pPr>
            <a:lvl5pPr marL="1825325" indent="0">
              <a:buNone/>
              <a:defRPr sz="1597" b="1"/>
            </a:lvl5pPr>
            <a:lvl6pPr marL="2281657" indent="0">
              <a:buNone/>
              <a:defRPr sz="1597" b="1"/>
            </a:lvl6pPr>
            <a:lvl7pPr marL="2737988" indent="0">
              <a:buNone/>
              <a:defRPr sz="1597" b="1"/>
            </a:lvl7pPr>
            <a:lvl8pPr marL="3194319" indent="0">
              <a:buNone/>
              <a:defRPr sz="1597" b="1"/>
            </a:lvl8pPr>
            <a:lvl9pPr marL="3650651" indent="0">
              <a:buNone/>
              <a:defRPr sz="159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" y="2732178"/>
            <a:ext cx="3275254" cy="329799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7564" y="2156981"/>
            <a:ext cx="3275254" cy="575195"/>
          </a:xfrm>
        </p:spPr>
        <p:txBody>
          <a:bodyPr anchor="b">
            <a:noAutofit/>
          </a:bodyPr>
          <a:lstStyle>
            <a:lvl1pPr marL="0" indent="0">
              <a:buNone/>
              <a:defRPr sz="2395" b="0"/>
            </a:lvl1pPr>
            <a:lvl2pPr marL="456331" indent="0">
              <a:buNone/>
              <a:defRPr sz="1996" b="1"/>
            </a:lvl2pPr>
            <a:lvl3pPr marL="912663" indent="0">
              <a:buNone/>
              <a:defRPr sz="1797" b="1"/>
            </a:lvl3pPr>
            <a:lvl4pPr marL="1368994" indent="0">
              <a:buNone/>
              <a:defRPr sz="1597" b="1"/>
            </a:lvl4pPr>
            <a:lvl5pPr marL="1825325" indent="0">
              <a:buNone/>
              <a:defRPr sz="1597" b="1"/>
            </a:lvl5pPr>
            <a:lvl6pPr marL="2281657" indent="0">
              <a:buNone/>
              <a:defRPr sz="1597" b="1"/>
            </a:lvl6pPr>
            <a:lvl7pPr marL="2737988" indent="0">
              <a:buNone/>
              <a:defRPr sz="1597" b="1"/>
            </a:lvl7pPr>
            <a:lvl8pPr marL="3194319" indent="0">
              <a:buNone/>
              <a:defRPr sz="1597" b="1"/>
            </a:lvl8pPr>
            <a:lvl9pPr marL="3650651" indent="0">
              <a:buNone/>
              <a:defRPr sz="159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7564" y="2732178"/>
            <a:ext cx="3275254" cy="329799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88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5" y="608471"/>
            <a:ext cx="6726814" cy="131835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05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6" y="1495829"/>
            <a:ext cx="2956818" cy="1276098"/>
          </a:xfrm>
        </p:spPr>
        <p:txBody>
          <a:bodyPr anchor="b">
            <a:normAutofit/>
          </a:bodyPr>
          <a:lstStyle>
            <a:lvl1pPr>
              <a:defRPr sz="19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560" y="513972"/>
            <a:ext cx="3588259" cy="55162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006" y="2771927"/>
            <a:ext cx="2956818" cy="2579663"/>
          </a:xfrm>
        </p:spPr>
        <p:txBody>
          <a:bodyPr>
            <a:normAutofit/>
          </a:bodyPr>
          <a:lstStyle>
            <a:lvl1pPr marL="0" indent="0">
              <a:buNone/>
              <a:defRPr sz="1397"/>
            </a:lvl1pPr>
            <a:lvl2pPr marL="342248" indent="0">
              <a:buNone/>
              <a:defRPr sz="1048"/>
            </a:lvl2pPr>
            <a:lvl3pPr marL="684497" indent="0">
              <a:buNone/>
              <a:defRPr sz="898"/>
            </a:lvl3pPr>
            <a:lvl4pPr marL="1026745" indent="0">
              <a:buNone/>
              <a:defRPr sz="749"/>
            </a:lvl4pPr>
            <a:lvl5pPr marL="1368994" indent="0">
              <a:buNone/>
              <a:defRPr sz="749"/>
            </a:lvl5pPr>
            <a:lvl6pPr marL="1711242" indent="0">
              <a:buNone/>
              <a:defRPr sz="749"/>
            </a:lvl6pPr>
            <a:lvl7pPr marL="2053491" indent="0">
              <a:buNone/>
              <a:defRPr sz="749"/>
            </a:lvl7pPr>
            <a:lvl8pPr marL="2395739" indent="0">
              <a:buNone/>
              <a:defRPr sz="749"/>
            </a:lvl8pPr>
            <a:lvl9pPr marL="2737988" indent="0">
              <a:buNone/>
              <a:defRPr sz="74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05" y="4791710"/>
            <a:ext cx="6726814" cy="565688"/>
          </a:xfrm>
        </p:spPr>
        <p:txBody>
          <a:bodyPr anchor="b">
            <a:normAutofit/>
          </a:bodyPr>
          <a:lstStyle>
            <a:lvl1pPr algn="l">
              <a:defRPr sz="2395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6005" y="608471"/>
            <a:ext cx="6726814" cy="3838596"/>
          </a:xfrm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331" indent="0">
              <a:buNone/>
              <a:defRPr sz="1597"/>
            </a:lvl2pPr>
            <a:lvl3pPr marL="912663" indent="0">
              <a:buNone/>
              <a:defRPr sz="1597"/>
            </a:lvl3pPr>
            <a:lvl4pPr marL="1368994" indent="0">
              <a:buNone/>
              <a:defRPr sz="1597"/>
            </a:lvl4pPr>
            <a:lvl5pPr marL="1825325" indent="0">
              <a:buNone/>
              <a:defRPr sz="1597"/>
            </a:lvl5pPr>
            <a:lvl6pPr marL="2281657" indent="0">
              <a:buNone/>
              <a:defRPr sz="1597"/>
            </a:lvl6pPr>
            <a:lvl7pPr marL="2737988" indent="0">
              <a:buNone/>
              <a:defRPr sz="1597"/>
            </a:lvl7pPr>
            <a:lvl8pPr marL="3194319" indent="0">
              <a:buNone/>
              <a:defRPr sz="1597"/>
            </a:lvl8pPr>
            <a:lvl9pPr marL="3650651" indent="0">
              <a:buNone/>
              <a:defRPr sz="159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005" y="5357398"/>
            <a:ext cx="6726814" cy="672776"/>
          </a:xfrm>
        </p:spPr>
        <p:txBody>
          <a:bodyPr>
            <a:normAutofit/>
          </a:bodyPr>
          <a:lstStyle>
            <a:lvl1pPr marL="0" indent="0">
              <a:buNone/>
              <a:defRPr sz="1198"/>
            </a:lvl1pPr>
            <a:lvl2pPr marL="456331" indent="0">
              <a:buNone/>
              <a:defRPr sz="1198"/>
            </a:lvl2pPr>
            <a:lvl3pPr marL="912663" indent="0">
              <a:buNone/>
              <a:defRPr sz="998"/>
            </a:lvl3pPr>
            <a:lvl4pPr marL="1368994" indent="0">
              <a:buNone/>
              <a:defRPr sz="898"/>
            </a:lvl4pPr>
            <a:lvl5pPr marL="1825325" indent="0">
              <a:buNone/>
              <a:defRPr sz="898"/>
            </a:lvl5pPr>
            <a:lvl6pPr marL="2281657" indent="0">
              <a:buNone/>
              <a:defRPr sz="898"/>
            </a:lvl6pPr>
            <a:lvl7pPr marL="2737988" indent="0">
              <a:buNone/>
              <a:defRPr sz="898"/>
            </a:lvl7pPr>
            <a:lvl8pPr marL="3194319" indent="0">
              <a:buNone/>
              <a:defRPr sz="898"/>
            </a:lvl8pPr>
            <a:lvl9pPr marL="3650651" indent="0">
              <a:buNone/>
              <a:defRPr sz="89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972" y="-8452"/>
            <a:ext cx="9719048" cy="6862204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006" y="608471"/>
            <a:ext cx="6726813" cy="1318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5" y="2156590"/>
            <a:ext cx="6726814" cy="387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8072" y="6030176"/>
            <a:ext cx="724990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006" y="6030176"/>
            <a:ext cx="4899067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9566" y="6030176"/>
            <a:ext cx="543254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4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6331" rtl="0" eaLnBrk="1" latinLnBrk="0" hangingPunct="1">
        <a:spcBef>
          <a:spcPct val="0"/>
        </a:spcBef>
        <a:buNone/>
        <a:defRPr sz="359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248" indent="-342248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538" indent="-285207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0828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7160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3491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09822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6154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2485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78816" indent="-228166" algn="l" defTabSz="456331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31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663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8994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657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7988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319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0651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0" y="2203450"/>
            <a:ext cx="722058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Engenharia </a:t>
            </a:r>
            <a:r>
              <a:rPr sz="4800" dirty="0"/>
              <a:t>de </a:t>
            </a:r>
            <a:r>
              <a:rPr sz="4800" spc="-15" dirty="0"/>
              <a:t>Software</a:t>
            </a:r>
            <a:r>
              <a:rPr sz="4800" spc="-65" dirty="0"/>
              <a:t> 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577850" y="3422650"/>
            <a:ext cx="7062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Aula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1</a:t>
            </a:r>
            <a:endParaRPr sz="3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b="1" spc="-15" dirty="0">
                <a:latin typeface="Calibri"/>
                <a:cs typeface="Calibri"/>
              </a:rPr>
              <a:t>Introdução </a:t>
            </a:r>
            <a:r>
              <a:rPr sz="3600" b="1" dirty="0">
                <a:latin typeface="Calibri"/>
                <a:cs typeface="Calibri"/>
              </a:rPr>
              <a:t>à </a:t>
            </a:r>
            <a:r>
              <a:rPr sz="3600" b="1" spc="-10" dirty="0">
                <a:latin typeface="Calibri"/>
                <a:cs typeface="Calibri"/>
              </a:rPr>
              <a:t>Engenharia </a:t>
            </a:r>
            <a:r>
              <a:rPr sz="3600" b="1" dirty="0">
                <a:latin typeface="Calibri"/>
                <a:cs typeface="Calibri"/>
              </a:rPr>
              <a:t>de</a:t>
            </a:r>
            <a:r>
              <a:rPr sz="3600" b="1" spc="3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Software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D627AA-E88C-4A40-82B3-8C01F2239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46050"/>
            <a:ext cx="2387499" cy="61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76FE-81F3-424E-98EB-03E5F58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8" y="146050"/>
            <a:ext cx="9533044" cy="1318354"/>
          </a:xfrm>
        </p:spPr>
        <p:txBody>
          <a:bodyPr/>
          <a:lstStyle/>
          <a:p>
            <a:r>
              <a:rPr lang="pt-BR" dirty="0"/>
              <a:t>Uma “Pequena” Motivação $$$...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BB9F7B-5A5F-48B2-9E1F-24B66B71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1033827"/>
            <a:ext cx="7166469" cy="47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76FE-81F3-424E-98EB-03E5F58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8" y="146050"/>
            <a:ext cx="9533044" cy="1318354"/>
          </a:xfrm>
        </p:spPr>
        <p:txBody>
          <a:bodyPr/>
          <a:lstStyle/>
          <a:p>
            <a:r>
              <a:rPr lang="pt-BR" dirty="0"/>
              <a:t>Uma “Pequena” Motivação $$$...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96BFA1-AAB8-4B9D-98F2-D9C722B4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136650"/>
            <a:ext cx="6419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76FE-81F3-424E-98EB-03E5F58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8" y="146050"/>
            <a:ext cx="9533044" cy="1318354"/>
          </a:xfrm>
        </p:spPr>
        <p:txBody>
          <a:bodyPr/>
          <a:lstStyle/>
          <a:p>
            <a:r>
              <a:rPr lang="pt-BR" dirty="0"/>
              <a:t>Uma “Pequena” Motivação $$$...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489B99-815D-4B56-9AC4-6390052C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110027"/>
            <a:ext cx="7096101" cy="23126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273095-3CBE-4538-BD6C-459D3FEC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3575050"/>
            <a:ext cx="7096100" cy="18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76FE-81F3-424E-98EB-03E5F58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302583"/>
            <a:ext cx="9533044" cy="1318354"/>
          </a:xfrm>
        </p:spPr>
        <p:txBody>
          <a:bodyPr/>
          <a:lstStyle/>
          <a:p>
            <a:r>
              <a:rPr lang="pt-BR" dirty="0"/>
              <a:t>O Caminho para ser um bom 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088467-1989-4EB0-9D82-29A6ED87D2D5}"/>
              </a:ext>
            </a:extLst>
          </p:cNvPr>
          <p:cNvSpPr txBox="1"/>
          <p:nvPr/>
        </p:nvSpPr>
        <p:spPr>
          <a:xfrm>
            <a:off x="806450" y="1219505"/>
            <a:ext cx="7165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Saiba programar em pelo menos uma linguagem orientada a objetos, como C++, Java ou Python.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seu código: aprenda a identificar erros, crie testes e hackeie seu próprio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Desenvolva seu raciocínio lógico e conhecimentos em matemática discreta.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Compreenda bem algoritmos e estrutura de dados.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Compreenda bem sistemas operacionais.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Aprenda sobre 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Aprenda a criptografar.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0118CA-1873-43C3-A255-D184BA58DD45}"/>
              </a:ext>
            </a:extLst>
          </p:cNvPr>
          <p:cNvSpPr/>
          <p:nvPr/>
        </p:nvSpPr>
        <p:spPr>
          <a:xfrm>
            <a:off x="806450" y="5896386"/>
            <a:ext cx="7165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http://engenharia360.com/18-dicas-do-google-para-ser-um-bom-engenheiro-de-software/</a:t>
            </a:r>
          </a:p>
        </p:txBody>
      </p:sp>
    </p:spTree>
    <p:extLst>
      <p:ext uri="{BB962C8B-B14F-4D97-AF65-F5344CB8AC3E}">
        <p14:creationId xmlns:p14="http://schemas.microsoft.com/office/powerpoint/2010/main" val="41974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6DB8F9C-D024-4813-B001-575D4A56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01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" y="1441450"/>
            <a:ext cx="8801100" cy="485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r>
              <a:rPr sz="2500" spc="-5" dirty="0">
                <a:latin typeface="Calibri"/>
                <a:cs typeface="Calibri"/>
              </a:rPr>
              <a:t>Mas </a:t>
            </a:r>
            <a:r>
              <a:rPr sz="2500" spc="-10" dirty="0">
                <a:latin typeface="Calibri"/>
                <a:cs typeface="Calibri"/>
              </a:rPr>
              <a:t>antes, </a:t>
            </a:r>
            <a:r>
              <a:rPr sz="2500" spc="-5" dirty="0">
                <a:latin typeface="Calibri"/>
                <a:cs typeface="Calibri"/>
              </a:rPr>
              <a:t>o que é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Software?</a:t>
            </a:r>
            <a:endParaRPr sz="2500" dirty="0">
              <a:latin typeface="Calibri"/>
              <a:cs typeface="Calibri"/>
            </a:endParaRPr>
          </a:p>
          <a:p>
            <a:pPr marL="756285" marR="434975" lvl="1" indent="-286385">
              <a:lnSpc>
                <a:spcPct val="100000"/>
              </a:lnSpc>
              <a:spcBef>
                <a:spcPts val="2430"/>
              </a:spcBef>
              <a:buClr>
                <a:srgbClr val="204F52"/>
              </a:buClr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200" i="1" spc="-10" dirty="0">
                <a:latin typeface="Calibri"/>
                <a:cs typeface="Calibri"/>
              </a:rPr>
              <a:t>Conjunto </a:t>
            </a:r>
            <a:r>
              <a:rPr sz="2200" i="1" spc="-5" dirty="0">
                <a:latin typeface="Calibri"/>
                <a:cs typeface="Calibri"/>
              </a:rPr>
              <a:t>de </a:t>
            </a:r>
            <a:r>
              <a:rPr sz="2200" i="1" spc="-15" dirty="0">
                <a:latin typeface="Calibri"/>
                <a:cs typeface="Calibri"/>
              </a:rPr>
              <a:t>componentes </a:t>
            </a:r>
            <a:r>
              <a:rPr sz="2200" i="1" spc="-10" dirty="0">
                <a:latin typeface="Calibri"/>
                <a:cs typeface="Calibri"/>
              </a:rPr>
              <a:t>lógicos </a:t>
            </a:r>
            <a:r>
              <a:rPr sz="2200" i="1" spc="-5" dirty="0">
                <a:latin typeface="Calibri"/>
                <a:cs typeface="Calibri"/>
              </a:rPr>
              <a:t>de um </a:t>
            </a:r>
            <a:r>
              <a:rPr sz="2200" i="1" spc="-10" dirty="0">
                <a:latin typeface="Calibri"/>
                <a:cs typeface="Calibri"/>
              </a:rPr>
              <a:t>computador </a:t>
            </a:r>
            <a:r>
              <a:rPr sz="2200" i="1" spc="-5" dirty="0">
                <a:latin typeface="Calibri"/>
                <a:cs typeface="Calibri"/>
              </a:rPr>
              <a:t>ou </a:t>
            </a:r>
            <a:r>
              <a:rPr sz="2200" i="1" spc="-15" dirty="0">
                <a:latin typeface="Calibri"/>
                <a:cs typeface="Calibri"/>
              </a:rPr>
              <a:t>sistema </a:t>
            </a:r>
            <a:r>
              <a:rPr sz="2200" i="1" spc="-10" dirty="0">
                <a:latin typeface="Calibri"/>
                <a:cs typeface="Calibri"/>
              </a:rPr>
              <a:t>de  processamento </a:t>
            </a:r>
            <a:r>
              <a:rPr sz="2200" i="1" spc="-5" dirty="0">
                <a:latin typeface="Calibri"/>
                <a:cs typeface="Calibri"/>
              </a:rPr>
              <a:t>de </a:t>
            </a:r>
            <a:r>
              <a:rPr sz="2200" i="1" spc="-10" dirty="0">
                <a:latin typeface="Calibri"/>
                <a:cs typeface="Calibri"/>
              </a:rPr>
              <a:t>dados;</a:t>
            </a:r>
            <a:endParaRPr sz="2200" dirty="0">
              <a:latin typeface="Calibri"/>
              <a:cs typeface="Calibri"/>
            </a:endParaRPr>
          </a:p>
          <a:p>
            <a:pPr marL="756285" marR="1242060" lvl="1" indent="-286385">
              <a:lnSpc>
                <a:spcPct val="100000"/>
              </a:lnSpc>
              <a:spcBef>
                <a:spcPts val="1200"/>
              </a:spcBef>
              <a:buClr>
                <a:srgbClr val="204F52"/>
              </a:buClr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Calibri"/>
                <a:cs typeface="Calibri"/>
              </a:rPr>
              <a:t>Programa, rotina ou </a:t>
            </a:r>
            <a:r>
              <a:rPr sz="2200" i="1" spc="-15" dirty="0">
                <a:latin typeface="Calibri"/>
                <a:cs typeface="Calibri"/>
              </a:rPr>
              <a:t>conjunto </a:t>
            </a:r>
            <a:r>
              <a:rPr sz="2200" i="1" spc="-5" dirty="0">
                <a:latin typeface="Calibri"/>
                <a:cs typeface="Calibri"/>
              </a:rPr>
              <a:t>de </a:t>
            </a:r>
            <a:r>
              <a:rPr sz="2200" i="1" spc="-10" dirty="0">
                <a:latin typeface="Calibri"/>
                <a:cs typeface="Calibri"/>
              </a:rPr>
              <a:t>instruções que controlam </a:t>
            </a:r>
            <a:r>
              <a:rPr sz="2200" i="1" spc="-5" dirty="0">
                <a:latin typeface="Calibri"/>
                <a:cs typeface="Calibri"/>
              </a:rPr>
              <a:t>o  </a:t>
            </a:r>
            <a:r>
              <a:rPr sz="2200" i="1" spc="-10" dirty="0">
                <a:latin typeface="Calibri"/>
                <a:cs typeface="Calibri"/>
              </a:rPr>
              <a:t>funcionamento </a:t>
            </a:r>
            <a:r>
              <a:rPr sz="2200" i="1" spc="-5" dirty="0">
                <a:latin typeface="Calibri"/>
                <a:cs typeface="Calibri"/>
              </a:rPr>
              <a:t>de um </a:t>
            </a:r>
            <a:r>
              <a:rPr sz="2200" i="1" spc="-25" dirty="0">
                <a:latin typeface="Calibri"/>
                <a:cs typeface="Calibri"/>
              </a:rPr>
              <a:t>computador.</a:t>
            </a:r>
            <a:endParaRPr sz="2200" dirty="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1240"/>
              </a:spcBef>
            </a:pPr>
            <a:r>
              <a:rPr sz="1500" i="1" spc="-15" dirty="0">
                <a:solidFill>
                  <a:srgbClr val="003399"/>
                </a:solidFill>
                <a:latin typeface="Calibri"/>
                <a:cs typeface="Calibri"/>
              </a:rPr>
              <a:t>Fonte: </a:t>
            </a:r>
            <a:r>
              <a:rPr sz="1500" i="1" spc="-5" dirty="0">
                <a:solidFill>
                  <a:srgbClr val="003399"/>
                </a:solidFill>
                <a:latin typeface="Calibri"/>
                <a:cs typeface="Calibri"/>
              </a:rPr>
              <a:t>Dicionário</a:t>
            </a:r>
            <a:r>
              <a:rPr sz="1500" i="1" spc="35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003399"/>
                </a:solidFill>
                <a:latin typeface="Calibri"/>
                <a:cs typeface="Calibri"/>
              </a:rPr>
              <a:t>Houaiss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756285" marR="770890" lvl="1" indent="-286385">
              <a:lnSpc>
                <a:spcPct val="100000"/>
              </a:lnSpc>
              <a:spcBef>
                <a:spcPts val="1240"/>
              </a:spcBef>
              <a:buClr>
                <a:srgbClr val="204F52"/>
              </a:buClr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200" i="1" spc="-10" dirty="0">
                <a:latin typeface="Calibri"/>
                <a:cs typeface="Calibri"/>
              </a:rPr>
              <a:t>Instruções (programas </a:t>
            </a:r>
            <a:r>
              <a:rPr sz="2200" i="1" spc="-5" dirty="0">
                <a:latin typeface="Calibri"/>
                <a:cs typeface="Calibri"/>
              </a:rPr>
              <a:t>de </a:t>
            </a:r>
            <a:r>
              <a:rPr sz="2200" i="1" spc="-10" dirty="0">
                <a:latin typeface="Calibri"/>
                <a:cs typeface="Calibri"/>
              </a:rPr>
              <a:t>computador) que, quando </a:t>
            </a:r>
            <a:r>
              <a:rPr sz="2200" i="1" spc="-20" dirty="0">
                <a:latin typeface="Calibri"/>
                <a:cs typeface="Calibri"/>
              </a:rPr>
              <a:t>executadas,  </a:t>
            </a:r>
            <a:r>
              <a:rPr sz="2200" i="1" spc="-10" dirty="0">
                <a:latin typeface="Calibri"/>
                <a:cs typeface="Calibri"/>
              </a:rPr>
              <a:t>fornecem características, funções </a:t>
            </a:r>
            <a:r>
              <a:rPr sz="2200" i="1" spc="-5" dirty="0">
                <a:latin typeface="Calibri"/>
                <a:cs typeface="Calibri"/>
              </a:rPr>
              <a:t>e desempenho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desejados;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204F52"/>
              </a:buClr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200" i="1" spc="-10" dirty="0">
                <a:latin typeface="Calibri"/>
                <a:cs typeface="Calibri"/>
              </a:rPr>
              <a:t>Estruturas </a:t>
            </a:r>
            <a:r>
              <a:rPr sz="2200" i="1" spc="-5" dirty="0">
                <a:latin typeface="Calibri"/>
                <a:cs typeface="Calibri"/>
              </a:rPr>
              <a:t>de dados </a:t>
            </a:r>
            <a:r>
              <a:rPr sz="2200" i="1" spc="-10" dirty="0">
                <a:latin typeface="Calibri"/>
                <a:cs typeface="Calibri"/>
              </a:rPr>
              <a:t>que possibilitam aos </a:t>
            </a:r>
            <a:r>
              <a:rPr sz="2200" i="1" spc="-5" dirty="0">
                <a:latin typeface="Calibri"/>
                <a:cs typeface="Calibri"/>
              </a:rPr>
              <a:t>programas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manipular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200" i="1" spc="-10" dirty="0">
                <a:latin typeface="Calibri"/>
                <a:cs typeface="Calibri"/>
              </a:rPr>
              <a:t>informações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adequadamente;</a:t>
            </a:r>
            <a:endParaRPr sz="2200" dirty="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1240"/>
              </a:spcBef>
            </a:pPr>
            <a:r>
              <a:rPr sz="1500" i="1" spc="-15" dirty="0">
                <a:solidFill>
                  <a:srgbClr val="003399"/>
                </a:solidFill>
                <a:latin typeface="Calibri"/>
                <a:cs typeface="Calibri"/>
              </a:rPr>
              <a:t>Fonte: </a:t>
            </a:r>
            <a:r>
              <a:rPr sz="1500" i="1" spc="-5" dirty="0">
                <a:solidFill>
                  <a:srgbClr val="003399"/>
                </a:solidFill>
                <a:latin typeface="Calibri"/>
                <a:cs typeface="Calibri"/>
              </a:rPr>
              <a:t>Engenharia de software: uma </a:t>
            </a:r>
            <a:r>
              <a:rPr sz="1500" i="1" spc="-10" dirty="0">
                <a:solidFill>
                  <a:srgbClr val="003399"/>
                </a:solidFill>
                <a:latin typeface="Calibri"/>
                <a:cs typeface="Calibri"/>
              </a:rPr>
              <a:t>abordagem </a:t>
            </a:r>
            <a:r>
              <a:rPr sz="1500" i="1" spc="-5" dirty="0">
                <a:solidFill>
                  <a:srgbClr val="003399"/>
                </a:solidFill>
                <a:latin typeface="Calibri"/>
                <a:cs typeface="Calibri"/>
              </a:rPr>
              <a:t>profissional 8ª </a:t>
            </a:r>
            <a:r>
              <a:rPr sz="1500" i="1" dirty="0">
                <a:solidFill>
                  <a:srgbClr val="003399"/>
                </a:solidFill>
                <a:latin typeface="Calibri"/>
                <a:cs typeface="Calibri"/>
              </a:rPr>
              <a:t>ed. </a:t>
            </a:r>
            <a:r>
              <a:rPr sz="1500" i="1" spc="-5" dirty="0">
                <a:solidFill>
                  <a:srgbClr val="003399"/>
                </a:solidFill>
                <a:latin typeface="Calibri"/>
                <a:cs typeface="Calibri"/>
              </a:rPr>
              <a:t>(PRESSMAN, </a:t>
            </a:r>
            <a:r>
              <a:rPr sz="1500" i="1" spc="-10" dirty="0">
                <a:solidFill>
                  <a:srgbClr val="003399"/>
                </a:solidFill>
                <a:latin typeface="Calibri"/>
                <a:cs typeface="Calibri"/>
              </a:rPr>
              <a:t>Roger </a:t>
            </a:r>
            <a:r>
              <a:rPr sz="1500" i="1" dirty="0">
                <a:solidFill>
                  <a:srgbClr val="003399"/>
                </a:solidFill>
                <a:latin typeface="Calibri"/>
                <a:cs typeface="Calibri"/>
              </a:rPr>
              <a:t>S.; MAXIM, </a:t>
            </a:r>
            <a:r>
              <a:rPr sz="1500" i="1" spc="-5" dirty="0">
                <a:solidFill>
                  <a:srgbClr val="003399"/>
                </a:solidFill>
                <a:latin typeface="Calibri"/>
                <a:cs typeface="Calibri"/>
              </a:rPr>
              <a:t>Bruce</a:t>
            </a:r>
            <a:r>
              <a:rPr sz="1500" i="1" spc="145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500" i="1" dirty="0">
                <a:solidFill>
                  <a:srgbClr val="003399"/>
                </a:solidFill>
                <a:latin typeface="Calibri"/>
                <a:cs typeface="Calibri"/>
              </a:rPr>
              <a:t>R.)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4" y="396061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 que é </a:t>
            </a:r>
            <a:r>
              <a:rPr spc="-10" dirty="0"/>
              <a:t>Engenharia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20" dirty="0"/>
              <a:t>Software?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" y="1746250"/>
            <a:ext cx="8801100" cy="3782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r>
              <a:rPr lang="pt-BR" sz="2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contexto de Engenharia de Software, </a:t>
            </a:r>
            <a:r>
              <a:rPr lang="pt-B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software deve ser visto como um </a:t>
            </a:r>
            <a:r>
              <a:rPr lang="pt-B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“produto” </a:t>
            </a:r>
            <a:r>
              <a:rPr lang="pt-B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 vendido.</a:t>
            </a:r>
            <a:r>
              <a:rPr lang="pt-BR" sz="2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endParaRPr lang="pt-BR" sz="2000" b="1" u="sng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software  é  concebido  e  desenvolvido  como  resultado  de  um  trabalho  de engenharia e não manufaturado no sentido clássico; </a:t>
            </a:r>
          </a:p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software  não  se  desgasta,  ou  seja,  ao  contrário  da  maioria  dos  produtos,  o software não se caracteriza por um aumento na possibilidade de falhas à medida que o tempo passa (como acontece com a maioria dos produtos manufaturados); </a:t>
            </a:r>
          </a:p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204F52"/>
              </a:buClr>
              <a:buFont typeface="Symbol"/>
              <a:buChar char=""/>
              <a:tabLst>
                <a:tab pos="364490" algn="l"/>
                <a:tab pos="365125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maioria  dos  produtos  de  software  é  concebida  inteiramente  sob  medida, sem a utilização de componentes pré-existentes.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4" y="396061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 que é </a:t>
            </a:r>
            <a:r>
              <a:rPr spc="-10" dirty="0"/>
              <a:t>Engenharia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20" dirty="0"/>
              <a:t>Software?</a:t>
            </a:r>
          </a:p>
        </p:txBody>
      </p:sp>
    </p:spTree>
    <p:extLst>
      <p:ext uri="{BB962C8B-B14F-4D97-AF65-F5344CB8AC3E}">
        <p14:creationId xmlns:p14="http://schemas.microsoft.com/office/powerpoint/2010/main" val="20093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4" y="396061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 que é </a:t>
            </a:r>
            <a:r>
              <a:rPr spc="-10" dirty="0"/>
              <a:t>Engenharia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20" dirty="0"/>
              <a:t>Software?</a:t>
            </a:r>
          </a:p>
        </p:txBody>
      </p:sp>
      <p:sp>
        <p:nvSpPr>
          <p:cNvPr id="4" name="object 4"/>
          <p:cNvSpPr/>
          <p:nvPr/>
        </p:nvSpPr>
        <p:spPr>
          <a:xfrm>
            <a:off x="1818132" y="3206495"/>
            <a:ext cx="5977255" cy="1583690"/>
          </a:xfrm>
          <a:custGeom>
            <a:avLst/>
            <a:gdLst/>
            <a:ahLst/>
            <a:cxnLst/>
            <a:rect l="l" t="t" r="r" b="b"/>
            <a:pathLst>
              <a:path w="5977255" h="1583689">
                <a:moveTo>
                  <a:pt x="5429631" y="0"/>
                </a:moveTo>
                <a:lnTo>
                  <a:pt x="547497" y="0"/>
                </a:lnTo>
                <a:lnTo>
                  <a:pt x="500255" y="2009"/>
                </a:lnTo>
                <a:lnTo>
                  <a:pt x="454129" y="7928"/>
                </a:lnTo>
                <a:lnTo>
                  <a:pt x="409284" y="17592"/>
                </a:lnTo>
                <a:lnTo>
                  <a:pt x="365884" y="30838"/>
                </a:lnTo>
                <a:lnTo>
                  <a:pt x="324093" y="47500"/>
                </a:lnTo>
                <a:lnTo>
                  <a:pt x="284075" y="67414"/>
                </a:lnTo>
                <a:lnTo>
                  <a:pt x="245996" y="90416"/>
                </a:lnTo>
                <a:lnTo>
                  <a:pt x="210018" y="116342"/>
                </a:lnTo>
                <a:lnTo>
                  <a:pt x="176307" y="145027"/>
                </a:lnTo>
                <a:lnTo>
                  <a:pt x="145027" y="176307"/>
                </a:lnTo>
                <a:lnTo>
                  <a:pt x="116342" y="210018"/>
                </a:lnTo>
                <a:lnTo>
                  <a:pt x="90416" y="245996"/>
                </a:lnTo>
                <a:lnTo>
                  <a:pt x="67414" y="284075"/>
                </a:lnTo>
                <a:lnTo>
                  <a:pt x="47500" y="324093"/>
                </a:lnTo>
                <a:lnTo>
                  <a:pt x="30838" y="365884"/>
                </a:lnTo>
                <a:lnTo>
                  <a:pt x="17592" y="409284"/>
                </a:lnTo>
                <a:lnTo>
                  <a:pt x="7928" y="454129"/>
                </a:lnTo>
                <a:lnTo>
                  <a:pt x="2009" y="500255"/>
                </a:lnTo>
                <a:lnTo>
                  <a:pt x="0" y="547496"/>
                </a:lnTo>
                <a:lnTo>
                  <a:pt x="0" y="1035938"/>
                </a:lnTo>
                <a:lnTo>
                  <a:pt x="2009" y="1083180"/>
                </a:lnTo>
                <a:lnTo>
                  <a:pt x="7928" y="1129306"/>
                </a:lnTo>
                <a:lnTo>
                  <a:pt x="17592" y="1174151"/>
                </a:lnTo>
                <a:lnTo>
                  <a:pt x="30838" y="1217551"/>
                </a:lnTo>
                <a:lnTo>
                  <a:pt x="47500" y="1259342"/>
                </a:lnTo>
                <a:lnTo>
                  <a:pt x="67414" y="1299360"/>
                </a:lnTo>
                <a:lnTo>
                  <a:pt x="90416" y="1337439"/>
                </a:lnTo>
                <a:lnTo>
                  <a:pt x="116342" y="1373417"/>
                </a:lnTo>
                <a:lnTo>
                  <a:pt x="145027" y="1407128"/>
                </a:lnTo>
                <a:lnTo>
                  <a:pt x="176307" y="1438408"/>
                </a:lnTo>
                <a:lnTo>
                  <a:pt x="210018" y="1467093"/>
                </a:lnTo>
                <a:lnTo>
                  <a:pt x="245996" y="1493019"/>
                </a:lnTo>
                <a:lnTo>
                  <a:pt x="284075" y="1516021"/>
                </a:lnTo>
                <a:lnTo>
                  <a:pt x="324093" y="1535935"/>
                </a:lnTo>
                <a:lnTo>
                  <a:pt x="365884" y="1552597"/>
                </a:lnTo>
                <a:lnTo>
                  <a:pt x="409284" y="1565843"/>
                </a:lnTo>
                <a:lnTo>
                  <a:pt x="454129" y="1575507"/>
                </a:lnTo>
                <a:lnTo>
                  <a:pt x="500255" y="1581426"/>
                </a:lnTo>
                <a:lnTo>
                  <a:pt x="547497" y="1583435"/>
                </a:lnTo>
                <a:lnTo>
                  <a:pt x="5429631" y="1583435"/>
                </a:lnTo>
                <a:lnTo>
                  <a:pt x="5476872" y="1581426"/>
                </a:lnTo>
                <a:lnTo>
                  <a:pt x="5522998" y="1575507"/>
                </a:lnTo>
                <a:lnTo>
                  <a:pt x="5567843" y="1565843"/>
                </a:lnTo>
                <a:lnTo>
                  <a:pt x="5611243" y="1552597"/>
                </a:lnTo>
                <a:lnTo>
                  <a:pt x="5653034" y="1535935"/>
                </a:lnTo>
                <a:lnTo>
                  <a:pt x="5693052" y="1516021"/>
                </a:lnTo>
                <a:lnTo>
                  <a:pt x="5731131" y="1493019"/>
                </a:lnTo>
                <a:lnTo>
                  <a:pt x="5767109" y="1467093"/>
                </a:lnTo>
                <a:lnTo>
                  <a:pt x="5800820" y="1438408"/>
                </a:lnTo>
                <a:lnTo>
                  <a:pt x="5832100" y="1407128"/>
                </a:lnTo>
                <a:lnTo>
                  <a:pt x="5860785" y="1373417"/>
                </a:lnTo>
                <a:lnTo>
                  <a:pt x="5886711" y="1337439"/>
                </a:lnTo>
                <a:lnTo>
                  <a:pt x="5909713" y="1299360"/>
                </a:lnTo>
                <a:lnTo>
                  <a:pt x="5929627" y="1259342"/>
                </a:lnTo>
                <a:lnTo>
                  <a:pt x="5946289" y="1217551"/>
                </a:lnTo>
                <a:lnTo>
                  <a:pt x="5959535" y="1174151"/>
                </a:lnTo>
                <a:lnTo>
                  <a:pt x="5969199" y="1129306"/>
                </a:lnTo>
                <a:lnTo>
                  <a:pt x="5975118" y="1083180"/>
                </a:lnTo>
                <a:lnTo>
                  <a:pt x="5977128" y="1035938"/>
                </a:lnTo>
                <a:lnTo>
                  <a:pt x="5977128" y="547496"/>
                </a:lnTo>
                <a:lnTo>
                  <a:pt x="5975118" y="500255"/>
                </a:lnTo>
                <a:lnTo>
                  <a:pt x="5969199" y="454129"/>
                </a:lnTo>
                <a:lnTo>
                  <a:pt x="5959535" y="409284"/>
                </a:lnTo>
                <a:lnTo>
                  <a:pt x="5946289" y="365884"/>
                </a:lnTo>
                <a:lnTo>
                  <a:pt x="5929627" y="324093"/>
                </a:lnTo>
                <a:lnTo>
                  <a:pt x="5909713" y="284075"/>
                </a:lnTo>
                <a:lnTo>
                  <a:pt x="5886711" y="245996"/>
                </a:lnTo>
                <a:lnTo>
                  <a:pt x="5860785" y="210018"/>
                </a:lnTo>
                <a:lnTo>
                  <a:pt x="5832100" y="176307"/>
                </a:lnTo>
                <a:lnTo>
                  <a:pt x="5800820" y="145027"/>
                </a:lnTo>
                <a:lnTo>
                  <a:pt x="5767109" y="116342"/>
                </a:lnTo>
                <a:lnTo>
                  <a:pt x="5731131" y="90416"/>
                </a:lnTo>
                <a:lnTo>
                  <a:pt x="5693052" y="67414"/>
                </a:lnTo>
                <a:lnTo>
                  <a:pt x="5653034" y="47500"/>
                </a:lnTo>
                <a:lnTo>
                  <a:pt x="5611243" y="30838"/>
                </a:lnTo>
                <a:lnTo>
                  <a:pt x="5567843" y="17592"/>
                </a:lnTo>
                <a:lnTo>
                  <a:pt x="5522998" y="7928"/>
                </a:lnTo>
                <a:lnTo>
                  <a:pt x="5476872" y="2009"/>
                </a:lnTo>
                <a:lnTo>
                  <a:pt x="5429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5251" y="1489504"/>
            <a:ext cx="5216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Um </a:t>
            </a:r>
            <a:r>
              <a:rPr sz="2400" i="1" spc="-15" dirty="0">
                <a:latin typeface="Calibri"/>
                <a:cs typeface="Calibri"/>
              </a:rPr>
              <a:t>conjunto </a:t>
            </a:r>
            <a:r>
              <a:rPr sz="2400" i="1" spc="-5" dirty="0">
                <a:latin typeface="Calibri"/>
                <a:cs typeface="Calibri"/>
              </a:rPr>
              <a:t>de processos, </a:t>
            </a:r>
            <a:r>
              <a:rPr sz="2400" i="1" spc="-10" dirty="0">
                <a:latin typeface="Calibri"/>
                <a:cs typeface="Calibri"/>
              </a:rPr>
              <a:t>métodos </a:t>
            </a:r>
            <a:r>
              <a:rPr sz="2400" i="1" dirty="0">
                <a:latin typeface="Calibri"/>
                <a:cs typeface="Calibri"/>
              </a:rPr>
              <a:t>e  </a:t>
            </a:r>
            <a:r>
              <a:rPr sz="2400" i="1" spc="-10" dirty="0">
                <a:latin typeface="Calibri"/>
                <a:cs typeface="Calibri"/>
              </a:rPr>
              <a:t>ferramentas utilizadas </a:t>
            </a:r>
            <a:r>
              <a:rPr sz="2400" i="1" spc="-5" dirty="0">
                <a:latin typeface="Calibri"/>
                <a:cs typeface="Calibri"/>
              </a:rPr>
              <a:t>na análise, </a:t>
            </a:r>
            <a:r>
              <a:rPr sz="2400" i="1" spc="-15" dirty="0">
                <a:latin typeface="Calibri"/>
                <a:cs typeface="Calibri"/>
              </a:rPr>
              <a:t>projeto,  </a:t>
            </a:r>
            <a:r>
              <a:rPr sz="2400" i="1" spc="-10" dirty="0">
                <a:latin typeface="Calibri"/>
                <a:cs typeface="Calibri"/>
              </a:rPr>
              <a:t>construção </a:t>
            </a:r>
            <a:r>
              <a:rPr sz="2400" i="1" dirty="0">
                <a:latin typeface="Calibri"/>
                <a:cs typeface="Calibri"/>
              </a:rPr>
              <a:t>e </a:t>
            </a:r>
            <a:r>
              <a:rPr sz="2400" i="1" spc="-5" dirty="0">
                <a:latin typeface="Calibri"/>
                <a:cs typeface="Calibri"/>
              </a:rPr>
              <a:t>manutenção de softwares.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4FF152-B2FD-4E6F-8965-B140A68E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7" y="2965450"/>
            <a:ext cx="7272557" cy="2504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348</Words>
  <Application>Microsoft Office PowerPoint</Application>
  <PresentationFormat>Personalizar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Facetado</vt:lpstr>
      <vt:lpstr>Engenharia de Software </vt:lpstr>
      <vt:lpstr>Uma “Pequena” Motivação $$$...</vt:lpstr>
      <vt:lpstr>Uma “Pequena” Motivação $$$...</vt:lpstr>
      <vt:lpstr>Uma “Pequena” Motivação $$$...</vt:lpstr>
      <vt:lpstr>O Caminho para ser um bom ES </vt:lpstr>
      <vt:lpstr>Apresentação do PowerPoint</vt:lpstr>
      <vt:lpstr>O que é Engenharia de Software?</vt:lpstr>
      <vt:lpstr>O que é Engenharia de Software?</vt:lpstr>
      <vt:lpstr>O que é Engenharia de Software?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</dc:title>
  <cp:lastModifiedBy>Gustavo Molina  Figueiredo</cp:lastModifiedBy>
  <cp:revision>30</cp:revision>
  <dcterms:created xsi:type="dcterms:W3CDTF">2018-12-29T11:39:01Z</dcterms:created>
  <dcterms:modified xsi:type="dcterms:W3CDTF">2022-02-14T00:38:10Z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2018-12-29T00:00:00Z</vt:filetime>
  </property>
</Properties>
</file>