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6" r:id="rId2"/>
    <p:sldId id="396" r:id="rId3"/>
    <p:sldId id="416" r:id="rId4"/>
    <p:sldId id="417" r:id="rId5"/>
    <p:sldId id="418" r:id="rId6"/>
    <p:sldId id="419" r:id="rId7"/>
    <p:sldId id="420" r:id="rId8"/>
    <p:sldId id="383" r:id="rId9"/>
    <p:sldId id="405" r:id="rId10"/>
    <p:sldId id="410" r:id="rId11"/>
    <p:sldId id="375" r:id="rId1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Ferreira" initials="RF" lastIdx="1" clrIdx="0">
    <p:extLst>
      <p:ext uri="{19B8F6BF-5375-455C-9EA6-DF929625EA0E}">
        <p15:presenceInfo xmlns:p15="http://schemas.microsoft.com/office/powerpoint/2012/main" userId="58ec9b8d5fb59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D4D4D"/>
    <a:srgbClr val="292929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86409" autoAdjust="0"/>
  </p:normalViewPr>
  <p:slideViewPr>
    <p:cSldViewPr>
      <p:cViewPr varScale="1">
        <p:scale>
          <a:sx n="63" d="100"/>
          <a:sy n="63" d="100"/>
        </p:scale>
        <p:origin x="13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C1F6-05B9-4E44-AB35-42B743D5D0FA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605F2-6C0B-445A-8E92-6EC9D1E04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9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605F2-6C0B-445A-8E92-6EC9D1E04EF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605F2-6C0B-445A-8E92-6EC9D1E04EF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8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605F2-6C0B-445A-8E92-6EC9D1E04EF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6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605F2-6C0B-445A-8E92-6EC9D1E04EF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76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861" y="1219326"/>
            <a:ext cx="9728200" cy="138303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494F42E1-5668-481E-8D4F-D83E713191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55658" y="-7938"/>
            <a:ext cx="0" cy="56356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C246E815-1871-43D2-8CBB-FCE66878DA7D}"/>
              </a:ext>
            </a:extLst>
          </p:cNvPr>
          <p:cNvSpPr/>
          <p:nvPr userDrawn="1"/>
        </p:nvSpPr>
        <p:spPr>
          <a:xfrm>
            <a:off x="1343472" y="-7938"/>
            <a:ext cx="10848528" cy="563563"/>
          </a:xfrm>
          <a:prstGeom prst="rect">
            <a:avLst/>
          </a:prstGeom>
          <a:solidFill>
            <a:srgbClr val="000000">
              <a:lumMod val="95000"/>
              <a:lumOff val="5000"/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D3F470-F108-43B7-A6D9-4968679E60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" y="7917"/>
            <a:ext cx="1278974" cy="7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olab.research.google.com/drive/1n4A6m_Z6c-4tndsxaqDfWZF9TZBzlu98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BjMfxZEJw_280Zmk2P4ZHAN7J0G075f?usp=sharin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1938E-0E88-492B-AC84-3764501E3D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pt-BR" sz="2800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Curso de Ciência da Computação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Disciplina: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IPE – Introdução à Programação Estruturada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(Python)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pt-BR" sz="4400" b="1" kern="0">
                <a:solidFill>
                  <a:srgbClr val="C00000"/>
                </a:solidFill>
                <a:latin typeface="+mn-lt"/>
                <a:cs typeface="Calibri" panose="020F0502020204030204" pitchFamily="34" charset="0"/>
              </a:rPr>
              <a:t>Estrutura </a:t>
            </a:r>
            <a:r>
              <a:rPr lang="pt-BR" sz="4400" b="1" kern="0" dirty="0">
                <a:solidFill>
                  <a:srgbClr val="C00000"/>
                </a:solidFill>
                <a:latin typeface="+mn-lt"/>
                <a:cs typeface="Calibri" panose="020F0502020204030204" pitchFamily="34" charset="0"/>
              </a:rPr>
              <a:t>de repetição</a:t>
            </a:r>
            <a:endParaRPr lang="pt-BR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3A4925-1C8D-41B5-AFC5-C3D5406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69" y="9144"/>
            <a:ext cx="25765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891C55-0763-4F7F-9E8B-597E6973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973" y="5949280"/>
            <a:ext cx="28393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 dirty="0">
                <a:solidFill>
                  <a:srgbClr val="333333"/>
                </a:solidFill>
                <a:latin typeface="+mn-lt"/>
              </a:rPr>
              <a:t>Prof. Dr. Robson Ferreira</a:t>
            </a:r>
            <a:endParaRPr lang="pt-BR" altLang="pt-B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5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4F292C-C399-48D0-9E8B-406E7280DB88}"/>
              </a:ext>
            </a:extLst>
          </p:cNvPr>
          <p:cNvSpPr txBox="1"/>
          <p:nvPr/>
        </p:nvSpPr>
        <p:spPr>
          <a:xfrm>
            <a:off x="1160208" y="570272"/>
            <a:ext cx="9884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Laboratório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srgbClr val="C00000"/>
                </a:solidFill>
                <a:latin typeface="Calibri"/>
              </a:rPr>
              <a:t>Respostas</a:t>
            </a:r>
            <a:r>
              <a:rPr lang="pt-BR" sz="3600" dirty="0">
                <a:latin typeface="Calibri"/>
              </a:rPr>
              <a:t> do laboratório proposto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4A019833-16DE-4F04-9E8C-E1F226FD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088C0012-D260-2910-663A-FAC72701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32" y="2362200"/>
            <a:ext cx="2462736" cy="224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1938E-0E88-492B-AC84-3764501E3D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pt-BR" sz="1600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Curso de Ciência da Computação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Disciplina: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IPE – Introdução à Programação Estruturada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(Python)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pt-BR" sz="2000" b="1" kern="0" dirty="0">
                <a:solidFill>
                  <a:srgbClr val="C00000"/>
                </a:solidFill>
                <a:latin typeface="Arial"/>
                <a:cs typeface="Calibri" panose="020F0502020204030204" pitchFamily="34" charset="0"/>
              </a:rPr>
              <a:t>Estrutura de repetição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endParaRPr lang="pt-BR" sz="1400" b="1" kern="0" dirty="0">
              <a:solidFill>
                <a:srgbClr val="333333"/>
              </a:solidFill>
              <a:latin typeface="Arial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pt-BR" sz="5400" b="1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3A4925-1C8D-41B5-AFC5-C3D5406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69" y="9144"/>
            <a:ext cx="25765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6F59BD-154A-438C-9285-8D41D018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973" y="5949280"/>
            <a:ext cx="28393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 dirty="0">
                <a:solidFill>
                  <a:srgbClr val="333333"/>
                </a:solidFill>
                <a:latin typeface="+mn-lt"/>
              </a:rPr>
              <a:t>Prof. Dr. Robson Ferreira</a:t>
            </a:r>
            <a:endParaRPr lang="pt-BR" altLang="pt-B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1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tângulo 1037">
            <a:extLst>
              <a:ext uri="{FF2B5EF4-FFF2-40B4-BE49-F238E27FC236}">
                <a16:creationId xmlns:a16="http://schemas.microsoft.com/office/drawing/2014/main" id="{29F3734B-ADE9-427A-B9C9-23654E151F71}"/>
              </a:ext>
            </a:extLst>
          </p:cNvPr>
          <p:cNvSpPr/>
          <p:nvPr/>
        </p:nvSpPr>
        <p:spPr>
          <a:xfrm>
            <a:off x="8382000" y="2743200"/>
            <a:ext cx="2971799" cy="3217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E32C7E09-1E88-4F79-9CDB-A4E7743513D0}"/>
              </a:ext>
            </a:extLst>
          </p:cNvPr>
          <p:cNvSpPr/>
          <p:nvPr/>
        </p:nvSpPr>
        <p:spPr>
          <a:xfrm>
            <a:off x="841652" y="2743200"/>
            <a:ext cx="2971799" cy="324749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F743D53-27E2-41EF-BD48-6B4443D91C50}"/>
              </a:ext>
            </a:extLst>
          </p:cNvPr>
          <p:cNvSpPr/>
          <p:nvPr/>
        </p:nvSpPr>
        <p:spPr>
          <a:xfrm>
            <a:off x="4596767" y="2743200"/>
            <a:ext cx="2971799" cy="32174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0989C-6CC3-40D3-A573-9902F535B637}"/>
              </a:ext>
            </a:extLst>
          </p:cNvPr>
          <p:cNvSpPr txBox="1"/>
          <p:nvPr/>
        </p:nvSpPr>
        <p:spPr>
          <a:xfrm>
            <a:off x="2336118" y="572924"/>
            <a:ext cx="7519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Princípios da Programação Estruturada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E62E42-F05E-4095-B88C-5C2ECCC42337}"/>
              </a:ext>
            </a:extLst>
          </p:cNvPr>
          <p:cNvSpPr txBox="1"/>
          <p:nvPr/>
        </p:nvSpPr>
        <p:spPr>
          <a:xfrm>
            <a:off x="952500" y="1143000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</a:rPr>
              <a:t>Repetições ou loops são utilizados para executar a mesma parte de um programa várias vezes, normalmente dependendo de uma condição.</a:t>
            </a:r>
            <a:endParaRPr lang="pt-BR" sz="28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11D1F32-6D56-42C4-A6D3-657EC528E0F0}"/>
              </a:ext>
            </a:extLst>
          </p:cNvPr>
          <p:cNvSpPr/>
          <p:nvPr/>
        </p:nvSpPr>
        <p:spPr>
          <a:xfrm>
            <a:off x="2065522" y="2878566"/>
            <a:ext cx="457200" cy="4249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078B591E-0CF7-4398-A7F1-B314DCBB01F6}"/>
              </a:ext>
            </a:extLst>
          </p:cNvPr>
          <p:cNvSpPr/>
          <p:nvPr/>
        </p:nvSpPr>
        <p:spPr>
          <a:xfrm>
            <a:off x="1287542" y="3491779"/>
            <a:ext cx="2027158" cy="443805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instrução 1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0D1472B3-9BEC-4234-90BC-21CB27E9D2AD}"/>
              </a:ext>
            </a:extLst>
          </p:cNvPr>
          <p:cNvSpPr/>
          <p:nvPr/>
        </p:nvSpPr>
        <p:spPr>
          <a:xfrm>
            <a:off x="1287542" y="4145046"/>
            <a:ext cx="2027158" cy="443805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instrução 2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B221C70-8330-46D8-8DF7-E9F55EE1949C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294122" y="3303482"/>
            <a:ext cx="6999" cy="18829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7D36F6D-F4B4-4411-938B-545A753A39A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301121" y="3935584"/>
            <a:ext cx="0" cy="20946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79E2B8B8-1782-470C-A1C9-B8690680256F}"/>
              </a:ext>
            </a:extLst>
          </p:cNvPr>
          <p:cNvSpPr/>
          <p:nvPr/>
        </p:nvSpPr>
        <p:spPr>
          <a:xfrm>
            <a:off x="2072898" y="5359476"/>
            <a:ext cx="457200" cy="4249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ACD804A-4C4E-4FEF-AA87-2AFB70BA4405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2301121" y="4588851"/>
            <a:ext cx="377" cy="770625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5475327-29BA-4837-96F6-462C65E4D269}"/>
              </a:ext>
            </a:extLst>
          </p:cNvPr>
          <p:cNvGrpSpPr/>
          <p:nvPr/>
        </p:nvGrpSpPr>
        <p:grpSpPr>
          <a:xfrm>
            <a:off x="5078831" y="2878566"/>
            <a:ext cx="2026800" cy="2906340"/>
            <a:chOff x="4179948" y="3004084"/>
            <a:chExt cx="2026800" cy="290634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67381DF-43BF-47CF-B678-ABDC8EB9E5C6}"/>
                </a:ext>
              </a:extLst>
            </p:cNvPr>
            <p:cNvSpPr/>
            <p:nvPr/>
          </p:nvSpPr>
          <p:spPr>
            <a:xfrm>
              <a:off x="4958823" y="3004084"/>
              <a:ext cx="457200" cy="4249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</a:t>
              </a:r>
            </a:p>
          </p:txBody>
        </p:sp>
        <p:sp>
          <p:nvSpPr>
            <p:cNvPr id="20" name="Fluxograma: Decisão 19">
              <a:extLst>
                <a:ext uri="{FF2B5EF4-FFF2-40B4-BE49-F238E27FC236}">
                  <a16:creationId xmlns:a16="http://schemas.microsoft.com/office/drawing/2014/main" id="{4C79DFC4-9AFE-4360-88EA-33A42BB2F49A}"/>
                </a:ext>
              </a:extLst>
            </p:cNvPr>
            <p:cNvSpPr/>
            <p:nvPr/>
          </p:nvSpPr>
          <p:spPr>
            <a:xfrm>
              <a:off x="4544641" y="3681983"/>
              <a:ext cx="1285565" cy="894470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cond</a:t>
              </a:r>
              <a:r>
                <a:rPr lang="pt-BR" sz="1600" u="sng" dirty="0"/>
                <a:t>i</a:t>
              </a:r>
              <a:r>
                <a:rPr lang="pt-BR" sz="1600" dirty="0"/>
                <a:t>ção</a:t>
              </a:r>
            </a:p>
          </p:txBody>
        </p:sp>
        <p:sp>
          <p:nvSpPr>
            <p:cNvPr id="24" name="Fluxograma: Terminação 23">
              <a:extLst>
                <a:ext uri="{FF2B5EF4-FFF2-40B4-BE49-F238E27FC236}">
                  <a16:creationId xmlns:a16="http://schemas.microsoft.com/office/drawing/2014/main" id="{4A12EC16-AFFE-45F7-A4A1-3D53AA31DFE9}"/>
                </a:ext>
              </a:extLst>
            </p:cNvPr>
            <p:cNvSpPr/>
            <p:nvPr/>
          </p:nvSpPr>
          <p:spPr>
            <a:xfrm>
              <a:off x="4179948" y="4809078"/>
              <a:ext cx="2026800" cy="443805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instrução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B7DA6D8-095D-4E9A-B88C-777236761001}"/>
                </a:ext>
              </a:extLst>
            </p:cNvPr>
            <p:cNvSpPr/>
            <p:nvPr/>
          </p:nvSpPr>
          <p:spPr>
            <a:xfrm>
              <a:off x="4972051" y="5485508"/>
              <a:ext cx="457200" cy="4249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F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E3DD84F-0E47-411D-94D4-8DF2DF1A1FF2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>
              <a:off x="5187423" y="3429000"/>
              <a:ext cx="1" cy="25298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1A08240-EA39-4BBA-9168-6C8F14BEB27F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>
              <a:off x="5187424" y="4576453"/>
              <a:ext cx="5924" cy="2326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B55AC853-603C-4BF3-A0A4-020624596C20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193348" y="5252883"/>
              <a:ext cx="7303" cy="2326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D540306F-6E83-4B91-9F2B-7AD4CE8E4310}"/>
                </a:ext>
              </a:extLst>
            </p:cNvPr>
            <p:cNvCxnSpPr>
              <a:cxnSpLocks/>
              <a:stCxn id="20" idx="3"/>
              <a:endCxn id="25" idx="6"/>
            </p:cNvCxnSpPr>
            <p:nvPr/>
          </p:nvCxnSpPr>
          <p:spPr>
            <a:xfrm flipH="1">
              <a:off x="5429251" y="4129218"/>
              <a:ext cx="400955" cy="1568748"/>
            </a:xfrm>
            <a:prstGeom prst="bentConnector3">
              <a:avLst>
                <a:gd name="adj1" fmla="val -12394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E50041E8-93A8-4C7C-A261-C3AD40643E6F}"/>
              </a:ext>
            </a:extLst>
          </p:cNvPr>
          <p:cNvGrpSpPr/>
          <p:nvPr/>
        </p:nvGrpSpPr>
        <p:grpSpPr>
          <a:xfrm>
            <a:off x="8703676" y="2875253"/>
            <a:ext cx="2026800" cy="2898602"/>
            <a:chOff x="7914175" y="3004084"/>
            <a:chExt cx="2026800" cy="2898602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013AC852-5959-4C89-AF07-0B63E304A641}"/>
                </a:ext>
              </a:extLst>
            </p:cNvPr>
            <p:cNvSpPr/>
            <p:nvPr/>
          </p:nvSpPr>
          <p:spPr>
            <a:xfrm>
              <a:off x="8705625" y="3004084"/>
              <a:ext cx="457200" cy="4249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</a:t>
              </a:r>
            </a:p>
          </p:txBody>
        </p:sp>
        <p:sp>
          <p:nvSpPr>
            <p:cNvPr id="56" name="Fluxograma: Decisão 55">
              <a:extLst>
                <a:ext uri="{FF2B5EF4-FFF2-40B4-BE49-F238E27FC236}">
                  <a16:creationId xmlns:a16="http://schemas.microsoft.com/office/drawing/2014/main" id="{9A56A569-7DD4-4149-B50E-074B6F7F3A56}"/>
                </a:ext>
              </a:extLst>
            </p:cNvPr>
            <p:cNvSpPr/>
            <p:nvPr/>
          </p:nvSpPr>
          <p:spPr>
            <a:xfrm>
              <a:off x="8281503" y="4372014"/>
              <a:ext cx="1285565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cond</a:t>
              </a:r>
              <a:r>
                <a:rPr lang="pt-BR" sz="1600" u="sng" dirty="0"/>
                <a:t>i</a:t>
              </a:r>
              <a:r>
                <a:rPr lang="pt-BR" sz="1600" dirty="0"/>
                <a:t>ção</a:t>
              </a:r>
            </a:p>
          </p:txBody>
        </p:sp>
        <p:sp>
          <p:nvSpPr>
            <p:cNvPr id="57" name="Fluxograma: Terminação 56">
              <a:extLst>
                <a:ext uri="{FF2B5EF4-FFF2-40B4-BE49-F238E27FC236}">
                  <a16:creationId xmlns:a16="http://schemas.microsoft.com/office/drawing/2014/main" id="{4B12884A-2A17-4322-924B-4555245A8075}"/>
                </a:ext>
              </a:extLst>
            </p:cNvPr>
            <p:cNvSpPr/>
            <p:nvPr/>
          </p:nvSpPr>
          <p:spPr>
            <a:xfrm>
              <a:off x="7914175" y="3677691"/>
              <a:ext cx="2026800" cy="443805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instrução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19E6FD5-D24B-4A8C-9705-D60F195D10FF}"/>
                </a:ext>
              </a:extLst>
            </p:cNvPr>
            <p:cNvSpPr/>
            <p:nvPr/>
          </p:nvSpPr>
          <p:spPr>
            <a:xfrm>
              <a:off x="8705625" y="5477770"/>
              <a:ext cx="457200" cy="4249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F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4117B244-CA6A-4345-B860-AE454271FEA9}"/>
                </a:ext>
              </a:extLst>
            </p:cNvPr>
            <p:cNvCxnSpPr>
              <a:stCxn id="55" idx="4"/>
              <a:endCxn id="57" idx="0"/>
            </p:cNvCxnSpPr>
            <p:nvPr/>
          </p:nvCxnSpPr>
          <p:spPr>
            <a:xfrm flipH="1">
              <a:off x="8927575" y="3429000"/>
              <a:ext cx="6650" cy="24869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ector reto 1024">
              <a:extLst>
                <a:ext uri="{FF2B5EF4-FFF2-40B4-BE49-F238E27FC236}">
                  <a16:creationId xmlns:a16="http://schemas.microsoft.com/office/drawing/2014/main" id="{924B3FC4-B4F9-42AB-A173-BFEC1D55D81F}"/>
                </a:ext>
              </a:extLst>
            </p:cNvPr>
            <p:cNvCxnSpPr>
              <a:stCxn id="57" idx="2"/>
              <a:endCxn id="56" idx="0"/>
            </p:cNvCxnSpPr>
            <p:nvPr/>
          </p:nvCxnSpPr>
          <p:spPr>
            <a:xfrm flipH="1">
              <a:off x="8924286" y="4121496"/>
              <a:ext cx="3289" cy="2505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ector reto 1027">
              <a:extLst>
                <a:ext uri="{FF2B5EF4-FFF2-40B4-BE49-F238E27FC236}">
                  <a16:creationId xmlns:a16="http://schemas.microsoft.com/office/drawing/2014/main" id="{4A66DD21-5B68-4E9B-9B0E-E114FABD54EF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>
              <a:off x="8924286" y="5266484"/>
              <a:ext cx="9939" cy="2112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Conector: Angulado 1031">
              <a:extLst>
                <a:ext uri="{FF2B5EF4-FFF2-40B4-BE49-F238E27FC236}">
                  <a16:creationId xmlns:a16="http://schemas.microsoft.com/office/drawing/2014/main" id="{023CF0EF-43AF-4BB1-A26D-5BB6E6D1FB76}"/>
                </a:ext>
              </a:extLst>
            </p:cNvPr>
            <p:cNvCxnSpPr>
              <a:stCxn id="56" idx="3"/>
              <a:endCxn id="55" idx="6"/>
            </p:cNvCxnSpPr>
            <p:nvPr/>
          </p:nvCxnSpPr>
          <p:spPr>
            <a:xfrm flipH="1" flipV="1">
              <a:off x="9162825" y="3216542"/>
              <a:ext cx="404243" cy="1602707"/>
            </a:xfrm>
            <a:prstGeom prst="bentConnector3">
              <a:avLst>
                <a:gd name="adj1" fmla="val -157357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7" name="CaixaDeTexto 1036">
            <a:extLst>
              <a:ext uri="{FF2B5EF4-FFF2-40B4-BE49-F238E27FC236}">
                <a16:creationId xmlns:a16="http://schemas.microsoft.com/office/drawing/2014/main" id="{AD376886-592C-4F80-8E4E-2571D5F856C1}"/>
              </a:ext>
            </a:extLst>
          </p:cNvPr>
          <p:cNvSpPr txBox="1"/>
          <p:nvPr/>
        </p:nvSpPr>
        <p:spPr>
          <a:xfrm>
            <a:off x="1438759" y="5911283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Sequência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F7295E8-39D7-44DB-8D6D-0B4C7F7B1C21}"/>
              </a:ext>
            </a:extLst>
          </p:cNvPr>
          <p:cNvSpPr txBox="1"/>
          <p:nvPr/>
        </p:nvSpPr>
        <p:spPr>
          <a:xfrm>
            <a:off x="5410847" y="5881197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/>
                </a:solidFill>
              </a:rPr>
              <a:t>Decisão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FBBCFA93-92B3-470D-A608-8E087B1D8339}"/>
              </a:ext>
            </a:extLst>
          </p:cNvPr>
          <p:cNvSpPr txBox="1"/>
          <p:nvPr/>
        </p:nvSpPr>
        <p:spPr>
          <a:xfrm>
            <a:off x="8887576" y="5881197"/>
            <a:ext cx="166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</a:rPr>
              <a:t>Repetição</a:t>
            </a:r>
          </a:p>
        </p:txBody>
      </p:sp>
      <p:sp>
        <p:nvSpPr>
          <p:cNvPr id="84" name="Fluxograma: Terminação 83">
            <a:extLst>
              <a:ext uri="{FF2B5EF4-FFF2-40B4-BE49-F238E27FC236}">
                <a16:creationId xmlns:a16="http://schemas.microsoft.com/office/drawing/2014/main" id="{32E6C4C7-36DE-43F6-9535-163EADBC0780}"/>
              </a:ext>
            </a:extLst>
          </p:cNvPr>
          <p:cNvSpPr/>
          <p:nvPr/>
        </p:nvSpPr>
        <p:spPr>
          <a:xfrm>
            <a:off x="1251193" y="4726970"/>
            <a:ext cx="2027158" cy="443805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instrução 3</a:t>
            </a:r>
          </a:p>
        </p:txBody>
      </p:sp>
      <p:sp>
        <p:nvSpPr>
          <p:cNvPr id="38" name="CaixaDeTexto 4">
            <a:extLst>
              <a:ext uri="{FF2B5EF4-FFF2-40B4-BE49-F238E27FC236}">
                <a16:creationId xmlns:a16="http://schemas.microsoft.com/office/drawing/2014/main" id="{E5050D18-78AD-4D69-88D6-88F8B5199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6617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360400-317D-43E7-925F-AAEA86B71F06}"/>
              </a:ext>
            </a:extLst>
          </p:cNvPr>
          <p:cNvSpPr txBox="1"/>
          <p:nvPr/>
        </p:nvSpPr>
        <p:spPr>
          <a:xfrm>
            <a:off x="2336118" y="572924"/>
            <a:ext cx="7519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1449E34-E254-48E1-8B66-6075B39AE848}"/>
              </a:ext>
            </a:extLst>
          </p:cNvPr>
          <p:cNvSpPr txBox="1"/>
          <p:nvPr/>
        </p:nvSpPr>
        <p:spPr>
          <a:xfrm>
            <a:off x="5444662" y="1602980"/>
            <a:ext cx="6248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Faça um programa recebe: (i) uma frase e (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uma letra. Verifique e informe quantas vezes a letra aparece na frase.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3E40C221-A8C2-4EB7-980A-DCEB16BC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79" y="4154189"/>
            <a:ext cx="5237021" cy="2700339"/>
          </a:xfrm>
          <a:prstGeom prst="rect">
            <a:avLst/>
          </a:prstGeom>
        </p:spPr>
      </p:pic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B2DEF3C4-906F-448F-A058-12A1B63FDAC3}"/>
              </a:ext>
            </a:extLst>
          </p:cNvPr>
          <p:cNvGrpSpPr/>
          <p:nvPr/>
        </p:nvGrpSpPr>
        <p:grpSpPr>
          <a:xfrm>
            <a:off x="162230" y="621252"/>
            <a:ext cx="4638370" cy="6159654"/>
            <a:chOff x="65205" y="621252"/>
            <a:chExt cx="4638370" cy="6159654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9ED5A6F9-4EB5-458F-B3A4-10C11802C995}"/>
                </a:ext>
              </a:extLst>
            </p:cNvPr>
            <p:cNvSpPr/>
            <p:nvPr/>
          </p:nvSpPr>
          <p:spPr>
            <a:xfrm>
              <a:off x="65205" y="2890707"/>
              <a:ext cx="4638370" cy="2978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luxograma: Decisão 6">
              <a:extLst>
                <a:ext uri="{FF2B5EF4-FFF2-40B4-BE49-F238E27FC236}">
                  <a16:creationId xmlns:a16="http://schemas.microsoft.com/office/drawing/2014/main" id="{212F0A4A-4F5F-412C-BD28-04081ED4E841}"/>
                </a:ext>
              </a:extLst>
            </p:cNvPr>
            <p:cNvSpPr/>
            <p:nvPr/>
          </p:nvSpPr>
          <p:spPr>
            <a:xfrm>
              <a:off x="570021" y="3200400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fr</a:t>
              </a:r>
              <a:r>
                <a:rPr lang="pt-BR" dirty="0"/>
                <a:t>[i] = </a:t>
              </a:r>
              <a:r>
                <a:rPr lang="pt-BR" dirty="0" err="1"/>
                <a:t>le</a:t>
              </a:r>
              <a:endParaRPr lang="pt-BR" dirty="0"/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2D16395-79C9-47C3-B66D-72A6FC69E309}"/>
                </a:ext>
              </a:extLst>
            </p:cNvPr>
            <p:cNvCxnSpPr>
              <a:cxnSpLocks/>
              <a:stCxn id="35" idx="2"/>
              <a:endCxn id="33" idx="0"/>
            </p:cNvCxnSpPr>
            <p:nvPr/>
          </p:nvCxnSpPr>
          <p:spPr>
            <a:xfrm>
              <a:off x="1352288" y="939649"/>
              <a:ext cx="0" cy="12715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3FC5CE0-11C4-4590-BD59-506A27D05D49}"/>
                </a:ext>
              </a:extLst>
            </p:cNvPr>
            <p:cNvSpPr/>
            <p:nvPr/>
          </p:nvSpPr>
          <p:spPr>
            <a:xfrm>
              <a:off x="338888" y="1066800"/>
              <a:ext cx="2026800" cy="305015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frase 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35" name="Fluxograma: Terminação 34">
              <a:extLst>
                <a:ext uri="{FF2B5EF4-FFF2-40B4-BE49-F238E27FC236}">
                  <a16:creationId xmlns:a16="http://schemas.microsoft.com/office/drawing/2014/main" id="{012DBBFD-F9DC-4781-BBF9-F97AC16444B6}"/>
                </a:ext>
              </a:extLst>
            </p:cNvPr>
            <p:cNvSpPr/>
            <p:nvPr/>
          </p:nvSpPr>
          <p:spPr>
            <a:xfrm>
              <a:off x="338888" y="621252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2E0218C-4709-4B9B-A202-76FE75DAEC49}"/>
                </a:ext>
              </a:extLst>
            </p:cNvPr>
            <p:cNvSpPr/>
            <p:nvPr/>
          </p:nvSpPr>
          <p:spPr>
            <a:xfrm>
              <a:off x="338888" y="1524000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letra (</a:t>
              </a:r>
              <a:r>
                <a:rPr lang="pt-BR" dirty="0" err="1"/>
                <a:t>le</a:t>
              </a:r>
              <a:r>
                <a:rPr lang="pt-BR" dirty="0"/>
                <a:t>)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5F5B8A0-6367-4D18-8D51-6D462DB3F59B}"/>
                </a:ext>
              </a:extLst>
            </p:cNvPr>
            <p:cNvSpPr/>
            <p:nvPr/>
          </p:nvSpPr>
          <p:spPr>
            <a:xfrm>
              <a:off x="336346" y="19704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 = 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A6D2739-65F6-4F56-9637-B94494E8DB9D}"/>
                </a:ext>
              </a:extLst>
            </p:cNvPr>
            <p:cNvSpPr/>
            <p:nvPr/>
          </p:nvSpPr>
          <p:spPr>
            <a:xfrm>
              <a:off x="2578368" y="34960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q + 1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A123929-2092-480F-A19B-489AFC08B2C3}"/>
                </a:ext>
              </a:extLst>
            </p:cNvPr>
            <p:cNvSpPr/>
            <p:nvPr/>
          </p:nvSpPr>
          <p:spPr>
            <a:xfrm>
              <a:off x="344564" y="2440388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0</a:t>
              </a:r>
            </a:p>
          </p:txBody>
        </p:sp>
        <p:sp>
          <p:nvSpPr>
            <p:cNvPr id="54" name="Fluxograma: Decisão 53">
              <a:extLst>
                <a:ext uri="{FF2B5EF4-FFF2-40B4-BE49-F238E27FC236}">
                  <a16:creationId xmlns:a16="http://schemas.microsoft.com/office/drawing/2014/main" id="{75E3D565-3737-4BB0-9080-81091ED2C697}"/>
                </a:ext>
              </a:extLst>
            </p:cNvPr>
            <p:cNvSpPr/>
            <p:nvPr/>
          </p:nvSpPr>
          <p:spPr>
            <a:xfrm>
              <a:off x="580779" y="4974503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&lt; </a:t>
              </a:r>
              <a:r>
                <a:rPr lang="pt-BR" dirty="0" err="1"/>
                <a:t>len</a:t>
              </a:r>
              <a:r>
                <a:rPr lang="pt-BR" dirty="0"/>
                <a:t>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167402B-D934-40BA-A279-84BCDF5552F2}"/>
                </a:ext>
              </a:extLst>
            </p:cNvPr>
            <p:cNvSpPr/>
            <p:nvPr/>
          </p:nvSpPr>
          <p:spPr>
            <a:xfrm>
              <a:off x="1270343" y="2904692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luxograma: Terminação 55">
              <a:extLst>
                <a:ext uri="{FF2B5EF4-FFF2-40B4-BE49-F238E27FC236}">
                  <a16:creationId xmlns:a16="http://schemas.microsoft.com/office/drawing/2014/main" id="{157787A1-D219-462A-8E73-1FD7CC9F6606}"/>
                </a:ext>
              </a:extLst>
            </p:cNvPr>
            <p:cNvSpPr/>
            <p:nvPr/>
          </p:nvSpPr>
          <p:spPr>
            <a:xfrm>
              <a:off x="366826" y="6462509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080683FF-4EE6-4AF0-B612-6DDAB1DF19D7}"/>
                </a:ext>
              </a:extLst>
            </p:cNvPr>
            <p:cNvSpPr/>
            <p:nvPr/>
          </p:nvSpPr>
          <p:spPr>
            <a:xfrm>
              <a:off x="365152" y="6019585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Imprimir q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1A879D5F-46FE-4D2D-BE2D-693FCD110963}"/>
                </a:ext>
              </a:extLst>
            </p:cNvPr>
            <p:cNvCxnSpPr>
              <a:stCxn id="33" idx="2"/>
              <a:endCxn id="39" idx="0"/>
            </p:cNvCxnSpPr>
            <p:nvPr/>
          </p:nvCxnSpPr>
          <p:spPr>
            <a:xfrm>
              <a:off x="1352288" y="1371815"/>
              <a:ext cx="0" cy="1521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06306143-76FC-46F9-A86F-37B3F03E3116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flipH="1">
              <a:off x="1349746" y="1829015"/>
              <a:ext cx="2542" cy="1414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28B86637-90F7-47E4-A061-3EAA65AF2826}"/>
                </a:ext>
              </a:extLst>
            </p:cNvPr>
            <p:cNvCxnSpPr>
              <a:stCxn id="40" idx="2"/>
              <a:endCxn id="53" idx="0"/>
            </p:cNvCxnSpPr>
            <p:nvPr/>
          </p:nvCxnSpPr>
          <p:spPr>
            <a:xfrm>
              <a:off x="1349746" y="2275457"/>
              <a:ext cx="8218" cy="1649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1DE2B390-118E-420D-B10F-BF88C951810F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1357964" y="2745403"/>
              <a:ext cx="2379" cy="1592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D539C06C-660B-4FA4-B972-FEBF263569A7}"/>
                </a:ext>
              </a:extLst>
            </p:cNvPr>
            <p:cNvCxnSpPr>
              <a:stCxn id="55" idx="4"/>
              <a:endCxn id="7" idx="0"/>
            </p:cNvCxnSpPr>
            <p:nvPr/>
          </p:nvCxnSpPr>
          <p:spPr>
            <a:xfrm>
              <a:off x="1360343" y="3084692"/>
              <a:ext cx="7452" cy="11570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F1B0973C-09E1-457F-A574-70F53EEF3B90}"/>
                </a:ext>
              </a:extLst>
            </p:cNvPr>
            <p:cNvCxnSpPr>
              <a:stCxn id="7" idx="3"/>
              <a:endCxn id="52" idx="1"/>
            </p:cNvCxnSpPr>
            <p:nvPr/>
          </p:nvCxnSpPr>
          <p:spPr>
            <a:xfrm>
              <a:off x="2165568" y="3647635"/>
              <a:ext cx="412800" cy="91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487B454E-81D9-43F8-AB31-6CA0A4B1A878}"/>
                </a:ext>
              </a:extLst>
            </p:cNvPr>
            <p:cNvCxnSpPr>
              <a:stCxn id="54" idx="2"/>
              <a:endCxn id="58" idx="0"/>
            </p:cNvCxnSpPr>
            <p:nvPr/>
          </p:nvCxnSpPr>
          <p:spPr>
            <a:xfrm flipH="1">
              <a:off x="1378552" y="5868973"/>
              <a:ext cx="1" cy="15061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4B5D6B46-8BC1-48BD-83A6-17DAC1F3E425}"/>
                </a:ext>
              </a:extLst>
            </p:cNvPr>
            <p:cNvCxnSpPr>
              <a:stCxn id="58" idx="2"/>
              <a:endCxn id="56" idx="0"/>
            </p:cNvCxnSpPr>
            <p:nvPr/>
          </p:nvCxnSpPr>
          <p:spPr>
            <a:xfrm>
              <a:off x="1378552" y="6324600"/>
              <a:ext cx="1674" cy="1379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C1177E2A-A67C-46A7-BFC6-990211BB2FB7}"/>
                </a:ext>
              </a:extLst>
            </p:cNvPr>
            <p:cNvCxnSpPr>
              <a:stCxn id="54" idx="1"/>
              <a:endCxn id="55" idx="2"/>
            </p:cNvCxnSpPr>
            <p:nvPr/>
          </p:nvCxnSpPr>
          <p:spPr>
            <a:xfrm rot="10800000" flipH="1">
              <a:off x="580779" y="2994692"/>
              <a:ext cx="689564" cy="2427046"/>
            </a:xfrm>
            <a:prstGeom prst="bentConnector3">
              <a:avLst>
                <a:gd name="adj1" fmla="val -53432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274861BF-1961-4A7D-A98E-802711E2EE5C}"/>
                </a:ext>
              </a:extLst>
            </p:cNvPr>
            <p:cNvSpPr/>
            <p:nvPr/>
          </p:nvSpPr>
          <p:spPr>
            <a:xfrm>
              <a:off x="1281262" y="422936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05BFB3E0-6434-4DE3-93D9-2A8854A0B231}"/>
                </a:ext>
              </a:extLst>
            </p:cNvPr>
            <p:cNvCxnSpPr>
              <a:stCxn id="7" idx="2"/>
              <a:endCxn id="113" idx="0"/>
            </p:cNvCxnSpPr>
            <p:nvPr/>
          </p:nvCxnSpPr>
          <p:spPr>
            <a:xfrm>
              <a:off x="1367795" y="4094870"/>
              <a:ext cx="3467" cy="1344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: Angulado 119">
              <a:extLst>
                <a:ext uri="{FF2B5EF4-FFF2-40B4-BE49-F238E27FC236}">
                  <a16:creationId xmlns:a16="http://schemas.microsoft.com/office/drawing/2014/main" id="{EF8F25BD-0292-48C0-B351-5237C5EC7443}"/>
                </a:ext>
              </a:extLst>
            </p:cNvPr>
            <p:cNvCxnSpPr>
              <a:stCxn id="52" idx="2"/>
              <a:endCxn id="113" idx="6"/>
            </p:cNvCxnSpPr>
            <p:nvPr/>
          </p:nvCxnSpPr>
          <p:spPr>
            <a:xfrm rot="5400000">
              <a:off x="2267361" y="2994958"/>
              <a:ext cx="518308" cy="2130506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860E6A29-9928-46C5-84CF-3AA41F08EBFA}"/>
                </a:ext>
              </a:extLst>
            </p:cNvPr>
            <p:cNvSpPr txBox="1"/>
            <p:nvPr/>
          </p:nvSpPr>
          <p:spPr>
            <a:xfrm>
              <a:off x="3764960" y="5330707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C00000"/>
                  </a:solidFill>
                </a:rPr>
                <a:t>Loop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2E5C2CCC-D8D8-42BE-B89E-3ADAC8758464}"/>
                </a:ext>
              </a:extLst>
            </p:cNvPr>
            <p:cNvSpPr/>
            <p:nvPr/>
          </p:nvSpPr>
          <p:spPr>
            <a:xfrm>
              <a:off x="357590" y="4540186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= i + 1</a:t>
              </a:r>
            </a:p>
          </p:txBody>
        </p: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D39806AF-57F8-4167-AFC0-6C3029BB1190}"/>
                </a:ext>
              </a:extLst>
            </p:cNvPr>
            <p:cNvCxnSpPr>
              <a:stCxn id="113" idx="4"/>
              <a:endCxn id="124" idx="0"/>
            </p:cNvCxnSpPr>
            <p:nvPr/>
          </p:nvCxnSpPr>
          <p:spPr>
            <a:xfrm flipH="1">
              <a:off x="1370990" y="4409365"/>
              <a:ext cx="272" cy="130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D7081641-3C76-4372-93D5-32B3CEAF6169}"/>
                </a:ext>
              </a:extLst>
            </p:cNvPr>
            <p:cNvCxnSpPr>
              <a:stCxn id="124" idx="2"/>
              <a:endCxn id="54" idx="0"/>
            </p:cNvCxnSpPr>
            <p:nvPr/>
          </p:nvCxnSpPr>
          <p:spPr>
            <a:xfrm>
              <a:off x="1370990" y="4845201"/>
              <a:ext cx="7563" cy="1293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4">
            <a:extLst>
              <a:ext uri="{FF2B5EF4-FFF2-40B4-BE49-F238E27FC236}">
                <a16:creationId xmlns:a16="http://schemas.microsoft.com/office/drawing/2014/main" id="{FE9CEDF5-DB66-4144-AB43-A8CF5055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15663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BDA7D7-2085-41AB-8DFD-2968BB79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960" y="1701607"/>
            <a:ext cx="6830232" cy="3481677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B3A58859-9EE5-453D-A1E8-406F70CF94E2}"/>
              </a:ext>
            </a:extLst>
          </p:cNvPr>
          <p:cNvSpPr/>
          <p:nvPr/>
        </p:nvSpPr>
        <p:spPr>
          <a:xfrm rot="16200000">
            <a:off x="7353451" y="2299942"/>
            <a:ext cx="2132705" cy="6829219"/>
          </a:xfrm>
          <a:prstGeom prst="homePlate">
            <a:avLst>
              <a:gd name="adj" fmla="val 3725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Apesar de atender os requisitos parcialmente, não é a melhor forma de fazer em Python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D012794C-E66E-4EA2-9659-DE81AA0A8AC9}"/>
              </a:ext>
            </a:extLst>
          </p:cNvPr>
          <p:cNvGrpSpPr/>
          <p:nvPr/>
        </p:nvGrpSpPr>
        <p:grpSpPr>
          <a:xfrm>
            <a:off x="162230" y="621252"/>
            <a:ext cx="4638370" cy="6159654"/>
            <a:chOff x="65205" y="621252"/>
            <a:chExt cx="4638370" cy="6159654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660A3284-147A-4D2E-8A66-6E0518F647F6}"/>
                </a:ext>
              </a:extLst>
            </p:cNvPr>
            <p:cNvSpPr/>
            <p:nvPr/>
          </p:nvSpPr>
          <p:spPr>
            <a:xfrm>
              <a:off x="65205" y="2890707"/>
              <a:ext cx="4638370" cy="2978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Fluxograma: Decisão 85">
              <a:extLst>
                <a:ext uri="{FF2B5EF4-FFF2-40B4-BE49-F238E27FC236}">
                  <a16:creationId xmlns:a16="http://schemas.microsoft.com/office/drawing/2014/main" id="{13948157-89A4-4197-84F5-B4FC0E986FFA}"/>
                </a:ext>
              </a:extLst>
            </p:cNvPr>
            <p:cNvSpPr/>
            <p:nvPr/>
          </p:nvSpPr>
          <p:spPr>
            <a:xfrm>
              <a:off x="570021" y="3200400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fr</a:t>
              </a:r>
              <a:r>
                <a:rPr lang="pt-BR" dirty="0"/>
                <a:t>[i] = </a:t>
              </a:r>
              <a:r>
                <a:rPr lang="pt-BR" dirty="0" err="1"/>
                <a:t>le</a:t>
              </a:r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5BFD9BB1-629A-4857-803B-68DFCC039003}"/>
                </a:ext>
              </a:extLst>
            </p:cNvPr>
            <p:cNvCxnSpPr>
              <a:cxnSpLocks/>
              <a:stCxn id="89" idx="2"/>
              <a:endCxn id="88" idx="0"/>
            </p:cNvCxnSpPr>
            <p:nvPr/>
          </p:nvCxnSpPr>
          <p:spPr>
            <a:xfrm>
              <a:off x="1352288" y="939649"/>
              <a:ext cx="0" cy="12715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55C7B1E5-A94C-45E6-BEBA-ABC41B0F818D}"/>
                </a:ext>
              </a:extLst>
            </p:cNvPr>
            <p:cNvSpPr/>
            <p:nvPr/>
          </p:nvSpPr>
          <p:spPr>
            <a:xfrm>
              <a:off x="338888" y="1066800"/>
              <a:ext cx="2026800" cy="305015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frase 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89" name="Fluxograma: Terminação 88">
              <a:extLst>
                <a:ext uri="{FF2B5EF4-FFF2-40B4-BE49-F238E27FC236}">
                  <a16:creationId xmlns:a16="http://schemas.microsoft.com/office/drawing/2014/main" id="{3F45BFA9-AB65-4EFF-9BEA-1DB08CD01708}"/>
                </a:ext>
              </a:extLst>
            </p:cNvPr>
            <p:cNvSpPr/>
            <p:nvPr/>
          </p:nvSpPr>
          <p:spPr>
            <a:xfrm>
              <a:off x="338888" y="621252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C01A928-9262-4D84-A1DB-92AAE38B2854}"/>
                </a:ext>
              </a:extLst>
            </p:cNvPr>
            <p:cNvSpPr/>
            <p:nvPr/>
          </p:nvSpPr>
          <p:spPr>
            <a:xfrm>
              <a:off x="338888" y="1524000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letra (</a:t>
              </a:r>
              <a:r>
                <a:rPr lang="pt-BR" dirty="0" err="1"/>
                <a:t>le</a:t>
              </a:r>
              <a:r>
                <a:rPr lang="pt-BR" dirty="0"/>
                <a:t>)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ED81478-AE24-4B70-A78B-973A0C98DBA8}"/>
                </a:ext>
              </a:extLst>
            </p:cNvPr>
            <p:cNvSpPr/>
            <p:nvPr/>
          </p:nvSpPr>
          <p:spPr>
            <a:xfrm>
              <a:off x="336346" y="19704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 = 0</a:t>
              </a: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DC75F7C-F175-4349-91A3-DE9EC2487B20}"/>
                </a:ext>
              </a:extLst>
            </p:cNvPr>
            <p:cNvSpPr/>
            <p:nvPr/>
          </p:nvSpPr>
          <p:spPr>
            <a:xfrm>
              <a:off x="2578368" y="34960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q + 1</a:t>
              </a: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4B0152D8-3E81-471D-82CD-FE911DDAB683}"/>
                </a:ext>
              </a:extLst>
            </p:cNvPr>
            <p:cNvSpPr/>
            <p:nvPr/>
          </p:nvSpPr>
          <p:spPr>
            <a:xfrm>
              <a:off x="344564" y="2440388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0</a:t>
              </a:r>
            </a:p>
          </p:txBody>
        </p:sp>
        <p:sp>
          <p:nvSpPr>
            <p:cNvPr id="94" name="Fluxograma: Decisão 93">
              <a:extLst>
                <a:ext uri="{FF2B5EF4-FFF2-40B4-BE49-F238E27FC236}">
                  <a16:creationId xmlns:a16="http://schemas.microsoft.com/office/drawing/2014/main" id="{D0EB7CA3-748F-4FD7-8C35-32A40E6EF369}"/>
                </a:ext>
              </a:extLst>
            </p:cNvPr>
            <p:cNvSpPr/>
            <p:nvPr/>
          </p:nvSpPr>
          <p:spPr>
            <a:xfrm>
              <a:off x="580779" y="4974503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&lt; </a:t>
              </a:r>
              <a:r>
                <a:rPr lang="pt-BR" dirty="0" err="1"/>
                <a:t>len</a:t>
              </a:r>
              <a:r>
                <a:rPr lang="pt-BR" dirty="0"/>
                <a:t>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4A6A3C5-7085-4C1A-BD67-786DAC64134C}"/>
                </a:ext>
              </a:extLst>
            </p:cNvPr>
            <p:cNvSpPr/>
            <p:nvPr/>
          </p:nvSpPr>
          <p:spPr>
            <a:xfrm>
              <a:off x="1270343" y="2904692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luxograma: Terminação 95">
              <a:extLst>
                <a:ext uri="{FF2B5EF4-FFF2-40B4-BE49-F238E27FC236}">
                  <a16:creationId xmlns:a16="http://schemas.microsoft.com/office/drawing/2014/main" id="{34945EB3-E621-4907-970B-EB867287FB86}"/>
                </a:ext>
              </a:extLst>
            </p:cNvPr>
            <p:cNvSpPr/>
            <p:nvPr/>
          </p:nvSpPr>
          <p:spPr>
            <a:xfrm>
              <a:off x="366826" y="6462509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42500800-9188-4272-B575-2C7DC1818745}"/>
                </a:ext>
              </a:extLst>
            </p:cNvPr>
            <p:cNvSpPr/>
            <p:nvPr/>
          </p:nvSpPr>
          <p:spPr>
            <a:xfrm>
              <a:off x="365152" y="6019585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Imprimir q</a:t>
              </a:r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DF270273-78BF-4DD1-A6FB-79690A157708}"/>
                </a:ext>
              </a:extLst>
            </p:cNvPr>
            <p:cNvCxnSpPr>
              <a:stCxn id="88" idx="2"/>
              <a:endCxn id="90" idx="0"/>
            </p:cNvCxnSpPr>
            <p:nvPr/>
          </p:nvCxnSpPr>
          <p:spPr>
            <a:xfrm>
              <a:off x="1352288" y="1371815"/>
              <a:ext cx="0" cy="1521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DA5B56-84A7-4C89-A9A3-63FE78FAEE75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 flipH="1">
              <a:off x="1349746" y="1829015"/>
              <a:ext cx="2542" cy="1414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97E46603-3DC5-4239-8F79-01AE9ED14D84}"/>
                </a:ext>
              </a:extLst>
            </p:cNvPr>
            <p:cNvCxnSpPr>
              <a:stCxn id="91" idx="2"/>
              <a:endCxn id="93" idx="0"/>
            </p:cNvCxnSpPr>
            <p:nvPr/>
          </p:nvCxnSpPr>
          <p:spPr>
            <a:xfrm>
              <a:off x="1349746" y="2275457"/>
              <a:ext cx="8218" cy="1649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03768B2C-A302-4140-B5AF-BDFC69D2DF4F}"/>
                </a:ext>
              </a:extLst>
            </p:cNvPr>
            <p:cNvCxnSpPr>
              <a:stCxn id="93" idx="2"/>
              <a:endCxn id="95" idx="0"/>
            </p:cNvCxnSpPr>
            <p:nvPr/>
          </p:nvCxnSpPr>
          <p:spPr>
            <a:xfrm>
              <a:off x="1357964" y="2745403"/>
              <a:ext cx="2379" cy="1592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9789AF40-FC68-4565-9DE7-87E259B6F3F8}"/>
                </a:ext>
              </a:extLst>
            </p:cNvPr>
            <p:cNvCxnSpPr>
              <a:stCxn id="95" idx="4"/>
              <a:endCxn id="86" idx="0"/>
            </p:cNvCxnSpPr>
            <p:nvPr/>
          </p:nvCxnSpPr>
          <p:spPr>
            <a:xfrm>
              <a:off x="1360343" y="3084692"/>
              <a:ext cx="7452" cy="11570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BCD67CE-B4C6-4E0F-AB14-C3910889C447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2165568" y="3647635"/>
              <a:ext cx="412800" cy="91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18A221F0-9993-4B0B-8ED2-6776DB598F9D}"/>
                </a:ext>
              </a:extLst>
            </p:cNvPr>
            <p:cNvCxnSpPr>
              <a:stCxn id="94" idx="2"/>
              <a:endCxn id="97" idx="0"/>
            </p:cNvCxnSpPr>
            <p:nvPr/>
          </p:nvCxnSpPr>
          <p:spPr>
            <a:xfrm flipH="1">
              <a:off x="1378552" y="5868973"/>
              <a:ext cx="1" cy="15061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3F25FD0A-0B47-497B-B79B-E31FD3EE0B6B}"/>
                </a:ext>
              </a:extLst>
            </p:cNvPr>
            <p:cNvCxnSpPr>
              <a:stCxn id="97" idx="2"/>
              <a:endCxn id="96" idx="0"/>
            </p:cNvCxnSpPr>
            <p:nvPr/>
          </p:nvCxnSpPr>
          <p:spPr>
            <a:xfrm>
              <a:off x="1378552" y="6324600"/>
              <a:ext cx="1674" cy="1379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: Angulado 105">
              <a:extLst>
                <a:ext uri="{FF2B5EF4-FFF2-40B4-BE49-F238E27FC236}">
                  <a16:creationId xmlns:a16="http://schemas.microsoft.com/office/drawing/2014/main" id="{3DB77DF5-6B82-4477-8725-41641F05BA66}"/>
                </a:ext>
              </a:extLst>
            </p:cNvPr>
            <p:cNvCxnSpPr>
              <a:stCxn id="94" idx="1"/>
              <a:endCxn id="95" idx="2"/>
            </p:cNvCxnSpPr>
            <p:nvPr/>
          </p:nvCxnSpPr>
          <p:spPr>
            <a:xfrm rot="10800000" flipH="1">
              <a:off x="580779" y="2994692"/>
              <a:ext cx="689564" cy="2427046"/>
            </a:xfrm>
            <a:prstGeom prst="bentConnector3">
              <a:avLst>
                <a:gd name="adj1" fmla="val -53432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30E46AF-B61A-400B-A09D-6A57EC52EF5F}"/>
                </a:ext>
              </a:extLst>
            </p:cNvPr>
            <p:cNvSpPr/>
            <p:nvPr/>
          </p:nvSpPr>
          <p:spPr>
            <a:xfrm>
              <a:off x="1281262" y="422936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841090E-A00D-4885-AB0F-547B9FE47A4F}"/>
                </a:ext>
              </a:extLst>
            </p:cNvPr>
            <p:cNvCxnSpPr>
              <a:stCxn id="86" idx="2"/>
              <a:endCxn id="108" idx="0"/>
            </p:cNvCxnSpPr>
            <p:nvPr/>
          </p:nvCxnSpPr>
          <p:spPr>
            <a:xfrm>
              <a:off x="1367795" y="4094870"/>
              <a:ext cx="3467" cy="1344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: Angulado 110">
              <a:extLst>
                <a:ext uri="{FF2B5EF4-FFF2-40B4-BE49-F238E27FC236}">
                  <a16:creationId xmlns:a16="http://schemas.microsoft.com/office/drawing/2014/main" id="{FC858E7E-F49D-4236-BE1F-E320C9638093}"/>
                </a:ext>
              </a:extLst>
            </p:cNvPr>
            <p:cNvCxnSpPr>
              <a:stCxn id="92" idx="2"/>
              <a:endCxn id="108" idx="6"/>
            </p:cNvCxnSpPr>
            <p:nvPr/>
          </p:nvCxnSpPr>
          <p:spPr>
            <a:xfrm rot="5400000">
              <a:off x="2267361" y="2994958"/>
              <a:ext cx="518308" cy="2130506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9FC838BB-6D10-47C1-977A-0C22DBAE83C2}"/>
                </a:ext>
              </a:extLst>
            </p:cNvPr>
            <p:cNvSpPr txBox="1"/>
            <p:nvPr/>
          </p:nvSpPr>
          <p:spPr>
            <a:xfrm>
              <a:off x="3764960" y="5330707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C00000"/>
                  </a:solidFill>
                </a:rPr>
                <a:t>Loop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4D017AB7-23AD-47E3-A667-0AB43A6BD9CB}"/>
                </a:ext>
              </a:extLst>
            </p:cNvPr>
            <p:cNvSpPr/>
            <p:nvPr/>
          </p:nvSpPr>
          <p:spPr>
            <a:xfrm>
              <a:off x="357590" y="4540186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= i + 1</a:t>
              </a: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4058D40B-C012-45D7-BC73-9674F9C6551D}"/>
                </a:ext>
              </a:extLst>
            </p:cNvPr>
            <p:cNvCxnSpPr>
              <a:stCxn id="108" idx="4"/>
              <a:endCxn id="114" idx="0"/>
            </p:cNvCxnSpPr>
            <p:nvPr/>
          </p:nvCxnSpPr>
          <p:spPr>
            <a:xfrm flipH="1">
              <a:off x="1370990" y="4409365"/>
              <a:ext cx="272" cy="130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94C263AE-F99A-41AE-9185-EEDDD855D98B}"/>
                </a:ext>
              </a:extLst>
            </p:cNvPr>
            <p:cNvCxnSpPr>
              <a:stCxn id="114" idx="2"/>
              <a:endCxn id="94" idx="0"/>
            </p:cNvCxnSpPr>
            <p:nvPr/>
          </p:nvCxnSpPr>
          <p:spPr>
            <a:xfrm>
              <a:off x="1370990" y="4845201"/>
              <a:ext cx="7563" cy="1293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E43A593-4BCA-4BFF-BED2-2C3A3FA56D07}"/>
              </a:ext>
            </a:extLst>
          </p:cNvPr>
          <p:cNvSpPr txBox="1"/>
          <p:nvPr/>
        </p:nvSpPr>
        <p:spPr>
          <a:xfrm>
            <a:off x="1210547" y="568983"/>
            <a:ext cx="9770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Comandos FOR – FOR RANGE – WHILE</a:t>
            </a:r>
          </a:p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BREAK – CONTINUE</a:t>
            </a:r>
          </a:p>
        </p:txBody>
      </p:sp>
      <p:sp>
        <p:nvSpPr>
          <p:cNvPr id="37" name="CaixaDeTexto 4">
            <a:extLst>
              <a:ext uri="{FF2B5EF4-FFF2-40B4-BE49-F238E27FC236}">
                <a16:creationId xmlns:a16="http://schemas.microsoft.com/office/drawing/2014/main" id="{E09267C4-B469-427B-9E35-7B5D6D56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115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E8551176-5054-4116-A4B3-12DFA72B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32" y="1701607"/>
            <a:ext cx="6826380" cy="314359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B3A58859-9EE5-453D-A1E8-406F70CF94E2}"/>
              </a:ext>
            </a:extLst>
          </p:cNvPr>
          <p:cNvSpPr/>
          <p:nvPr/>
        </p:nvSpPr>
        <p:spPr>
          <a:xfrm rot="16200000">
            <a:off x="7353451" y="2299942"/>
            <a:ext cx="2132705" cy="6829219"/>
          </a:xfrm>
          <a:prstGeom prst="homePlate">
            <a:avLst>
              <a:gd name="adj" fmla="val 3725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O comando FOR faz o loop dentro da </a:t>
            </a:r>
            <a:r>
              <a:rPr lang="pt-BR" sz="2800" b="1" dirty="0" err="1">
                <a:solidFill>
                  <a:schemeClr val="tx1"/>
                </a:solidFill>
              </a:rPr>
              <a:t>string</a:t>
            </a:r>
            <a:r>
              <a:rPr lang="pt-BR" sz="28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Entretanto, a comparação não diferencia letras minúsculas de maiúsculas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632F4CD-907A-4A31-A64C-E8AF70B2E2AE}"/>
              </a:ext>
            </a:extLst>
          </p:cNvPr>
          <p:cNvGrpSpPr/>
          <p:nvPr/>
        </p:nvGrpSpPr>
        <p:grpSpPr>
          <a:xfrm>
            <a:off x="162230" y="621252"/>
            <a:ext cx="4638370" cy="6159654"/>
            <a:chOff x="65205" y="621252"/>
            <a:chExt cx="4638370" cy="615965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7C336EE-757A-4FB6-9EFC-6ACB028F88F2}"/>
                </a:ext>
              </a:extLst>
            </p:cNvPr>
            <p:cNvSpPr/>
            <p:nvPr/>
          </p:nvSpPr>
          <p:spPr>
            <a:xfrm>
              <a:off x="65205" y="2890707"/>
              <a:ext cx="4638370" cy="2978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Fluxograma: Decisão 53">
              <a:extLst>
                <a:ext uri="{FF2B5EF4-FFF2-40B4-BE49-F238E27FC236}">
                  <a16:creationId xmlns:a16="http://schemas.microsoft.com/office/drawing/2014/main" id="{7BB912FC-E390-4A08-B906-0A1565BE676E}"/>
                </a:ext>
              </a:extLst>
            </p:cNvPr>
            <p:cNvSpPr/>
            <p:nvPr/>
          </p:nvSpPr>
          <p:spPr>
            <a:xfrm>
              <a:off x="570021" y="3200400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fr</a:t>
              </a:r>
              <a:r>
                <a:rPr lang="pt-BR" dirty="0"/>
                <a:t>[i] = </a:t>
              </a:r>
              <a:r>
                <a:rPr lang="pt-BR" dirty="0" err="1"/>
                <a:t>le</a:t>
              </a:r>
              <a:endParaRPr lang="pt-BR" dirty="0"/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BD341A9B-B701-4EF3-B37B-9978D9B0D26D}"/>
                </a:ext>
              </a:extLst>
            </p:cNvPr>
            <p:cNvCxnSpPr>
              <a:cxnSpLocks/>
              <a:stCxn id="58" idx="2"/>
              <a:endCxn id="56" idx="0"/>
            </p:cNvCxnSpPr>
            <p:nvPr/>
          </p:nvCxnSpPr>
          <p:spPr>
            <a:xfrm>
              <a:off x="1352288" y="939649"/>
              <a:ext cx="0" cy="12715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B27AD0E-6445-4D7C-9372-3D874E18DB15}"/>
                </a:ext>
              </a:extLst>
            </p:cNvPr>
            <p:cNvSpPr/>
            <p:nvPr/>
          </p:nvSpPr>
          <p:spPr>
            <a:xfrm>
              <a:off x="338888" y="1066800"/>
              <a:ext cx="2026800" cy="305015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frase 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58" name="Fluxograma: Terminação 57">
              <a:extLst>
                <a:ext uri="{FF2B5EF4-FFF2-40B4-BE49-F238E27FC236}">
                  <a16:creationId xmlns:a16="http://schemas.microsoft.com/office/drawing/2014/main" id="{487B340D-CF90-44E7-B5BC-ADD8FFD55E8C}"/>
                </a:ext>
              </a:extLst>
            </p:cNvPr>
            <p:cNvSpPr/>
            <p:nvPr/>
          </p:nvSpPr>
          <p:spPr>
            <a:xfrm>
              <a:off x="338888" y="621252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02493C2-1916-405F-8074-436C078C769A}"/>
                </a:ext>
              </a:extLst>
            </p:cNvPr>
            <p:cNvSpPr/>
            <p:nvPr/>
          </p:nvSpPr>
          <p:spPr>
            <a:xfrm>
              <a:off x="338888" y="1524000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letra (</a:t>
              </a:r>
              <a:r>
                <a:rPr lang="pt-BR" dirty="0" err="1"/>
                <a:t>le</a:t>
              </a:r>
              <a:r>
                <a:rPr lang="pt-BR" dirty="0"/>
                <a:t>)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D1480863-DCAC-4CA0-BF8E-2491400AE860}"/>
                </a:ext>
              </a:extLst>
            </p:cNvPr>
            <p:cNvSpPr/>
            <p:nvPr/>
          </p:nvSpPr>
          <p:spPr>
            <a:xfrm>
              <a:off x="336346" y="19704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 = 0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35EEBF8-CF5F-4469-8587-FD59D4631C94}"/>
                </a:ext>
              </a:extLst>
            </p:cNvPr>
            <p:cNvSpPr/>
            <p:nvPr/>
          </p:nvSpPr>
          <p:spPr>
            <a:xfrm>
              <a:off x="2578368" y="34960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q + 1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8CAEAED-9239-48F8-AC3D-F4388A470AD5}"/>
                </a:ext>
              </a:extLst>
            </p:cNvPr>
            <p:cNvSpPr/>
            <p:nvPr/>
          </p:nvSpPr>
          <p:spPr>
            <a:xfrm>
              <a:off x="344564" y="2440388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0</a:t>
              </a:r>
            </a:p>
          </p:txBody>
        </p:sp>
        <p:sp>
          <p:nvSpPr>
            <p:cNvPr id="68" name="Fluxograma: Decisão 67">
              <a:extLst>
                <a:ext uri="{FF2B5EF4-FFF2-40B4-BE49-F238E27FC236}">
                  <a16:creationId xmlns:a16="http://schemas.microsoft.com/office/drawing/2014/main" id="{3D90D693-CF7A-4E5A-90C0-8446EA53A43C}"/>
                </a:ext>
              </a:extLst>
            </p:cNvPr>
            <p:cNvSpPr/>
            <p:nvPr/>
          </p:nvSpPr>
          <p:spPr>
            <a:xfrm>
              <a:off x="580779" y="4974503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&lt; </a:t>
              </a:r>
              <a:r>
                <a:rPr lang="pt-BR" dirty="0" err="1"/>
                <a:t>len</a:t>
              </a:r>
              <a:r>
                <a:rPr lang="pt-BR" dirty="0"/>
                <a:t>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47343434-210A-43F1-87BC-5178F2281932}"/>
                </a:ext>
              </a:extLst>
            </p:cNvPr>
            <p:cNvSpPr/>
            <p:nvPr/>
          </p:nvSpPr>
          <p:spPr>
            <a:xfrm>
              <a:off x="1270343" y="2904692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luxograma: Terminação 71">
              <a:extLst>
                <a:ext uri="{FF2B5EF4-FFF2-40B4-BE49-F238E27FC236}">
                  <a16:creationId xmlns:a16="http://schemas.microsoft.com/office/drawing/2014/main" id="{018B10D2-75BD-4A35-B034-089F96C462B1}"/>
                </a:ext>
              </a:extLst>
            </p:cNvPr>
            <p:cNvSpPr/>
            <p:nvPr/>
          </p:nvSpPr>
          <p:spPr>
            <a:xfrm>
              <a:off x="366826" y="6462509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4B030E4A-4D36-44B0-849F-0D24C13F0E9A}"/>
                </a:ext>
              </a:extLst>
            </p:cNvPr>
            <p:cNvSpPr/>
            <p:nvPr/>
          </p:nvSpPr>
          <p:spPr>
            <a:xfrm>
              <a:off x="365152" y="6019585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Imprimir q</a:t>
              </a: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CAEDF98D-3E85-498D-A838-4A3EB5470C69}"/>
                </a:ext>
              </a:extLst>
            </p:cNvPr>
            <p:cNvCxnSpPr>
              <a:stCxn id="56" idx="2"/>
              <a:endCxn id="60" idx="0"/>
            </p:cNvCxnSpPr>
            <p:nvPr/>
          </p:nvCxnSpPr>
          <p:spPr>
            <a:xfrm>
              <a:off x="1352288" y="1371815"/>
              <a:ext cx="0" cy="1521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571915AA-E255-4F92-8046-F5E323D0812A}"/>
                </a:ext>
              </a:extLst>
            </p:cNvPr>
            <p:cNvCxnSpPr>
              <a:stCxn id="60" idx="2"/>
              <a:endCxn id="62" idx="0"/>
            </p:cNvCxnSpPr>
            <p:nvPr/>
          </p:nvCxnSpPr>
          <p:spPr>
            <a:xfrm flipH="1">
              <a:off x="1349746" y="1829015"/>
              <a:ext cx="2542" cy="1414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E695E1B2-8E9B-478B-802B-B01708A812CC}"/>
                </a:ext>
              </a:extLst>
            </p:cNvPr>
            <p:cNvCxnSpPr>
              <a:stCxn id="62" idx="2"/>
              <a:endCxn id="66" idx="0"/>
            </p:cNvCxnSpPr>
            <p:nvPr/>
          </p:nvCxnSpPr>
          <p:spPr>
            <a:xfrm>
              <a:off x="1349746" y="2275457"/>
              <a:ext cx="8218" cy="1649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BDF7DE6B-36B2-447B-8D60-1E18DA8A8B1D}"/>
                </a:ext>
              </a:extLst>
            </p:cNvPr>
            <p:cNvCxnSpPr>
              <a:stCxn id="66" idx="2"/>
              <a:endCxn id="70" idx="0"/>
            </p:cNvCxnSpPr>
            <p:nvPr/>
          </p:nvCxnSpPr>
          <p:spPr>
            <a:xfrm>
              <a:off x="1357964" y="2745403"/>
              <a:ext cx="2379" cy="1592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2BAA870-6004-4171-A2E1-38FEF6468C42}"/>
                </a:ext>
              </a:extLst>
            </p:cNvPr>
            <p:cNvCxnSpPr>
              <a:stCxn id="70" idx="4"/>
              <a:endCxn id="54" idx="0"/>
            </p:cNvCxnSpPr>
            <p:nvPr/>
          </p:nvCxnSpPr>
          <p:spPr>
            <a:xfrm>
              <a:off x="1360343" y="3084692"/>
              <a:ext cx="7452" cy="11570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90A3CD39-79A3-4B6E-B0F0-A200759E7876}"/>
                </a:ext>
              </a:extLst>
            </p:cNvPr>
            <p:cNvCxnSpPr>
              <a:stCxn id="54" idx="3"/>
              <a:endCxn id="64" idx="1"/>
            </p:cNvCxnSpPr>
            <p:nvPr/>
          </p:nvCxnSpPr>
          <p:spPr>
            <a:xfrm>
              <a:off x="2165568" y="3647635"/>
              <a:ext cx="412800" cy="91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EE506ECB-5315-414C-8323-33961511CA24}"/>
                </a:ext>
              </a:extLst>
            </p:cNvPr>
            <p:cNvCxnSpPr>
              <a:stCxn id="68" idx="2"/>
              <a:endCxn id="75" idx="0"/>
            </p:cNvCxnSpPr>
            <p:nvPr/>
          </p:nvCxnSpPr>
          <p:spPr>
            <a:xfrm flipH="1">
              <a:off x="1378552" y="5868973"/>
              <a:ext cx="1" cy="15061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7DAC951-F852-4087-869C-71326BB40CE3}"/>
                </a:ext>
              </a:extLst>
            </p:cNvPr>
            <p:cNvCxnSpPr>
              <a:stCxn id="75" idx="2"/>
              <a:endCxn id="72" idx="0"/>
            </p:cNvCxnSpPr>
            <p:nvPr/>
          </p:nvCxnSpPr>
          <p:spPr>
            <a:xfrm>
              <a:off x="1378552" y="6324600"/>
              <a:ext cx="1674" cy="1379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: Angulado 90">
              <a:extLst>
                <a:ext uri="{FF2B5EF4-FFF2-40B4-BE49-F238E27FC236}">
                  <a16:creationId xmlns:a16="http://schemas.microsoft.com/office/drawing/2014/main" id="{38C10944-D0AF-4B15-A1A8-D950B13AF9EB}"/>
                </a:ext>
              </a:extLst>
            </p:cNvPr>
            <p:cNvCxnSpPr>
              <a:stCxn id="68" idx="1"/>
              <a:endCxn id="70" idx="2"/>
            </p:cNvCxnSpPr>
            <p:nvPr/>
          </p:nvCxnSpPr>
          <p:spPr>
            <a:xfrm rot="10800000" flipH="1">
              <a:off x="580779" y="2994692"/>
              <a:ext cx="689564" cy="2427046"/>
            </a:xfrm>
            <a:prstGeom prst="bentConnector3">
              <a:avLst>
                <a:gd name="adj1" fmla="val -53432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3961CF51-53E0-4303-8F04-B1A2B7C31F2F}"/>
                </a:ext>
              </a:extLst>
            </p:cNvPr>
            <p:cNvSpPr/>
            <p:nvPr/>
          </p:nvSpPr>
          <p:spPr>
            <a:xfrm>
              <a:off x="1281262" y="422936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0E3506AD-2239-493B-8984-2CAB783A2A09}"/>
                </a:ext>
              </a:extLst>
            </p:cNvPr>
            <p:cNvCxnSpPr>
              <a:stCxn id="54" idx="2"/>
              <a:endCxn id="92" idx="0"/>
            </p:cNvCxnSpPr>
            <p:nvPr/>
          </p:nvCxnSpPr>
          <p:spPr>
            <a:xfrm>
              <a:off x="1367795" y="4094870"/>
              <a:ext cx="3467" cy="1344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: Angulado 93">
              <a:extLst>
                <a:ext uri="{FF2B5EF4-FFF2-40B4-BE49-F238E27FC236}">
                  <a16:creationId xmlns:a16="http://schemas.microsoft.com/office/drawing/2014/main" id="{5E0CB143-610C-421D-A3EC-35C217B39AD6}"/>
                </a:ext>
              </a:extLst>
            </p:cNvPr>
            <p:cNvCxnSpPr>
              <a:stCxn id="64" idx="2"/>
              <a:endCxn id="92" idx="6"/>
            </p:cNvCxnSpPr>
            <p:nvPr/>
          </p:nvCxnSpPr>
          <p:spPr>
            <a:xfrm rot="5400000">
              <a:off x="2267361" y="2994958"/>
              <a:ext cx="518308" cy="2130506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829EDD6-6E8B-4976-A2C5-AD1D03B6C18F}"/>
                </a:ext>
              </a:extLst>
            </p:cNvPr>
            <p:cNvSpPr txBox="1"/>
            <p:nvPr/>
          </p:nvSpPr>
          <p:spPr>
            <a:xfrm>
              <a:off x="3764960" y="5330707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C00000"/>
                  </a:solidFill>
                </a:rPr>
                <a:t>Loop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9B92C3DA-8CA0-4B24-AAAE-A00864BA17AD}"/>
                </a:ext>
              </a:extLst>
            </p:cNvPr>
            <p:cNvSpPr/>
            <p:nvPr/>
          </p:nvSpPr>
          <p:spPr>
            <a:xfrm>
              <a:off x="357590" y="4540186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= i + 1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E129DFD7-099E-47D3-BFF8-61CD3C67613F}"/>
                </a:ext>
              </a:extLst>
            </p:cNvPr>
            <p:cNvCxnSpPr>
              <a:stCxn id="92" idx="4"/>
              <a:endCxn id="96" idx="0"/>
            </p:cNvCxnSpPr>
            <p:nvPr/>
          </p:nvCxnSpPr>
          <p:spPr>
            <a:xfrm flipH="1">
              <a:off x="1370990" y="4409365"/>
              <a:ext cx="272" cy="130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C55C83B4-4B83-4A15-9CE8-B9CECDA72252}"/>
                </a:ext>
              </a:extLst>
            </p:cNvPr>
            <p:cNvCxnSpPr>
              <a:stCxn id="96" idx="2"/>
              <a:endCxn id="68" idx="0"/>
            </p:cNvCxnSpPr>
            <p:nvPr/>
          </p:nvCxnSpPr>
          <p:spPr>
            <a:xfrm>
              <a:off x="1370990" y="4845201"/>
              <a:ext cx="7563" cy="1293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130383A-2A20-4C7B-AF87-FE7EE7574C31}"/>
              </a:ext>
            </a:extLst>
          </p:cNvPr>
          <p:cNvSpPr txBox="1"/>
          <p:nvPr/>
        </p:nvSpPr>
        <p:spPr>
          <a:xfrm>
            <a:off x="1210547" y="568983"/>
            <a:ext cx="9770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Comandos FOR – FOR RANGE – WHILE</a:t>
            </a:r>
          </a:p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BREAK – CONTINUE</a:t>
            </a:r>
          </a:p>
        </p:txBody>
      </p:sp>
      <p:sp>
        <p:nvSpPr>
          <p:cNvPr id="37" name="CaixaDeTexto 4">
            <a:extLst>
              <a:ext uri="{FF2B5EF4-FFF2-40B4-BE49-F238E27FC236}">
                <a16:creationId xmlns:a16="http://schemas.microsoft.com/office/drawing/2014/main" id="{2845259B-F122-4955-B54C-A4AF17F0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1017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DA1B05A5-3872-4EF6-88C5-D2B841414567}"/>
              </a:ext>
            </a:extLst>
          </p:cNvPr>
          <p:cNvSpPr txBox="1"/>
          <p:nvPr/>
        </p:nvSpPr>
        <p:spPr>
          <a:xfrm>
            <a:off x="1210547" y="568983"/>
            <a:ext cx="9770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Comandos FOR – FOR RANGE – WHILE</a:t>
            </a:r>
          </a:p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BREAK – CONTINUE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EDCF8026-560C-4C86-A9A5-5269E448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960" y="1676507"/>
            <a:ext cx="6826380" cy="3760641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B3A58859-9EE5-453D-A1E8-406F70CF94E2}"/>
              </a:ext>
            </a:extLst>
          </p:cNvPr>
          <p:cNvSpPr/>
          <p:nvPr/>
        </p:nvSpPr>
        <p:spPr>
          <a:xfrm rot="16200000">
            <a:off x="7353451" y="2299942"/>
            <a:ext cx="2132705" cy="6829219"/>
          </a:xfrm>
          <a:prstGeom prst="homePlate">
            <a:avLst>
              <a:gd name="adj" fmla="val 3725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Usamos o método </a:t>
            </a:r>
            <a:r>
              <a:rPr lang="pt-BR" sz="3200" b="1" dirty="0" err="1">
                <a:solidFill>
                  <a:schemeClr val="tx1"/>
                </a:solidFill>
              </a:rPr>
              <a:t>upper</a:t>
            </a:r>
            <a:r>
              <a:rPr lang="pt-BR" sz="3200" b="1" dirty="0">
                <a:solidFill>
                  <a:schemeClr val="tx1"/>
                </a:solidFill>
              </a:rPr>
              <a:t>() para converter as letras para maiúsculas 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9A829F5-70CF-44CA-AADA-905038521A7B}"/>
              </a:ext>
            </a:extLst>
          </p:cNvPr>
          <p:cNvGrpSpPr/>
          <p:nvPr/>
        </p:nvGrpSpPr>
        <p:grpSpPr>
          <a:xfrm>
            <a:off x="162230" y="621252"/>
            <a:ext cx="4638370" cy="6159654"/>
            <a:chOff x="65205" y="621252"/>
            <a:chExt cx="4638370" cy="615965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66AF62AE-40AD-40DD-8A44-9A9B91E84853}"/>
                </a:ext>
              </a:extLst>
            </p:cNvPr>
            <p:cNvSpPr/>
            <p:nvPr/>
          </p:nvSpPr>
          <p:spPr>
            <a:xfrm>
              <a:off x="65205" y="2890707"/>
              <a:ext cx="4638370" cy="2978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Fluxograma: Decisão 53">
              <a:extLst>
                <a:ext uri="{FF2B5EF4-FFF2-40B4-BE49-F238E27FC236}">
                  <a16:creationId xmlns:a16="http://schemas.microsoft.com/office/drawing/2014/main" id="{31EBA652-16DC-4C0F-80C4-80F755C5DADA}"/>
                </a:ext>
              </a:extLst>
            </p:cNvPr>
            <p:cNvSpPr/>
            <p:nvPr/>
          </p:nvSpPr>
          <p:spPr>
            <a:xfrm>
              <a:off x="570021" y="3200400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fr</a:t>
              </a:r>
              <a:r>
                <a:rPr lang="pt-BR" dirty="0"/>
                <a:t>[i] = </a:t>
              </a:r>
              <a:r>
                <a:rPr lang="pt-BR" dirty="0" err="1"/>
                <a:t>le</a:t>
              </a:r>
              <a:endParaRPr lang="pt-BR" dirty="0"/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4AFBAF39-86C1-46EC-ACFF-CAA42FC2B0FB}"/>
                </a:ext>
              </a:extLst>
            </p:cNvPr>
            <p:cNvCxnSpPr>
              <a:cxnSpLocks/>
              <a:stCxn id="58" idx="2"/>
              <a:endCxn id="56" idx="0"/>
            </p:cNvCxnSpPr>
            <p:nvPr/>
          </p:nvCxnSpPr>
          <p:spPr>
            <a:xfrm>
              <a:off x="1352288" y="939649"/>
              <a:ext cx="0" cy="12715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CF2750C-949E-41B3-A988-070025BB2E08}"/>
                </a:ext>
              </a:extLst>
            </p:cNvPr>
            <p:cNvSpPr/>
            <p:nvPr/>
          </p:nvSpPr>
          <p:spPr>
            <a:xfrm>
              <a:off x="338888" y="1066800"/>
              <a:ext cx="2026800" cy="305015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frase 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58" name="Fluxograma: Terminação 57">
              <a:extLst>
                <a:ext uri="{FF2B5EF4-FFF2-40B4-BE49-F238E27FC236}">
                  <a16:creationId xmlns:a16="http://schemas.microsoft.com/office/drawing/2014/main" id="{FBA5076F-B4B2-4FC1-9903-7AD7A807EAA5}"/>
                </a:ext>
              </a:extLst>
            </p:cNvPr>
            <p:cNvSpPr/>
            <p:nvPr/>
          </p:nvSpPr>
          <p:spPr>
            <a:xfrm>
              <a:off x="338888" y="621252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72151E42-0528-4285-A3C7-BC0EACA76182}"/>
                </a:ext>
              </a:extLst>
            </p:cNvPr>
            <p:cNvSpPr/>
            <p:nvPr/>
          </p:nvSpPr>
          <p:spPr>
            <a:xfrm>
              <a:off x="338888" y="1524000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Recebe a letra (</a:t>
              </a:r>
              <a:r>
                <a:rPr lang="pt-BR" dirty="0" err="1"/>
                <a:t>le</a:t>
              </a:r>
              <a:r>
                <a:rPr lang="pt-BR" dirty="0"/>
                <a:t>)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CAC60C2-AB29-4F85-AAD2-5CE200BB1DC2}"/>
                </a:ext>
              </a:extLst>
            </p:cNvPr>
            <p:cNvSpPr/>
            <p:nvPr/>
          </p:nvSpPr>
          <p:spPr>
            <a:xfrm>
              <a:off x="336346" y="19704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 = 0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ED39AAC-D1B7-41C6-BDDE-886BD7108C9B}"/>
                </a:ext>
              </a:extLst>
            </p:cNvPr>
            <p:cNvSpPr/>
            <p:nvPr/>
          </p:nvSpPr>
          <p:spPr>
            <a:xfrm>
              <a:off x="2578368" y="3496042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q + 1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4C5AAB25-A7FD-4865-BC3E-B38DCD789358}"/>
                </a:ext>
              </a:extLst>
            </p:cNvPr>
            <p:cNvSpPr/>
            <p:nvPr/>
          </p:nvSpPr>
          <p:spPr>
            <a:xfrm>
              <a:off x="344564" y="2440388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 = 0</a:t>
              </a:r>
            </a:p>
          </p:txBody>
        </p:sp>
        <p:sp>
          <p:nvSpPr>
            <p:cNvPr id="68" name="Fluxograma: Decisão 67">
              <a:extLst>
                <a:ext uri="{FF2B5EF4-FFF2-40B4-BE49-F238E27FC236}">
                  <a16:creationId xmlns:a16="http://schemas.microsoft.com/office/drawing/2014/main" id="{1C13AFC1-2937-46E1-8CEB-85993454459A}"/>
                </a:ext>
              </a:extLst>
            </p:cNvPr>
            <p:cNvSpPr/>
            <p:nvPr/>
          </p:nvSpPr>
          <p:spPr>
            <a:xfrm>
              <a:off x="580779" y="4974503"/>
              <a:ext cx="1595547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&lt; </a:t>
              </a:r>
              <a:r>
                <a:rPr lang="pt-BR" dirty="0" err="1"/>
                <a:t>len</a:t>
              </a:r>
              <a:r>
                <a:rPr lang="pt-BR" dirty="0"/>
                <a:t>(</a:t>
              </a:r>
              <a:r>
                <a:rPr lang="pt-BR" dirty="0" err="1"/>
                <a:t>fr</a:t>
              </a:r>
              <a:r>
                <a:rPr lang="pt-BR" dirty="0"/>
                <a:t>)</a:t>
              </a: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41707BC0-9A70-44E5-8116-DFA4ACD90AA5}"/>
                </a:ext>
              </a:extLst>
            </p:cNvPr>
            <p:cNvSpPr/>
            <p:nvPr/>
          </p:nvSpPr>
          <p:spPr>
            <a:xfrm>
              <a:off x="1270343" y="2904692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luxograma: Terminação 71">
              <a:extLst>
                <a:ext uri="{FF2B5EF4-FFF2-40B4-BE49-F238E27FC236}">
                  <a16:creationId xmlns:a16="http://schemas.microsoft.com/office/drawing/2014/main" id="{4E0B3F13-8BAF-4044-9678-2CE8DBE31882}"/>
                </a:ext>
              </a:extLst>
            </p:cNvPr>
            <p:cNvSpPr/>
            <p:nvPr/>
          </p:nvSpPr>
          <p:spPr>
            <a:xfrm>
              <a:off x="366826" y="6462509"/>
              <a:ext cx="2026800" cy="318397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78CC8CFD-5525-4942-B69A-41DF20A63195}"/>
                </a:ext>
              </a:extLst>
            </p:cNvPr>
            <p:cNvSpPr/>
            <p:nvPr/>
          </p:nvSpPr>
          <p:spPr>
            <a:xfrm>
              <a:off x="365152" y="6019585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Imprimir q</a:t>
              </a: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AF7D3C46-4575-4894-AC28-7E4512A0B618}"/>
                </a:ext>
              </a:extLst>
            </p:cNvPr>
            <p:cNvCxnSpPr>
              <a:stCxn id="56" idx="2"/>
              <a:endCxn id="60" idx="0"/>
            </p:cNvCxnSpPr>
            <p:nvPr/>
          </p:nvCxnSpPr>
          <p:spPr>
            <a:xfrm>
              <a:off x="1352288" y="1371815"/>
              <a:ext cx="0" cy="1521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B671E45D-3601-438A-98E3-2E7DF6A719FC}"/>
                </a:ext>
              </a:extLst>
            </p:cNvPr>
            <p:cNvCxnSpPr>
              <a:stCxn id="60" idx="2"/>
              <a:endCxn id="62" idx="0"/>
            </p:cNvCxnSpPr>
            <p:nvPr/>
          </p:nvCxnSpPr>
          <p:spPr>
            <a:xfrm flipH="1">
              <a:off x="1349746" y="1829015"/>
              <a:ext cx="2542" cy="1414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C95A2FA5-B07F-4F85-B16C-10ED16CE5A9A}"/>
                </a:ext>
              </a:extLst>
            </p:cNvPr>
            <p:cNvCxnSpPr>
              <a:stCxn id="62" idx="2"/>
              <a:endCxn id="66" idx="0"/>
            </p:cNvCxnSpPr>
            <p:nvPr/>
          </p:nvCxnSpPr>
          <p:spPr>
            <a:xfrm>
              <a:off x="1349746" y="2275457"/>
              <a:ext cx="8218" cy="1649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3F6622B4-11B8-49FA-8BD9-76CC8DD9EFCE}"/>
                </a:ext>
              </a:extLst>
            </p:cNvPr>
            <p:cNvCxnSpPr>
              <a:stCxn id="66" idx="2"/>
              <a:endCxn id="70" idx="0"/>
            </p:cNvCxnSpPr>
            <p:nvPr/>
          </p:nvCxnSpPr>
          <p:spPr>
            <a:xfrm>
              <a:off x="1357964" y="2745403"/>
              <a:ext cx="2379" cy="1592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546D504B-74E1-4E72-8F4E-5E129B66AF58}"/>
                </a:ext>
              </a:extLst>
            </p:cNvPr>
            <p:cNvCxnSpPr>
              <a:stCxn id="70" idx="4"/>
              <a:endCxn id="54" idx="0"/>
            </p:cNvCxnSpPr>
            <p:nvPr/>
          </p:nvCxnSpPr>
          <p:spPr>
            <a:xfrm>
              <a:off x="1360343" y="3084692"/>
              <a:ext cx="7452" cy="11570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D321F1C7-7AE9-4350-A9CC-9075E143BF3C}"/>
                </a:ext>
              </a:extLst>
            </p:cNvPr>
            <p:cNvCxnSpPr>
              <a:stCxn id="54" idx="3"/>
              <a:endCxn id="64" idx="1"/>
            </p:cNvCxnSpPr>
            <p:nvPr/>
          </p:nvCxnSpPr>
          <p:spPr>
            <a:xfrm>
              <a:off x="2165568" y="3647635"/>
              <a:ext cx="412800" cy="91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DEF96E5-7C46-4870-9F96-CC3A3F427D1E}"/>
                </a:ext>
              </a:extLst>
            </p:cNvPr>
            <p:cNvCxnSpPr>
              <a:stCxn id="68" idx="2"/>
              <a:endCxn id="75" idx="0"/>
            </p:cNvCxnSpPr>
            <p:nvPr/>
          </p:nvCxnSpPr>
          <p:spPr>
            <a:xfrm flipH="1">
              <a:off x="1378552" y="5868973"/>
              <a:ext cx="1" cy="15061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783DF026-04A1-4620-B82D-0DA07D27BEEB}"/>
                </a:ext>
              </a:extLst>
            </p:cNvPr>
            <p:cNvCxnSpPr>
              <a:stCxn id="75" idx="2"/>
              <a:endCxn id="72" idx="0"/>
            </p:cNvCxnSpPr>
            <p:nvPr/>
          </p:nvCxnSpPr>
          <p:spPr>
            <a:xfrm>
              <a:off x="1378552" y="6324600"/>
              <a:ext cx="1674" cy="1379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: Angulado 90">
              <a:extLst>
                <a:ext uri="{FF2B5EF4-FFF2-40B4-BE49-F238E27FC236}">
                  <a16:creationId xmlns:a16="http://schemas.microsoft.com/office/drawing/2014/main" id="{A2BB3506-04A3-44B8-BC68-2D7BFBAC1A53}"/>
                </a:ext>
              </a:extLst>
            </p:cNvPr>
            <p:cNvCxnSpPr>
              <a:stCxn id="68" idx="1"/>
              <a:endCxn id="70" idx="2"/>
            </p:cNvCxnSpPr>
            <p:nvPr/>
          </p:nvCxnSpPr>
          <p:spPr>
            <a:xfrm rot="10800000" flipH="1">
              <a:off x="580779" y="2994692"/>
              <a:ext cx="689564" cy="2427046"/>
            </a:xfrm>
            <a:prstGeom prst="bentConnector3">
              <a:avLst>
                <a:gd name="adj1" fmla="val -53432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ED67F15B-BA70-4CF3-8ED2-3F913E5B9BEE}"/>
                </a:ext>
              </a:extLst>
            </p:cNvPr>
            <p:cNvSpPr/>
            <p:nvPr/>
          </p:nvSpPr>
          <p:spPr>
            <a:xfrm>
              <a:off x="1281262" y="422936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E12135AA-85D6-4A85-A64F-9F827342115D}"/>
                </a:ext>
              </a:extLst>
            </p:cNvPr>
            <p:cNvCxnSpPr>
              <a:stCxn id="54" idx="2"/>
              <a:endCxn id="92" idx="0"/>
            </p:cNvCxnSpPr>
            <p:nvPr/>
          </p:nvCxnSpPr>
          <p:spPr>
            <a:xfrm>
              <a:off x="1367795" y="4094870"/>
              <a:ext cx="3467" cy="1344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: Angulado 93">
              <a:extLst>
                <a:ext uri="{FF2B5EF4-FFF2-40B4-BE49-F238E27FC236}">
                  <a16:creationId xmlns:a16="http://schemas.microsoft.com/office/drawing/2014/main" id="{93996CA3-0AB8-4F3F-AA23-4371DB4E9F79}"/>
                </a:ext>
              </a:extLst>
            </p:cNvPr>
            <p:cNvCxnSpPr>
              <a:stCxn id="64" idx="2"/>
              <a:endCxn id="92" idx="6"/>
            </p:cNvCxnSpPr>
            <p:nvPr/>
          </p:nvCxnSpPr>
          <p:spPr>
            <a:xfrm rot="5400000">
              <a:off x="2267361" y="2994958"/>
              <a:ext cx="518308" cy="2130506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199322E2-7ECE-41F0-AA7B-21424DB47A57}"/>
                </a:ext>
              </a:extLst>
            </p:cNvPr>
            <p:cNvSpPr txBox="1"/>
            <p:nvPr/>
          </p:nvSpPr>
          <p:spPr>
            <a:xfrm>
              <a:off x="3764960" y="5330707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C00000"/>
                  </a:solidFill>
                </a:rPr>
                <a:t>Loop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12A44E-E81E-496B-BC30-BFCDB7A67BBF}"/>
                </a:ext>
              </a:extLst>
            </p:cNvPr>
            <p:cNvSpPr/>
            <p:nvPr/>
          </p:nvSpPr>
          <p:spPr>
            <a:xfrm>
              <a:off x="357590" y="4540186"/>
              <a:ext cx="2026800" cy="305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= i + 1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9DB05829-3C76-460B-8617-4010593BA588}"/>
                </a:ext>
              </a:extLst>
            </p:cNvPr>
            <p:cNvCxnSpPr>
              <a:stCxn id="92" idx="4"/>
              <a:endCxn id="96" idx="0"/>
            </p:cNvCxnSpPr>
            <p:nvPr/>
          </p:nvCxnSpPr>
          <p:spPr>
            <a:xfrm flipH="1">
              <a:off x="1370990" y="4409365"/>
              <a:ext cx="272" cy="130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6ED9B959-0530-4C74-97C3-EF06379B57C0}"/>
                </a:ext>
              </a:extLst>
            </p:cNvPr>
            <p:cNvCxnSpPr>
              <a:stCxn id="96" idx="2"/>
              <a:endCxn id="68" idx="0"/>
            </p:cNvCxnSpPr>
            <p:nvPr/>
          </p:nvCxnSpPr>
          <p:spPr>
            <a:xfrm>
              <a:off x="1370990" y="4845201"/>
              <a:ext cx="7563" cy="1293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4">
            <a:extLst>
              <a:ext uri="{FF2B5EF4-FFF2-40B4-BE49-F238E27FC236}">
                <a16:creationId xmlns:a16="http://schemas.microsoft.com/office/drawing/2014/main" id="{BB7FBCFC-21BD-43A8-89D3-1EF92931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258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BE3AA89-D388-4EA9-BD4C-09DAA0DC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50168"/>
            <a:ext cx="8915400" cy="6307831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44BF0E0-3562-49F5-92B0-F19B60962197}"/>
              </a:ext>
            </a:extLst>
          </p:cNvPr>
          <p:cNvSpPr/>
          <p:nvPr/>
        </p:nvSpPr>
        <p:spPr>
          <a:xfrm>
            <a:off x="0" y="550168"/>
            <a:ext cx="3276600" cy="630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Imprimir na tela todos os nomes da lista que tenham no máximo 5 letras. Interrompendo a listagem quando encontrar o nome “Maria”.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8FD3B-0258-4DDB-996A-B5D2936418E0}"/>
              </a:ext>
            </a:extLst>
          </p:cNvPr>
          <p:cNvSpPr/>
          <p:nvPr/>
        </p:nvSpPr>
        <p:spPr>
          <a:xfrm>
            <a:off x="5554527" y="1725260"/>
            <a:ext cx="45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F23535-9AD2-4E39-BF0F-38BAB2BFF4B1}"/>
              </a:ext>
            </a:extLst>
          </p:cNvPr>
          <p:cNvSpPr/>
          <p:nvPr/>
        </p:nvSpPr>
        <p:spPr>
          <a:xfrm>
            <a:off x="3708247" y="4866042"/>
            <a:ext cx="45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D85B04-1C8A-4B97-8663-2DDE781DB92E}"/>
              </a:ext>
            </a:extLst>
          </p:cNvPr>
          <p:cNvSpPr/>
          <p:nvPr/>
        </p:nvSpPr>
        <p:spPr>
          <a:xfrm>
            <a:off x="4648200" y="2667000"/>
            <a:ext cx="1295400" cy="38100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BE91AED-4FD7-4A5B-93EC-43060B7BBF85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5943600" y="1839560"/>
            <a:ext cx="68127" cy="1017940"/>
          </a:xfrm>
          <a:prstGeom prst="bentConnector3">
            <a:avLst>
              <a:gd name="adj1" fmla="val 956638"/>
            </a:avLst>
          </a:prstGeom>
          <a:ln w="1905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C44913DD-BBB1-4E31-8B16-D51386A58079}"/>
              </a:ext>
            </a:extLst>
          </p:cNvPr>
          <p:cNvSpPr/>
          <p:nvPr/>
        </p:nvSpPr>
        <p:spPr>
          <a:xfrm>
            <a:off x="4538826" y="4234926"/>
            <a:ext cx="1295400" cy="38100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4ACC8D1E-EA4A-4150-AB56-7D7B9F8858B3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10800000" flipV="1">
            <a:off x="3936848" y="4425426"/>
            <a:ext cx="601979" cy="440616"/>
          </a:xfrm>
          <a:prstGeom prst="bentConnector2">
            <a:avLst/>
          </a:prstGeom>
          <a:ln w="190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CCED41-459E-479A-9CA2-5E68310BA368}"/>
              </a:ext>
            </a:extLst>
          </p:cNvPr>
          <p:cNvSpPr txBox="1"/>
          <p:nvPr/>
        </p:nvSpPr>
        <p:spPr>
          <a:xfrm>
            <a:off x="6667243" y="2042557"/>
            <a:ext cx="2654253" cy="584775"/>
          </a:xfrm>
          <a:prstGeom prst="rect">
            <a:avLst/>
          </a:prstGeom>
          <a:ln w="19050">
            <a:noFill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3"/>
                </a:solidFill>
              </a:rPr>
              <a:t>Retorna o loop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0CE000-570A-4FA1-9705-865AEAA9E5E4}"/>
              </a:ext>
            </a:extLst>
          </p:cNvPr>
          <p:cNvSpPr txBox="1"/>
          <p:nvPr/>
        </p:nvSpPr>
        <p:spPr>
          <a:xfrm>
            <a:off x="5943600" y="4102420"/>
            <a:ext cx="3228384" cy="584775"/>
          </a:xfrm>
          <a:prstGeom prst="rect">
            <a:avLst/>
          </a:prstGeom>
          <a:noFill/>
          <a:ln w="19050">
            <a:noFill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Interrompe o loop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067813-B097-4508-9203-C42A015E98ED}"/>
              </a:ext>
            </a:extLst>
          </p:cNvPr>
          <p:cNvSpPr txBox="1"/>
          <p:nvPr/>
        </p:nvSpPr>
        <p:spPr>
          <a:xfrm>
            <a:off x="8363836" y="-13671"/>
            <a:ext cx="3828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latin typeface="Times" panose="02020603050405020304" pitchFamily="18" charset="0"/>
              </a:defRPr>
            </a:lvl2pPr>
            <a:lvl3pPr marL="1143000" indent="-228600">
              <a:defRPr sz="2400">
                <a:latin typeface="Times" panose="02020603050405020304" pitchFamily="18" charset="0"/>
              </a:defRPr>
            </a:lvl3pPr>
            <a:lvl4pPr marL="1600200" indent="-228600">
              <a:defRPr sz="2400">
                <a:latin typeface="Times" panose="02020603050405020304" pitchFamily="18" charset="0"/>
              </a:defRPr>
            </a:lvl4pPr>
            <a:lvl5pPr marL="2057400" indent="-228600">
              <a:defRPr sz="2400"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" panose="02020603050405020304" pitchFamily="18" charset="0"/>
              </a:defRPr>
            </a:lvl9pPr>
          </a:lstStyle>
          <a:p>
            <a:pPr algn="r"/>
            <a:r>
              <a:rPr lang="pt-BR" sz="1800" b="1" dirty="0">
                <a:solidFill>
                  <a:srgbClr val="C00000"/>
                </a:solidFill>
                <a:latin typeface="+mn-lt"/>
              </a:rPr>
              <a:t>Comandos FOR – FOR RANGE – WHILE</a:t>
            </a:r>
          </a:p>
          <a:p>
            <a:pPr algn="r"/>
            <a:r>
              <a:rPr lang="pt-BR" sz="1800" b="1" dirty="0">
                <a:solidFill>
                  <a:srgbClr val="C00000"/>
                </a:solidFill>
                <a:latin typeface="+mn-lt"/>
              </a:rPr>
              <a:t>BREAK – CONTINUE</a:t>
            </a:r>
          </a:p>
        </p:txBody>
      </p:sp>
      <p:sp>
        <p:nvSpPr>
          <p:cNvPr id="16" name="CaixaDeTexto 4">
            <a:extLst>
              <a:ext uri="{FF2B5EF4-FFF2-40B4-BE49-F238E27FC236}">
                <a16:creationId xmlns:a16="http://schemas.microsoft.com/office/drawing/2014/main" id="{1C75936D-52B8-4B87-A770-377B627A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1792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FDEEEEE-6701-4EC9-80B3-C1CC4576F93E}"/>
              </a:ext>
            </a:extLst>
          </p:cNvPr>
          <p:cNvSpPr txBox="1"/>
          <p:nvPr/>
        </p:nvSpPr>
        <p:spPr>
          <a:xfrm>
            <a:off x="1210547" y="568983"/>
            <a:ext cx="9770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REVISÃO Comandos FOR – FOR RANGE – WHILE</a:t>
            </a:r>
          </a:p>
          <a:p>
            <a:pPr algn="ctr"/>
            <a:r>
              <a:rPr lang="pt-BR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BREAK – CONTINUE</a:t>
            </a: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A3C405FE-F205-458B-BE7E-F855B5AA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214B17-6CBB-4939-9A2F-18F9437BB25A}"/>
              </a:ext>
            </a:extLst>
          </p:cNvPr>
          <p:cNvSpPr txBox="1"/>
          <p:nvPr/>
        </p:nvSpPr>
        <p:spPr>
          <a:xfrm>
            <a:off x="2374325" y="5111948"/>
            <a:ext cx="746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colab.research.google.com/drive/1n4A6m_Z6c-4tndsxaqDfWZF9TZBzlu98?usp=sharing</a:t>
            </a:r>
            <a:endParaRPr lang="pt-BR" sz="2400" dirty="0" smtClean="0"/>
          </a:p>
          <a:p>
            <a:pPr algn="ctr"/>
            <a:endParaRPr lang="pt-BR" sz="24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24553BD-EC93-49B3-C440-DCBDDD70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9" y="1776956"/>
            <a:ext cx="2604421" cy="288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8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4F292C-C399-48D0-9E8B-406E7280DB88}"/>
              </a:ext>
            </a:extLst>
          </p:cNvPr>
          <p:cNvSpPr txBox="1"/>
          <p:nvPr/>
        </p:nvSpPr>
        <p:spPr>
          <a:xfrm>
            <a:off x="1160208" y="570272"/>
            <a:ext cx="9884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Laboratório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latin typeface="Calibri"/>
              </a:rPr>
              <a:t>Os(as) alunos(as) devem escrever o código em Python para os enunciados propostos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02C421F3-81A6-48A3-97AF-94136C986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2363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Estrutura de repetição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5C33808-C89D-D7E6-ECD0-8F4594B9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64" y="2821733"/>
            <a:ext cx="4249254" cy="18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054691" y="47258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hlinkClick r:id="rId3"/>
              </a:rPr>
              <a:t>https://</a:t>
            </a:r>
            <a:r>
              <a:rPr lang="pt-BR" sz="2000" b="1" dirty="0" smtClean="0">
                <a:hlinkClick r:id="rId3"/>
              </a:rPr>
              <a:t>colab.research.google.com/drive/1tBjMfxZEJw_280Zmk2P4ZHAN7J0G075f?usp=sharing</a:t>
            </a:r>
            <a:endParaRPr lang="pt-BR" sz="20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28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</TotalTime>
  <Words>493</Words>
  <Application>Microsoft Office PowerPoint</Application>
  <PresentationFormat>Widescreen</PresentationFormat>
  <Paragraphs>127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Robson Ferreira</dc:creator>
  <cp:lastModifiedBy>ALUNO</cp:lastModifiedBy>
  <cp:revision>233</cp:revision>
  <dcterms:created xsi:type="dcterms:W3CDTF">2020-06-10T14:49:40Z</dcterms:created>
  <dcterms:modified xsi:type="dcterms:W3CDTF">2022-08-30T22:30:47Z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2020-06-10T00:00:00Z</vt:filetime>
  </property>
</Properties>
</file>