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56" r:id="rId2"/>
    <p:sldId id="407" r:id="rId3"/>
    <p:sldId id="381" r:id="rId4"/>
    <p:sldId id="383" r:id="rId5"/>
    <p:sldId id="379" r:id="rId6"/>
    <p:sldId id="376" r:id="rId7"/>
    <p:sldId id="377" r:id="rId8"/>
    <p:sldId id="380" r:id="rId9"/>
    <p:sldId id="409" r:id="rId10"/>
    <p:sldId id="385" r:id="rId11"/>
    <p:sldId id="384" r:id="rId12"/>
    <p:sldId id="398" r:id="rId13"/>
    <p:sldId id="403" r:id="rId14"/>
    <p:sldId id="410" r:id="rId15"/>
    <p:sldId id="402" r:id="rId16"/>
    <p:sldId id="386" r:id="rId17"/>
    <p:sldId id="405" r:id="rId18"/>
    <p:sldId id="406" r:id="rId19"/>
    <p:sldId id="375" r:id="rId20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son Ferreira" initials="RF" lastIdx="1" clrIdx="0">
    <p:extLst>
      <p:ext uri="{19B8F6BF-5375-455C-9EA6-DF929625EA0E}">
        <p15:presenceInfo xmlns:p15="http://schemas.microsoft.com/office/powerpoint/2012/main" userId="58ec9b8d5fb59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333333"/>
    <a:srgbClr val="292929"/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86409" autoAdjust="0"/>
  </p:normalViewPr>
  <p:slideViewPr>
    <p:cSldViewPr>
      <p:cViewPr varScale="1">
        <p:scale>
          <a:sx n="70" d="100"/>
          <a:sy n="70" d="100"/>
        </p:scale>
        <p:origin x="137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3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0C1F6-05B9-4E44-AB35-42B743D5D0FA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605F2-6C0B-445A-8E92-6EC9D1E04E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09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605F2-6C0B-445A-8E92-6EC9D1E04EF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5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2861" y="1219326"/>
            <a:ext cx="9728200" cy="138303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494F42E1-5668-481E-8D4F-D83E713191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355658" y="-7938"/>
            <a:ext cx="0" cy="56356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C246E815-1871-43D2-8CBB-FCE66878DA7D}"/>
              </a:ext>
            </a:extLst>
          </p:cNvPr>
          <p:cNvSpPr/>
          <p:nvPr userDrawn="1"/>
        </p:nvSpPr>
        <p:spPr>
          <a:xfrm>
            <a:off x="1343472" y="-7938"/>
            <a:ext cx="10848528" cy="563563"/>
          </a:xfrm>
          <a:prstGeom prst="rect">
            <a:avLst/>
          </a:prstGeom>
          <a:solidFill>
            <a:srgbClr val="000000">
              <a:lumMod val="95000"/>
              <a:lumOff val="5000"/>
              <a:alpha val="1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cs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D3F470-F108-43B7-A6D9-4968679E60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" y="7917"/>
            <a:ext cx="1278974" cy="70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w3schools.com/python/python_ref_functions.asp" TargetMode="External"/><Relationship Id="rId4" Type="http://schemas.openxmlformats.org/officeDocument/2006/relationships/hyperlink" Target="https://www.tutorialsteacher.com/python/builtin-method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colab.research.google.com/drive/1fYXh23lXBHw7ihPVsQQfSgcVjHmplXMl?usp=shar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colab.research.google.com/drive/19Z-By5jrHMuzl5dl-v6Ku_RO8cR66UPH?usp=sha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colab.research.google.com/drive/1tsBBrQz1XEVsLxXbjmQNQUwDUqIFUeS-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boolea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B1938E-0E88-492B-AC84-3764501E3D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pt-BR" sz="2800" kern="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Curso de Ciência da Computação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kern="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Disciplina:</a:t>
            </a:r>
          </a:p>
          <a:p>
            <a:pPr algn="ct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kern="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IPE – Introdução à Programação Estruturada</a:t>
            </a:r>
          </a:p>
          <a:p>
            <a:pPr algn="ct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kern="0" dirty="0">
                <a:solidFill>
                  <a:srgbClr val="333333"/>
                </a:solidFill>
                <a:latin typeface="+mn-lt"/>
                <a:cs typeface="Calibri" panose="020F0502020204030204" pitchFamily="34" charset="0"/>
              </a:rPr>
              <a:t>(Python)</a:t>
            </a: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pt-BR" sz="4400" b="1" kern="0" dirty="0">
                <a:solidFill>
                  <a:srgbClr val="C00000"/>
                </a:solidFill>
                <a:latin typeface="+mn-lt"/>
                <a:cs typeface="Calibri" panose="020F0502020204030204" pitchFamily="34" charset="0"/>
              </a:rPr>
              <a:t>Operadores, Expressões e Variáveis</a:t>
            </a: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endParaRPr lang="pt-BR" sz="1400" b="1" kern="0" dirty="0">
              <a:solidFill>
                <a:srgbClr val="333333"/>
              </a:solidFill>
              <a:latin typeface="+mn-lt"/>
              <a:cs typeface="Calibri" panose="020F0502020204030204" pitchFamily="34" charset="0"/>
            </a:endParaRP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endParaRPr lang="pt-BR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3A4925-1C8D-41B5-AFC5-C3D5406A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269" y="9144"/>
            <a:ext cx="25765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C891C55-0763-4F7F-9E8B-597E6973B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973" y="5949280"/>
            <a:ext cx="28393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 b="1" dirty="0">
                <a:solidFill>
                  <a:srgbClr val="333333"/>
                </a:solidFill>
                <a:latin typeface="+mn-lt"/>
              </a:rPr>
              <a:t>Prof. Dr. Robson Ferreira</a:t>
            </a:r>
            <a:endParaRPr lang="pt-BR" altLang="pt-BR" sz="2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25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4191865-088D-4268-B307-586FF20E72D6}"/>
              </a:ext>
            </a:extLst>
          </p:cNvPr>
          <p:cNvSpPr txBox="1"/>
          <p:nvPr/>
        </p:nvSpPr>
        <p:spPr>
          <a:xfrm>
            <a:off x="1891400" y="762000"/>
            <a:ext cx="268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Operadores Lógicos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46737C9-24FC-4071-959B-D80321448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04570"/>
              </p:ext>
            </p:extLst>
          </p:nvPr>
        </p:nvGraphicFramePr>
        <p:xfrm>
          <a:off x="1524000" y="1216553"/>
          <a:ext cx="3418103" cy="170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590">
                  <a:extLst>
                    <a:ext uri="{9D8B030D-6E8A-4147-A177-3AD203B41FA5}">
                      <a16:colId xmlns:a16="http://schemas.microsoft.com/office/drawing/2014/main" val="119390699"/>
                    </a:ext>
                  </a:extLst>
                </a:gridCol>
                <a:gridCol w="1833513">
                  <a:extLst>
                    <a:ext uri="{9D8B030D-6E8A-4147-A177-3AD203B41FA5}">
                      <a16:colId xmlns:a16="http://schemas.microsoft.com/office/drawing/2014/main" val="2810203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Operadores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Operação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2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 err="1"/>
                        <a:t>or</a:t>
                      </a:r>
                      <a:endParaRPr lang="pt-B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1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17451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A22ACBE-3F46-4A1F-8980-8E2536C9DF26}"/>
              </a:ext>
            </a:extLst>
          </p:cNvPr>
          <p:cNvSpPr txBox="1"/>
          <p:nvPr/>
        </p:nvSpPr>
        <p:spPr>
          <a:xfrm>
            <a:off x="7254813" y="822424"/>
            <a:ext cx="3418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Tabela verdade do operador </a:t>
            </a: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(não)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D990BC6-FED1-4FC6-84CF-E1646DF85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43890"/>
              </p:ext>
            </p:extLst>
          </p:nvPr>
        </p:nvGraphicFramePr>
        <p:xfrm>
          <a:off x="7254814" y="1650939"/>
          <a:ext cx="3418103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590">
                  <a:extLst>
                    <a:ext uri="{9D8B030D-6E8A-4147-A177-3AD203B41FA5}">
                      <a16:colId xmlns:a16="http://schemas.microsoft.com/office/drawing/2014/main" val="119390699"/>
                    </a:ext>
                  </a:extLst>
                </a:gridCol>
                <a:gridCol w="1833513">
                  <a:extLst>
                    <a:ext uri="{9D8B030D-6E8A-4147-A177-3AD203B41FA5}">
                      <a16:colId xmlns:a16="http://schemas.microsoft.com/office/drawing/2014/main" val="2810203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V</a:t>
                      </a:r>
                      <a:r>
                        <a:rPr lang="pt-BR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not </a:t>
                      </a:r>
                      <a:r>
                        <a:rPr kumimoji="0" lang="pt-BR" sz="2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22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2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16708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47D2921D-EEAA-4C28-93DD-E3672A6E4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0590"/>
              </p:ext>
            </p:extLst>
          </p:nvPr>
        </p:nvGraphicFramePr>
        <p:xfrm>
          <a:off x="1251849" y="4191000"/>
          <a:ext cx="3962400" cy="235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1939069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1020314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31842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V</a:t>
                      </a:r>
                      <a:r>
                        <a:rPr lang="pt-BR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22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V</a:t>
                      </a:r>
                      <a:r>
                        <a:rPr lang="pt-BR" sz="2200" baseline="-25000" dirty="0"/>
                        <a:t>1 </a:t>
                      </a:r>
                      <a:r>
                        <a:rPr lang="pt-BR" sz="2200" baseline="0" dirty="0"/>
                        <a:t>and</a:t>
                      </a:r>
                      <a:r>
                        <a:rPr lang="pt-BR" sz="2200" baseline="-25000" dirty="0"/>
                        <a:t> </a:t>
                      </a:r>
                      <a:r>
                        <a:rPr kumimoji="0" lang="pt-BR" sz="2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22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2200" baseline="-25000" dirty="0"/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2200" b="1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2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1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15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743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B607989A-2CC1-4BB1-B111-755129BA3F1E}"/>
              </a:ext>
            </a:extLst>
          </p:cNvPr>
          <p:cNvSpPr txBox="1"/>
          <p:nvPr/>
        </p:nvSpPr>
        <p:spPr>
          <a:xfrm>
            <a:off x="1251848" y="3362632"/>
            <a:ext cx="396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Tabela verdade do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operador </a:t>
            </a: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(e)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3C3A3FFA-007F-4D1A-A648-C6085578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57030"/>
              </p:ext>
            </p:extLst>
          </p:nvPr>
        </p:nvGraphicFramePr>
        <p:xfrm>
          <a:off x="6977753" y="4161503"/>
          <a:ext cx="3962400" cy="235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1939069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1020314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31842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V</a:t>
                      </a:r>
                      <a:r>
                        <a:rPr lang="pt-BR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22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/>
                        <a:t>V</a:t>
                      </a:r>
                      <a:r>
                        <a:rPr lang="pt-BR" sz="2200" baseline="-25000" dirty="0"/>
                        <a:t>1 </a:t>
                      </a:r>
                      <a:r>
                        <a:rPr lang="pt-BR" sz="2200" baseline="0" dirty="0"/>
                        <a:t>and</a:t>
                      </a:r>
                      <a:r>
                        <a:rPr lang="pt-BR" sz="2200" baseline="-25000" dirty="0"/>
                        <a:t> </a:t>
                      </a:r>
                      <a:r>
                        <a:rPr kumimoji="0" lang="pt-BR" sz="2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22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2200" baseline="-25000" dirty="0"/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2200" b="1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2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1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15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20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84743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3A94539D-1AB9-428A-BAA1-EDA81D67553A}"/>
              </a:ext>
            </a:extLst>
          </p:cNvPr>
          <p:cNvSpPr txBox="1"/>
          <p:nvPr/>
        </p:nvSpPr>
        <p:spPr>
          <a:xfrm>
            <a:off x="6977752" y="3333135"/>
            <a:ext cx="396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Tabela verdade do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operador </a:t>
            </a:r>
            <a:r>
              <a:rPr kumimoji="0" lang="pt-BR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(ou)</a:t>
            </a:r>
          </a:p>
        </p:txBody>
      </p:sp>
      <p:sp>
        <p:nvSpPr>
          <p:cNvPr id="13" name="CaixaDeTexto 4">
            <a:extLst>
              <a:ext uri="{FF2B5EF4-FFF2-40B4-BE49-F238E27FC236}">
                <a16:creationId xmlns:a16="http://schemas.microsoft.com/office/drawing/2014/main" id="{CDF4A021-F76E-4BB0-8342-E663A692C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3776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Variáveis, Operadores e Expressões </a:t>
            </a:r>
          </a:p>
        </p:txBody>
      </p:sp>
    </p:spTree>
    <p:extLst>
      <p:ext uri="{BB962C8B-B14F-4D97-AF65-F5344CB8AC3E}">
        <p14:creationId xmlns:p14="http://schemas.microsoft.com/office/powerpoint/2010/main" val="50189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BB2A51-D20D-420D-9C78-D11CF90729E1}"/>
              </a:ext>
            </a:extLst>
          </p:cNvPr>
          <p:cNvSpPr txBox="1"/>
          <p:nvPr/>
        </p:nvSpPr>
        <p:spPr>
          <a:xfrm>
            <a:off x="2948779" y="570272"/>
            <a:ext cx="6279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pt-BR" sz="3600" b="1" dirty="0">
                <a:solidFill>
                  <a:srgbClr val="C00000"/>
                </a:solidFill>
              </a:rPr>
              <a:t>Variáveis numéricas – </a:t>
            </a:r>
            <a:r>
              <a:rPr lang="pt-BR" sz="3600" b="1" dirty="0" err="1">
                <a:solidFill>
                  <a:srgbClr val="C00000"/>
                </a:solidFill>
              </a:rPr>
              <a:t>int</a:t>
            </a:r>
            <a:r>
              <a:rPr lang="pt-BR" sz="3600" b="1" dirty="0">
                <a:solidFill>
                  <a:srgbClr val="C00000"/>
                </a:solidFill>
              </a:rPr>
              <a:t> e </a:t>
            </a:r>
            <a:r>
              <a:rPr lang="pt-BR" sz="3600" b="1" dirty="0" err="1">
                <a:solidFill>
                  <a:srgbClr val="C00000"/>
                </a:solidFill>
              </a:rPr>
              <a:t>float</a:t>
            </a:r>
            <a:endParaRPr lang="pt-BR" sz="3600" b="1" dirty="0">
              <a:solidFill>
                <a:srgbClr val="C0000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Operadores de Atribuição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0DFC4D2-0FD5-4B96-BABE-315E5ED5D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13555"/>
              </p:ext>
            </p:extLst>
          </p:nvPr>
        </p:nvGraphicFramePr>
        <p:xfrm>
          <a:off x="2373097" y="1920240"/>
          <a:ext cx="7456703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590">
                  <a:extLst>
                    <a:ext uri="{9D8B030D-6E8A-4147-A177-3AD203B41FA5}">
                      <a16:colId xmlns:a16="http://schemas.microsoft.com/office/drawing/2014/main" val="119390699"/>
                    </a:ext>
                  </a:extLst>
                </a:gridCol>
                <a:gridCol w="2290713">
                  <a:extLst>
                    <a:ext uri="{9D8B030D-6E8A-4147-A177-3AD203B41FA5}">
                      <a16:colId xmlns:a16="http://schemas.microsoft.com/office/drawing/2014/main" val="28102031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751030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37905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Operadores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Significados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Exemplos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Equivalente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Atribuição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x =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x =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2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Soma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x +=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x = x +12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1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Subtração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x -= 12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x = x –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17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Multiplicação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x *=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x = x *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30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//=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Divisão inteira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x //= 12</a:t>
                      </a:r>
                      <a:r>
                        <a:rPr lang="pt-BR" sz="2000" dirty="0">
                          <a:sym typeface="Wingdings" panose="05000000000000000000" pitchFamily="2" charset="2"/>
                        </a:rPr>
                        <a:t> 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x = x  //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98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Divisão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x /* 12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x = x /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65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Módulo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x %12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x = x %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0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**=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Potência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x **=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x = x **12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56244"/>
                  </a:ext>
                </a:extLst>
              </a:tr>
            </a:tbl>
          </a:graphicData>
        </a:graphic>
      </p:graphicFrame>
      <p:sp>
        <p:nvSpPr>
          <p:cNvPr id="7" name="CaixaDeTexto 4">
            <a:extLst>
              <a:ext uri="{FF2B5EF4-FFF2-40B4-BE49-F238E27FC236}">
                <a16:creationId xmlns:a16="http://schemas.microsoft.com/office/drawing/2014/main" id="{DC6F9260-AF11-4132-B0FE-596C69260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3776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Variáveis, Operadores e Expressões </a:t>
            </a:r>
          </a:p>
        </p:txBody>
      </p:sp>
    </p:spTree>
    <p:extLst>
      <p:ext uri="{BB962C8B-B14F-4D97-AF65-F5344CB8AC3E}">
        <p14:creationId xmlns:p14="http://schemas.microsoft.com/office/powerpoint/2010/main" val="207560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7A04DBA-EE8C-4E22-9A40-3D0C3F8CDA95}"/>
              </a:ext>
            </a:extLst>
          </p:cNvPr>
          <p:cNvSpPr txBox="1"/>
          <p:nvPr/>
        </p:nvSpPr>
        <p:spPr>
          <a:xfrm>
            <a:off x="4308393" y="570272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Entrada de Dados</a:t>
            </a:r>
            <a:endParaRPr lang="pt-BR" sz="3200" b="1" dirty="0">
              <a:solidFill>
                <a:srgbClr val="C0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D7549C-D6AA-4E97-ACCD-8BBF44480CB7}"/>
              </a:ext>
            </a:extLst>
          </p:cNvPr>
          <p:cNvSpPr txBox="1"/>
          <p:nvPr/>
        </p:nvSpPr>
        <p:spPr>
          <a:xfrm>
            <a:off x="494072" y="1447800"/>
            <a:ext cx="11201400" cy="4462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2438" indent="-452438" algn="just">
              <a:spcAft>
                <a:spcPts val="24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3200" dirty="0"/>
              <a:t>A função </a:t>
            </a:r>
            <a:r>
              <a:rPr lang="pt-BR" sz="3200" b="1" dirty="0">
                <a:solidFill>
                  <a:srgbClr val="C00000"/>
                </a:solidFill>
              </a:rPr>
              <a:t>input() </a:t>
            </a:r>
            <a:r>
              <a:rPr lang="pt-BR" sz="3200" dirty="0"/>
              <a:t>é utilizada para solicitar dados do usuário.</a:t>
            </a:r>
          </a:p>
          <a:p>
            <a:pPr marL="452438" indent="-452438" algn="just">
              <a:spcAft>
                <a:spcPts val="24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3200" dirty="0"/>
              <a:t>Ela recebe um parâmetro, que  é a msg a ser exibida, e retorna o valor digitado pelo usuário.</a:t>
            </a:r>
          </a:p>
          <a:p>
            <a:pPr marL="452438" indent="-452438" algn="just">
              <a:spcAft>
                <a:spcPts val="24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3200" dirty="0"/>
              <a:t>Esta função sempre retorna valores do tipo </a:t>
            </a:r>
            <a:r>
              <a:rPr lang="pt-BR" sz="3200" dirty="0" err="1"/>
              <a:t>string</a:t>
            </a:r>
            <a:r>
              <a:rPr lang="pt-BR" sz="3200" dirty="0"/>
              <a:t>, não importa se foi digitado apenas números.</a:t>
            </a:r>
          </a:p>
          <a:p>
            <a:pPr marL="452438" indent="-452438" algn="just">
              <a:spcAft>
                <a:spcPts val="24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3200" dirty="0"/>
              <a:t>Utilizamos as funções </a:t>
            </a:r>
            <a:r>
              <a:rPr lang="pt-BR" sz="3200" b="1" dirty="0" err="1">
                <a:solidFill>
                  <a:srgbClr val="C00000"/>
                </a:solidFill>
              </a:rPr>
              <a:t>int</a:t>
            </a:r>
            <a:r>
              <a:rPr lang="pt-BR" sz="3200" b="1" dirty="0">
                <a:solidFill>
                  <a:srgbClr val="C00000"/>
                </a:solidFill>
              </a:rPr>
              <a:t>() </a:t>
            </a:r>
            <a:r>
              <a:rPr lang="pt-BR" sz="3200" dirty="0"/>
              <a:t>e </a:t>
            </a:r>
            <a:r>
              <a:rPr lang="pt-BR" sz="3200" b="1" dirty="0" err="1">
                <a:solidFill>
                  <a:srgbClr val="C00000"/>
                </a:solidFill>
              </a:rPr>
              <a:t>float</a:t>
            </a:r>
            <a:r>
              <a:rPr lang="pt-BR" sz="3200" b="1" dirty="0">
                <a:solidFill>
                  <a:srgbClr val="C00000"/>
                </a:solidFill>
              </a:rPr>
              <a:t>() </a:t>
            </a:r>
            <a:r>
              <a:rPr lang="pt-BR" sz="3200" dirty="0"/>
              <a:t>para converter as entradas em números inteiros e de ponto flutuante respectivamente.</a:t>
            </a:r>
          </a:p>
        </p:txBody>
      </p:sp>
      <p:sp>
        <p:nvSpPr>
          <p:cNvPr id="6" name="CaixaDeTexto 4">
            <a:extLst>
              <a:ext uri="{FF2B5EF4-FFF2-40B4-BE49-F238E27FC236}">
                <a16:creationId xmlns:a16="http://schemas.microsoft.com/office/drawing/2014/main" id="{7C4BA550-2492-48C2-BF06-402DBB72A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3776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Variáveis, Operadores e Expressões </a:t>
            </a:r>
          </a:p>
        </p:txBody>
      </p:sp>
    </p:spTree>
    <p:extLst>
      <p:ext uri="{BB962C8B-B14F-4D97-AF65-F5344CB8AC3E}">
        <p14:creationId xmlns:p14="http://schemas.microsoft.com/office/powerpoint/2010/main" val="201274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9FF8BF-4F02-4140-90DE-E419D12FF4F0}"/>
              </a:ext>
            </a:extLst>
          </p:cNvPr>
          <p:cNvSpPr txBox="1"/>
          <p:nvPr/>
        </p:nvSpPr>
        <p:spPr>
          <a:xfrm>
            <a:off x="3088742" y="570272"/>
            <a:ext cx="5999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Entrada e Conversão de Dados</a:t>
            </a:r>
            <a:endParaRPr lang="pt-BR" sz="3200" b="1" dirty="0">
              <a:solidFill>
                <a:srgbClr val="C0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C0F58F-3DFC-4CFD-923E-A95FC6F74A04}"/>
              </a:ext>
            </a:extLst>
          </p:cNvPr>
          <p:cNvSpPr txBox="1"/>
          <p:nvPr/>
        </p:nvSpPr>
        <p:spPr>
          <a:xfrm>
            <a:off x="3632093" y="1475561"/>
            <a:ext cx="4913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Calcular o valor do bônus</a:t>
            </a:r>
            <a:endParaRPr lang="pt-BR" sz="3200" dirty="0">
              <a:solidFill>
                <a:srgbClr val="4D4D4D"/>
              </a:solidFill>
            </a:endParaRPr>
          </a:p>
        </p:txBody>
      </p:sp>
      <p:sp>
        <p:nvSpPr>
          <p:cNvPr id="11" name="CaixaDeTexto 4">
            <a:extLst>
              <a:ext uri="{FF2B5EF4-FFF2-40B4-BE49-F238E27FC236}">
                <a16:creationId xmlns:a16="http://schemas.microsoft.com/office/drawing/2014/main" id="{F8484225-F2A3-4DF1-BA71-67DC2E147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3776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Variáveis, Operadores e Expressões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A3BFEE-6233-479D-946B-4209C263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98" y="2590800"/>
            <a:ext cx="8238404" cy="300158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320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679DF52-8DE1-47B7-97F3-BD1378C06010}"/>
              </a:ext>
            </a:extLst>
          </p:cNvPr>
          <p:cNvSpPr txBox="1"/>
          <p:nvPr/>
        </p:nvSpPr>
        <p:spPr>
          <a:xfrm>
            <a:off x="4275715" y="570272"/>
            <a:ext cx="362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pt-BR" sz="3600" b="1" dirty="0">
                <a:solidFill>
                  <a:srgbClr val="C00000"/>
                </a:solidFill>
              </a:rPr>
              <a:t>Variáveis iteráveis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15841FA-773F-43D7-99B8-EF18C6F4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58814"/>
              </p:ext>
            </p:extLst>
          </p:nvPr>
        </p:nvGraphicFramePr>
        <p:xfrm>
          <a:off x="1326179" y="2209800"/>
          <a:ext cx="9525000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79148327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11044957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84311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 noProof="0">
                          <a:effectLst/>
                        </a:rPr>
                        <a:t>Operador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 noProof="0">
                          <a:effectLst/>
                        </a:rPr>
                        <a:t>Descrição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 noProof="0">
                          <a:effectLst/>
                        </a:rPr>
                        <a:t>Exemplo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2053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 noProof="0" dirty="0">
                          <a:effectLst/>
                        </a:rPr>
                        <a:t>in </a:t>
                      </a: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noProof="0">
                          <a:effectLst/>
                        </a:rPr>
                        <a:t>Retorna “True” se a sequência de um valor específico estiver presente no objeto iterável.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 noProof="0" dirty="0">
                          <a:effectLst/>
                        </a:rPr>
                        <a:t>x in y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11383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 noProof="0" dirty="0" err="1">
                          <a:effectLst/>
                        </a:rPr>
                        <a:t>not</a:t>
                      </a:r>
                      <a:r>
                        <a:rPr lang="pt-BR" sz="2400" noProof="0" dirty="0">
                          <a:effectLst/>
                        </a:rPr>
                        <a:t> in</a:t>
                      </a: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noProof="0" dirty="0">
                          <a:effectLst/>
                        </a:rPr>
                        <a:t>Retorna “</a:t>
                      </a:r>
                      <a:r>
                        <a:rPr lang="pt-BR" sz="2400" noProof="0" dirty="0" err="1">
                          <a:effectLst/>
                        </a:rPr>
                        <a:t>True</a:t>
                      </a:r>
                      <a:r>
                        <a:rPr lang="pt-BR" sz="2400" noProof="0" dirty="0">
                          <a:effectLst/>
                        </a:rPr>
                        <a:t>” se a sequência de um valor específico NÃO estiver presente no objeto iterável.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 noProof="0" dirty="0">
                          <a:effectLst/>
                        </a:rPr>
                        <a:t>x </a:t>
                      </a:r>
                      <a:r>
                        <a:rPr lang="pt-BR" sz="2400" noProof="0" dirty="0" err="1">
                          <a:effectLst/>
                        </a:rPr>
                        <a:t>not</a:t>
                      </a:r>
                      <a:r>
                        <a:rPr lang="pt-BR" sz="2400" noProof="0" dirty="0">
                          <a:effectLst/>
                        </a:rPr>
                        <a:t> in y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19537189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F7D0426-D58F-4780-9FA8-0ECF2325A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3776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Variáveis, Operadores e Expressões </a:t>
            </a:r>
          </a:p>
        </p:txBody>
      </p:sp>
    </p:spTree>
    <p:extLst>
      <p:ext uri="{BB962C8B-B14F-4D97-AF65-F5344CB8AC3E}">
        <p14:creationId xmlns:p14="http://schemas.microsoft.com/office/powerpoint/2010/main" val="131271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913ADE3-016C-47DF-82B2-9455D9697C8C}"/>
              </a:ext>
            </a:extLst>
          </p:cNvPr>
          <p:cNvSpPr txBox="1"/>
          <p:nvPr/>
        </p:nvSpPr>
        <p:spPr>
          <a:xfrm>
            <a:off x="0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cs typeface="Times New Roman" panose="02020603050405020304" pitchFamily="18" charset="0"/>
                <a:hlinkClick r:id="rId3"/>
              </a:rPr>
              <a:t>https://docs.python.org/3/library/functions.html</a:t>
            </a:r>
            <a:endParaRPr lang="pt-BR" sz="1200" dirty="0"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3FEE22-9381-4D5D-9F4C-C8AF587AE109}"/>
              </a:ext>
            </a:extLst>
          </p:cNvPr>
          <p:cNvSpPr txBox="1"/>
          <p:nvPr/>
        </p:nvSpPr>
        <p:spPr>
          <a:xfrm>
            <a:off x="8146026" y="6581000"/>
            <a:ext cx="4045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hlinkClick r:id="rId4"/>
              </a:rPr>
              <a:t>https://www.tutorialsteacher.com/python/builtin-methods</a:t>
            </a:r>
            <a:endParaRPr lang="pt-BR" sz="1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6089512-0B58-421C-A2E0-57C55543643A}"/>
              </a:ext>
            </a:extLst>
          </p:cNvPr>
          <p:cNvSpPr txBox="1"/>
          <p:nvPr/>
        </p:nvSpPr>
        <p:spPr>
          <a:xfrm>
            <a:off x="4000500" y="6581001"/>
            <a:ext cx="4191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hlinkClick r:id="rId5"/>
              </a:rPr>
              <a:t>https://www.w3schools.com/python/python_ref_functions.asp</a:t>
            </a:r>
            <a:endParaRPr lang="pt-BR" sz="1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4E10D0D-8D9A-43B6-830C-C8766990CC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573813"/>
            <a:ext cx="8991600" cy="5985063"/>
          </a:xfrm>
          <a:prstGeom prst="rect">
            <a:avLst/>
          </a:prstGeom>
        </p:spPr>
      </p:pic>
      <p:sp>
        <p:nvSpPr>
          <p:cNvPr id="9" name="CaixaDeTexto 4">
            <a:extLst>
              <a:ext uri="{FF2B5EF4-FFF2-40B4-BE49-F238E27FC236}">
                <a16:creationId xmlns:a16="http://schemas.microsoft.com/office/drawing/2014/main" id="{58969A0B-1281-4167-A90C-80196B2C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3776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Variáveis, Operadores e Expressões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0D0605-EB15-4851-8E74-DF1C6078E2B1}"/>
              </a:ext>
            </a:extLst>
          </p:cNvPr>
          <p:cNvSpPr/>
          <p:nvPr/>
        </p:nvSpPr>
        <p:spPr>
          <a:xfrm>
            <a:off x="5120340" y="6195143"/>
            <a:ext cx="685800" cy="27699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182CE61-8084-46FC-8237-5778F07FFD42}"/>
              </a:ext>
            </a:extLst>
          </p:cNvPr>
          <p:cNvSpPr/>
          <p:nvPr/>
        </p:nvSpPr>
        <p:spPr>
          <a:xfrm>
            <a:off x="6934200" y="1447800"/>
            <a:ext cx="685800" cy="27699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0082C13-1446-4342-8602-D64C78186C01}"/>
              </a:ext>
            </a:extLst>
          </p:cNvPr>
          <p:cNvSpPr/>
          <p:nvPr/>
        </p:nvSpPr>
        <p:spPr>
          <a:xfrm>
            <a:off x="8686800" y="3427844"/>
            <a:ext cx="685800" cy="27699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6659081-3705-47C7-AA13-95D5E685EAFD}"/>
              </a:ext>
            </a:extLst>
          </p:cNvPr>
          <p:cNvSpPr txBox="1"/>
          <p:nvPr/>
        </p:nvSpPr>
        <p:spPr>
          <a:xfrm>
            <a:off x="2826789" y="570272"/>
            <a:ext cx="652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pt-BR" sz="3600" b="1" dirty="0">
                <a:solidFill>
                  <a:srgbClr val="C00000"/>
                </a:solidFill>
              </a:rPr>
              <a:t>Variáveis numéricas – </a:t>
            </a:r>
            <a:r>
              <a:rPr lang="pt-BR" sz="3600" b="1" dirty="0" err="1">
                <a:solidFill>
                  <a:srgbClr val="C00000"/>
                </a:solidFill>
              </a:rPr>
              <a:t>int</a:t>
            </a:r>
            <a:r>
              <a:rPr lang="pt-BR" sz="3600" b="1" dirty="0">
                <a:solidFill>
                  <a:srgbClr val="C00000"/>
                </a:solidFill>
              </a:rPr>
              <a:t> e </a:t>
            </a:r>
            <a:r>
              <a:rPr lang="pt-BR" sz="3600" b="1" dirty="0" err="1">
                <a:solidFill>
                  <a:srgbClr val="C00000"/>
                </a:solidFill>
              </a:rPr>
              <a:t>float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aixaDeTexto 4">
            <a:extLst>
              <a:ext uri="{FF2B5EF4-FFF2-40B4-BE49-F238E27FC236}">
                <a16:creationId xmlns:a16="http://schemas.microsoft.com/office/drawing/2014/main" id="{AFB46A36-AE9F-47B2-99F9-0E62BA61A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3776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Variáveis, Operadores e Expressões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AE301-7E87-4E7C-8D57-492EF309EBEA}"/>
              </a:ext>
            </a:extLst>
          </p:cNvPr>
          <p:cNvSpPr txBox="1"/>
          <p:nvPr/>
        </p:nvSpPr>
        <p:spPr>
          <a:xfrm>
            <a:off x="3048897" y="50292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hlinkClick r:id="rId2"/>
              </a:rPr>
              <a:t>https://colab.research.google.com/drive/1fYXh23lXBHw7ihPVsQQfSgcVjHmplXMl?usp=sharing</a:t>
            </a:r>
            <a:endParaRPr lang="pt-BR" sz="2400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A13A4B9-59E1-C930-CCAD-8A225E9A4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89" y="1776956"/>
            <a:ext cx="2604421" cy="288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66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64F292C-C399-48D0-9E8B-406E7280DB88}"/>
              </a:ext>
            </a:extLst>
          </p:cNvPr>
          <p:cNvSpPr txBox="1"/>
          <p:nvPr/>
        </p:nvSpPr>
        <p:spPr>
          <a:xfrm>
            <a:off x="1160208" y="570272"/>
            <a:ext cx="9884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Laboratório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rgbClr val="4D4D4D"/>
                </a:solidFill>
                <a:latin typeface="Calibri"/>
              </a:rPr>
              <a:t>Os(as) alunos(as) devem escrever o código em Python para os enunciados propostos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1B69F301-C9A2-478B-B291-C62B4AF04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3776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Variáveis, Operadores e Expressões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58653C-DE27-4284-9F52-912D206B5145}"/>
              </a:ext>
            </a:extLst>
          </p:cNvPr>
          <p:cNvSpPr txBox="1"/>
          <p:nvPr/>
        </p:nvSpPr>
        <p:spPr>
          <a:xfrm>
            <a:off x="2593168" y="5257800"/>
            <a:ext cx="70056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hlinkClick r:id="rId2"/>
              </a:rPr>
              <a:t>https://colab.research.google.com/drive/19Z-By5jrHMuzl5dl-v6Ku_RO8cR66UPH?usp=sharing</a:t>
            </a:r>
            <a:endParaRPr lang="pt-BR" sz="2400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472E5A45-D1DF-8F2D-E2E3-B211F81AD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73" y="2819400"/>
            <a:ext cx="4249254" cy="187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82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64F292C-C399-48D0-9E8B-406E7280DB88}"/>
              </a:ext>
            </a:extLst>
          </p:cNvPr>
          <p:cNvSpPr txBox="1"/>
          <p:nvPr/>
        </p:nvSpPr>
        <p:spPr>
          <a:xfrm>
            <a:off x="1160208" y="570272"/>
            <a:ext cx="9884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Laboratório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b="1" dirty="0">
                <a:solidFill>
                  <a:srgbClr val="C00000"/>
                </a:solidFill>
                <a:latin typeface="Calibri"/>
              </a:rPr>
              <a:t>Respostas</a:t>
            </a:r>
            <a:r>
              <a:rPr lang="pt-BR" sz="3600" dirty="0">
                <a:latin typeface="Calibri"/>
              </a:rPr>
              <a:t> </a:t>
            </a:r>
            <a:r>
              <a:rPr lang="pt-BR" sz="3600" dirty="0">
                <a:solidFill>
                  <a:srgbClr val="4D4D4D"/>
                </a:solidFill>
                <a:latin typeface="Calibri"/>
              </a:rPr>
              <a:t>do laboratório proposto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2DFDF42A-3A72-41C7-B29E-37E279473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3776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Variáveis, Operadores e Expressões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D92CFC-3E4D-461D-A145-0974ADEEFA3D}"/>
              </a:ext>
            </a:extLst>
          </p:cNvPr>
          <p:cNvSpPr txBox="1"/>
          <p:nvPr/>
        </p:nvSpPr>
        <p:spPr>
          <a:xfrm>
            <a:off x="3055587" y="5256989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https://colab.research.google.com/drive/1cSigfn5ItNmw1wCTiw7cAfNg13n6EblC?usp=sharing</a:t>
            </a: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EB70D9DA-F730-8822-9A36-777603A96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32" y="2590800"/>
            <a:ext cx="2462736" cy="224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C029681-F85A-D925-295B-1BFC985A1DE0}"/>
              </a:ext>
            </a:extLst>
          </p:cNvPr>
          <p:cNvSpPr/>
          <p:nvPr/>
        </p:nvSpPr>
        <p:spPr>
          <a:xfrm>
            <a:off x="2787990" y="5122929"/>
            <a:ext cx="6629400" cy="12003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5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B1938E-0E88-492B-AC84-3764501E3D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pt-BR" sz="1600" kern="0" dirty="0">
                <a:solidFill>
                  <a:srgbClr val="333333"/>
                </a:solidFill>
                <a:latin typeface="Arial"/>
                <a:cs typeface="Calibri" panose="020F0502020204030204" pitchFamily="34" charset="0"/>
              </a:rPr>
              <a:t>Curso de Ciência da Computação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kern="0" dirty="0">
                <a:solidFill>
                  <a:srgbClr val="333333"/>
                </a:solidFill>
                <a:latin typeface="Arial"/>
                <a:cs typeface="Calibri" panose="020F0502020204030204" pitchFamily="34" charset="0"/>
              </a:rPr>
              <a:t>Disciplina:</a:t>
            </a:r>
          </a:p>
          <a:p>
            <a:pPr algn="ct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kern="0" dirty="0">
                <a:solidFill>
                  <a:srgbClr val="333333"/>
                </a:solidFill>
                <a:latin typeface="Arial"/>
                <a:cs typeface="Calibri" panose="020F0502020204030204" pitchFamily="34" charset="0"/>
              </a:rPr>
              <a:t>IPE – Introdução à Programação Estruturada</a:t>
            </a:r>
          </a:p>
          <a:p>
            <a:pPr algn="ct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kern="0" dirty="0">
                <a:solidFill>
                  <a:srgbClr val="333333"/>
                </a:solidFill>
                <a:latin typeface="Arial"/>
                <a:cs typeface="Calibri" panose="020F0502020204030204" pitchFamily="34" charset="0"/>
              </a:rPr>
              <a:t>(Python)</a:t>
            </a: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pt-BR" sz="2000" b="1" kern="0" dirty="0">
                <a:solidFill>
                  <a:srgbClr val="C00000"/>
                </a:solidFill>
                <a:latin typeface="Arial"/>
                <a:cs typeface="Calibri" panose="020F0502020204030204" pitchFamily="34" charset="0"/>
              </a:rPr>
              <a:t>Operadores, Expressões e Variáveis</a:t>
            </a: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endParaRPr lang="pt-BR" sz="1400" b="1" kern="0" dirty="0">
              <a:solidFill>
                <a:srgbClr val="333333"/>
              </a:solidFill>
              <a:latin typeface="Arial"/>
              <a:cs typeface="Calibri" panose="020F0502020204030204" pitchFamily="34" charset="0"/>
            </a:endParaRP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pt-BR" sz="5400" b="1" kern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Obrigado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3A4925-1C8D-41B5-AFC5-C3D5406A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269" y="9144"/>
            <a:ext cx="25765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66F59BD-154A-438C-9285-8D41D0182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973" y="5949280"/>
            <a:ext cx="28393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 b="1" dirty="0">
                <a:solidFill>
                  <a:srgbClr val="333333"/>
                </a:solidFill>
                <a:latin typeface="+mn-lt"/>
              </a:rPr>
              <a:t>Prof. Dr. </a:t>
            </a:r>
            <a:r>
              <a:rPr lang="pt-BR" altLang="pt-BR" sz="2000" b="1">
                <a:solidFill>
                  <a:srgbClr val="333333"/>
                </a:solidFill>
                <a:latin typeface="+mn-lt"/>
              </a:rPr>
              <a:t>Robson Ferreira</a:t>
            </a:r>
            <a:endParaRPr lang="pt-BR" altLang="pt-BR" sz="2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017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E32C7E09-1E88-4F79-9CDB-A4E7743513D0}"/>
              </a:ext>
            </a:extLst>
          </p:cNvPr>
          <p:cNvSpPr/>
          <p:nvPr/>
        </p:nvSpPr>
        <p:spPr>
          <a:xfrm>
            <a:off x="841652" y="2743200"/>
            <a:ext cx="2971799" cy="324749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6F743D53-27E2-41EF-BD48-6B4443D91C50}"/>
              </a:ext>
            </a:extLst>
          </p:cNvPr>
          <p:cNvSpPr/>
          <p:nvPr/>
        </p:nvSpPr>
        <p:spPr>
          <a:xfrm>
            <a:off x="4596767" y="2743200"/>
            <a:ext cx="2971799" cy="32174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90989C-6CC3-40D3-A573-9902F535B637}"/>
              </a:ext>
            </a:extLst>
          </p:cNvPr>
          <p:cNvSpPr txBox="1"/>
          <p:nvPr/>
        </p:nvSpPr>
        <p:spPr>
          <a:xfrm>
            <a:off x="2336118" y="572924"/>
            <a:ext cx="7519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Princípios da Programação Estruturada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E62E42-F05E-4095-B88C-5C2ECCC42337}"/>
              </a:ext>
            </a:extLst>
          </p:cNvPr>
          <p:cNvSpPr txBox="1"/>
          <p:nvPr/>
        </p:nvSpPr>
        <p:spPr>
          <a:xfrm>
            <a:off x="952500" y="1143000"/>
            <a:ext cx="10287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Nem todas as instruções dos programas serão executadas. Muitas vezes, será necessário decidir que partes do programa devem ser executadas com base no resultado de uma condição. 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11D1F32-6D56-42C4-A6D3-657EC528E0F0}"/>
              </a:ext>
            </a:extLst>
          </p:cNvPr>
          <p:cNvSpPr/>
          <p:nvPr/>
        </p:nvSpPr>
        <p:spPr>
          <a:xfrm>
            <a:off x="2065522" y="2878566"/>
            <a:ext cx="457200" cy="4249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</a:p>
        </p:txBody>
      </p: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078B591E-0CF7-4398-A7F1-B314DCBB01F6}"/>
              </a:ext>
            </a:extLst>
          </p:cNvPr>
          <p:cNvSpPr/>
          <p:nvPr/>
        </p:nvSpPr>
        <p:spPr>
          <a:xfrm>
            <a:off x="1287542" y="3491779"/>
            <a:ext cx="2027158" cy="443805"/>
          </a:xfrm>
          <a:prstGeom prst="flowChartTermina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instrução 1</a:t>
            </a:r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0D1472B3-9BEC-4234-90BC-21CB27E9D2AD}"/>
              </a:ext>
            </a:extLst>
          </p:cNvPr>
          <p:cNvSpPr/>
          <p:nvPr/>
        </p:nvSpPr>
        <p:spPr>
          <a:xfrm>
            <a:off x="1287542" y="4145046"/>
            <a:ext cx="2027158" cy="443805"/>
          </a:xfrm>
          <a:prstGeom prst="flowChartTermina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instrução 2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B221C70-8330-46D8-8DF7-E9F55EE1949C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2294122" y="3303482"/>
            <a:ext cx="6999" cy="188297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7D36F6D-F4B4-4411-938B-545A753A39A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301121" y="3935584"/>
            <a:ext cx="0" cy="209462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79E2B8B8-1782-470C-A1C9-B8690680256F}"/>
              </a:ext>
            </a:extLst>
          </p:cNvPr>
          <p:cNvSpPr/>
          <p:nvPr/>
        </p:nvSpPr>
        <p:spPr>
          <a:xfrm>
            <a:off x="2072898" y="5359476"/>
            <a:ext cx="457200" cy="4249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ACD804A-4C4E-4FEF-AA87-2AFB70BA4405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2301121" y="4588851"/>
            <a:ext cx="377" cy="770625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F5475327-29BA-4837-96F6-462C65E4D269}"/>
              </a:ext>
            </a:extLst>
          </p:cNvPr>
          <p:cNvGrpSpPr/>
          <p:nvPr/>
        </p:nvGrpSpPr>
        <p:grpSpPr>
          <a:xfrm>
            <a:off x="5078831" y="2878566"/>
            <a:ext cx="2026800" cy="2906340"/>
            <a:chOff x="4179948" y="3004084"/>
            <a:chExt cx="2026800" cy="290634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67381DF-43BF-47CF-B678-ABDC8EB9E5C6}"/>
                </a:ext>
              </a:extLst>
            </p:cNvPr>
            <p:cNvSpPr/>
            <p:nvPr/>
          </p:nvSpPr>
          <p:spPr>
            <a:xfrm>
              <a:off x="4958823" y="3004084"/>
              <a:ext cx="457200" cy="42491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20" name="Fluxograma: Decisão 19">
              <a:extLst>
                <a:ext uri="{FF2B5EF4-FFF2-40B4-BE49-F238E27FC236}">
                  <a16:creationId xmlns:a16="http://schemas.microsoft.com/office/drawing/2014/main" id="{4C79DFC4-9AFE-4360-88EA-33A42BB2F49A}"/>
                </a:ext>
              </a:extLst>
            </p:cNvPr>
            <p:cNvSpPr/>
            <p:nvPr/>
          </p:nvSpPr>
          <p:spPr>
            <a:xfrm>
              <a:off x="4544641" y="3681983"/>
              <a:ext cx="1285565" cy="894470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cond</a:t>
              </a:r>
              <a:r>
                <a:rPr kumimoji="0" lang="pt-BR" sz="1600" b="0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ção</a:t>
              </a:r>
            </a:p>
          </p:txBody>
        </p:sp>
        <p:sp>
          <p:nvSpPr>
            <p:cNvPr id="24" name="Fluxograma: Terminação 23">
              <a:extLst>
                <a:ext uri="{FF2B5EF4-FFF2-40B4-BE49-F238E27FC236}">
                  <a16:creationId xmlns:a16="http://schemas.microsoft.com/office/drawing/2014/main" id="{4A12EC16-AFFE-45F7-A4A1-3D53AA31DFE9}"/>
                </a:ext>
              </a:extLst>
            </p:cNvPr>
            <p:cNvSpPr/>
            <p:nvPr/>
          </p:nvSpPr>
          <p:spPr>
            <a:xfrm>
              <a:off x="4179948" y="4809078"/>
              <a:ext cx="2026800" cy="443805"/>
            </a:xfrm>
            <a:prstGeom prst="flowChartTermina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instrução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9B7DA6D8-095D-4E9A-B88C-777236761001}"/>
                </a:ext>
              </a:extLst>
            </p:cNvPr>
            <p:cNvSpPr/>
            <p:nvPr/>
          </p:nvSpPr>
          <p:spPr>
            <a:xfrm>
              <a:off x="4972051" y="5485508"/>
              <a:ext cx="457200" cy="42491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9E3DD84F-0E47-411D-94D4-8DF2DF1A1FF2}"/>
                </a:ext>
              </a:extLst>
            </p:cNvPr>
            <p:cNvCxnSpPr>
              <a:cxnSpLocks/>
              <a:stCxn id="21" idx="4"/>
              <a:endCxn id="20" idx="0"/>
            </p:cNvCxnSpPr>
            <p:nvPr/>
          </p:nvCxnSpPr>
          <p:spPr>
            <a:xfrm>
              <a:off x="5187423" y="3429000"/>
              <a:ext cx="1" cy="25298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1A08240-EA39-4BBA-9168-6C8F14BEB27F}"/>
                </a:ext>
              </a:extLst>
            </p:cNvPr>
            <p:cNvCxnSpPr>
              <a:cxnSpLocks/>
              <a:stCxn id="20" idx="2"/>
              <a:endCxn id="24" idx="0"/>
            </p:cNvCxnSpPr>
            <p:nvPr/>
          </p:nvCxnSpPr>
          <p:spPr>
            <a:xfrm>
              <a:off x="5187424" y="4576453"/>
              <a:ext cx="5924" cy="23262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B55AC853-603C-4BF3-A0A4-020624596C20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5193348" y="5252883"/>
              <a:ext cx="7303" cy="23262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: Angulado 36">
              <a:extLst>
                <a:ext uri="{FF2B5EF4-FFF2-40B4-BE49-F238E27FC236}">
                  <a16:creationId xmlns:a16="http://schemas.microsoft.com/office/drawing/2014/main" id="{D540306F-6E83-4B91-9F2B-7AD4CE8E4310}"/>
                </a:ext>
              </a:extLst>
            </p:cNvPr>
            <p:cNvCxnSpPr>
              <a:cxnSpLocks/>
              <a:stCxn id="20" idx="3"/>
              <a:endCxn id="25" idx="6"/>
            </p:cNvCxnSpPr>
            <p:nvPr/>
          </p:nvCxnSpPr>
          <p:spPr>
            <a:xfrm flipH="1">
              <a:off x="5429251" y="4129218"/>
              <a:ext cx="400955" cy="1568748"/>
            </a:xfrm>
            <a:prstGeom prst="bentConnector3">
              <a:avLst>
                <a:gd name="adj1" fmla="val -123943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E50041E8-93A8-4C7C-A261-C3AD40643E6F}"/>
              </a:ext>
            </a:extLst>
          </p:cNvPr>
          <p:cNvGrpSpPr/>
          <p:nvPr/>
        </p:nvGrpSpPr>
        <p:grpSpPr>
          <a:xfrm>
            <a:off x="8703676" y="2875253"/>
            <a:ext cx="2026800" cy="2898602"/>
            <a:chOff x="7914175" y="3004084"/>
            <a:chExt cx="2026800" cy="2898602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013AC852-5959-4C89-AF07-0B63E304A641}"/>
                </a:ext>
              </a:extLst>
            </p:cNvPr>
            <p:cNvSpPr/>
            <p:nvPr/>
          </p:nvSpPr>
          <p:spPr>
            <a:xfrm>
              <a:off x="8705625" y="3004084"/>
              <a:ext cx="457200" cy="4249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56" name="Fluxograma: Decisão 55">
              <a:extLst>
                <a:ext uri="{FF2B5EF4-FFF2-40B4-BE49-F238E27FC236}">
                  <a16:creationId xmlns:a16="http://schemas.microsoft.com/office/drawing/2014/main" id="{9A56A569-7DD4-4149-B50E-074B6F7F3A56}"/>
                </a:ext>
              </a:extLst>
            </p:cNvPr>
            <p:cNvSpPr/>
            <p:nvPr/>
          </p:nvSpPr>
          <p:spPr>
            <a:xfrm>
              <a:off x="8281503" y="4372014"/>
              <a:ext cx="1285565" cy="894470"/>
            </a:xfrm>
            <a:prstGeom prst="flowChartDecisi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cond</a:t>
              </a:r>
              <a:r>
                <a:rPr kumimoji="0" lang="pt-BR" sz="1600" b="0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ção</a:t>
              </a:r>
            </a:p>
          </p:txBody>
        </p:sp>
        <p:sp>
          <p:nvSpPr>
            <p:cNvPr id="57" name="Fluxograma: Terminação 56">
              <a:extLst>
                <a:ext uri="{FF2B5EF4-FFF2-40B4-BE49-F238E27FC236}">
                  <a16:creationId xmlns:a16="http://schemas.microsoft.com/office/drawing/2014/main" id="{4B12884A-2A17-4322-924B-4555245A8075}"/>
                </a:ext>
              </a:extLst>
            </p:cNvPr>
            <p:cNvSpPr/>
            <p:nvPr/>
          </p:nvSpPr>
          <p:spPr>
            <a:xfrm>
              <a:off x="7914175" y="3677691"/>
              <a:ext cx="2026800" cy="443805"/>
            </a:xfrm>
            <a:prstGeom prst="flowChartTermina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instrução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E19E6FD5-D24B-4A8C-9705-D60F195D10FF}"/>
                </a:ext>
              </a:extLst>
            </p:cNvPr>
            <p:cNvSpPr/>
            <p:nvPr/>
          </p:nvSpPr>
          <p:spPr>
            <a:xfrm>
              <a:off x="8705625" y="5477770"/>
              <a:ext cx="457200" cy="4249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4117B244-CA6A-4345-B860-AE454271FEA9}"/>
                </a:ext>
              </a:extLst>
            </p:cNvPr>
            <p:cNvCxnSpPr>
              <a:stCxn id="55" idx="4"/>
              <a:endCxn id="57" idx="0"/>
            </p:cNvCxnSpPr>
            <p:nvPr/>
          </p:nvCxnSpPr>
          <p:spPr>
            <a:xfrm flipH="1">
              <a:off x="8927575" y="3429000"/>
              <a:ext cx="6650" cy="24869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Conector reto 1024">
              <a:extLst>
                <a:ext uri="{FF2B5EF4-FFF2-40B4-BE49-F238E27FC236}">
                  <a16:creationId xmlns:a16="http://schemas.microsoft.com/office/drawing/2014/main" id="{924B3FC4-B4F9-42AB-A173-BFEC1D55D81F}"/>
                </a:ext>
              </a:extLst>
            </p:cNvPr>
            <p:cNvCxnSpPr>
              <a:stCxn id="57" idx="2"/>
              <a:endCxn id="56" idx="0"/>
            </p:cNvCxnSpPr>
            <p:nvPr/>
          </p:nvCxnSpPr>
          <p:spPr>
            <a:xfrm flipH="1">
              <a:off x="8924286" y="4121496"/>
              <a:ext cx="3289" cy="25051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Conector reto 1027">
              <a:extLst>
                <a:ext uri="{FF2B5EF4-FFF2-40B4-BE49-F238E27FC236}">
                  <a16:creationId xmlns:a16="http://schemas.microsoft.com/office/drawing/2014/main" id="{4A66DD21-5B68-4E9B-9B0E-E114FABD54EF}"/>
                </a:ext>
              </a:extLst>
            </p:cNvPr>
            <p:cNvCxnSpPr>
              <a:stCxn id="56" idx="2"/>
              <a:endCxn id="58" idx="0"/>
            </p:cNvCxnSpPr>
            <p:nvPr/>
          </p:nvCxnSpPr>
          <p:spPr>
            <a:xfrm>
              <a:off x="8924286" y="5266484"/>
              <a:ext cx="9939" cy="2112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Conector: Angulado 1031">
              <a:extLst>
                <a:ext uri="{FF2B5EF4-FFF2-40B4-BE49-F238E27FC236}">
                  <a16:creationId xmlns:a16="http://schemas.microsoft.com/office/drawing/2014/main" id="{023CF0EF-43AF-4BB1-A26D-5BB6E6D1FB76}"/>
                </a:ext>
              </a:extLst>
            </p:cNvPr>
            <p:cNvCxnSpPr>
              <a:stCxn id="56" idx="3"/>
              <a:endCxn id="55" idx="6"/>
            </p:cNvCxnSpPr>
            <p:nvPr/>
          </p:nvCxnSpPr>
          <p:spPr>
            <a:xfrm flipH="1" flipV="1">
              <a:off x="9162825" y="3216542"/>
              <a:ext cx="404243" cy="1602707"/>
            </a:xfrm>
            <a:prstGeom prst="bentConnector3">
              <a:avLst>
                <a:gd name="adj1" fmla="val -157357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7" name="CaixaDeTexto 1036">
            <a:extLst>
              <a:ext uri="{FF2B5EF4-FFF2-40B4-BE49-F238E27FC236}">
                <a16:creationId xmlns:a16="http://schemas.microsoft.com/office/drawing/2014/main" id="{AD376886-592C-4F80-8E4E-2571D5F856C1}"/>
              </a:ext>
            </a:extLst>
          </p:cNvPr>
          <p:cNvSpPr txBox="1"/>
          <p:nvPr/>
        </p:nvSpPr>
        <p:spPr>
          <a:xfrm>
            <a:off x="1438759" y="5911283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Sequência</a:t>
            </a:r>
          </a:p>
        </p:txBody>
      </p:sp>
      <p:sp>
        <p:nvSpPr>
          <p:cNvPr id="1038" name="Retângulo 1037">
            <a:extLst>
              <a:ext uri="{FF2B5EF4-FFF2-40B4-BE49-F238E27FC236}">
                <a16:creationId xmlns:a16="http://schemas.microsoft.com/office/drawing/2014/main" id="{29F3734B-ADE9-427A-B9C9-23654E151F71}"/>
              </a:ext>
            </a:extLst>
          </p:cNvPr>
          <p:cNvSpPr/>
          <p:nvPr/>
        </p:nvSpPr>
        <p:spPr>
          <a:xfrm>
            <a:off x="8382000" y="2743200"/>
            <a:ext cx="2971799" cy="32174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EF7295E8-39D7-44DB-8D6D-0B4C7F7B1C21}"/>
              </a:ext>
            </a:extLst>
          </p:cNvPr>
          <p:cNvSpPr txBox="1"/>
          <p:nvPr/>
        </p:nvSpPr>
        <p:spPr>
          <a:xfrm>
            <a:off x="5410847" y="5881197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Decisão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FBBCFA93-92B3-470D-A608-8E087B1D8339}"/>
              </a:ext>
            </a:extLst>
          </p:cNvPr>
          <p:cNvSpPr txBox="1"/>
          <p:nvPr/>
        </p:nvSpPr>
        <p:spPr>
          <a:xfrm>
            <a:off x="8887576" y="5881197"/>
            <a:ext cx="166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Repetição</a:t>
            </a:r>
          </a:p>
        </p:txBody>
      </p:sp>
      <p:sp>
        <p:nvSpPr>
          <p:cNvPr id="84" name="Fluxograma: Terminação 83">
            <a:extLst>
              <a:ext uri="{FF2B5EF4-FFF2-40B4-BE49-F238E27FC236}">
                <a16:creationId xmlns:a16="http://schemas.microsoft.com/office/drawing/2014/main" id="{32E6C4C7-36DE-43F6-9535-163EADBC0780}"/>
              </a:ext>
            </a:extLst>
          </p:cNvPr>
          <p:cNvSpPr/>
          <p:nvPr/>
        </p:nvSpPr>
        <p:spPr>
          <a:xfrm>
            <a:off x="1251193" y="4726970"/>
            <a:ext cx="2027158" cy="443805"/>
          </a:xfrm>
          <a:prstGeom prst="flowChartTermina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instrução 3</a:t>
            </a:r>
          </a:p>
        </p:txBody>
      </p:sp>
      <p:sp>
        <p:nvSpPr>
          <p:cNvPr id="39" name="CaixaDeTexto 4">
            <a:extLst>
              <a:ext uri="{FF2B5EF4-FFF2-40B4-BE49-F238E27FC236}">
                <a16:creationId xmlns:a16="http://schemas.microsoft.com/office/drawing/2014/main" id="{6431DD36-999E-484D-B8D4-564CBFFC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3776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Variáveis, Operadores e Expressões </a:t>
            </a:r>
          </a:p>
        </p:txBody>
      </p:sp>
    </p:spTree>
    <p:extLst>
      <p:ext uri="{BB962C8B-B14F-4D97-AF65-F5344CB8AC3E}">
        <p14:creationId xmlns:p14="http://schemas.microsoft.com/office/powerpoint/2010/main" val="26617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2DB327-5D5B-412F-AAA2-CA5A1BD19437}"/>
              </a:ext>
            </a:extLst>
          </p:cNvPr>
          <p:cNvSpPr txBox="1"/>
          <p:nvPr/>
        </p:nvSpPr>
        <p:spPr>
          <a:xfrm>
            <a:off x="1271564" y="572728"/>
            <a:ext cx="9634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solidFill>
                  <a:srgbClr val="C00000"/>
                </a:solidFill>
              </a:rPr>
              <a:t>Convenção para atribuição de nomes de variáveis</a:t>
            </a:r>
          </a:p>
          <a:p>
            <a:pPr algn="ctr"/>
            <a:r>
              <a:rPr lang="pt-BR" sz="3600" b="1" dirty="0">
                <a:solidFill>
                  <a:srgbClr val="C00000"/>
                </a:solidFill>
              </a:rPr>
              <a:t>Boas práticas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A5871C-FFC2-498E-87F3-7AF89564C562}"/>
              </a:ext>
            </a:extLst>
          </p:cNvPr>
          <p:cNvSpPr txBox="1"/>
          <p:nvPr/>
        </p:nvSpPr>
        <p:spPr>
          <a:xfrm>
            <a:off x="381000" y="1924247"/>
            <a:ext cx="11430000" cy="42627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354013" indent="-354013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4D4D4D"/>
                </a:solidFill>
              </a:rPr>
              <a:t>Em letras minúsculas (boa prática).</a:t>
            </a:r>
          </a:p>
          <a:p>
            <a:pPr marL="354013" indent="-354013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4D4D4D"/>
                </a:solidFill>
              </a:rPr>
              <a:t>O mais descritiva ou semântica possível (boa prática).</a:t>
            </a:r>
          </a:p>
          <a:p>
            <a:pPr marL="354013" indent="-354013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4D4D4D"/>
                </a:solidFill>
              </a:rPr>
              <a:t>Nomes compostos formados por palavras individuais separadas o </a:t>
            </a:r>
            <a:r>
              <a:rPr lang="pt-BR" sz="2800" i="1" dirty="0" err="1">
                <a:solidFill>
                  <a:srgbClr val="4D4D4D"/>
                </a:solidFill>
              </a:rPr>
              <a:t>underscore</a:t>
            </a:r>
            <a:r>
              <a:rPr lang="pt-BR" sz="2800" dirty="0">
                <a:solidFill>
                  <a:srgbClr val="4D4D4D"/>
                </a:solidFill>
              </a:rPr>
              <a:t> (sublinhado).</a:t>
            </a:r>
          </a:p>
          <a:p>
            <a:pPr marL="354013" indent="-354013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4D4D4D"/>
                </a:solidFill>
              </a:rPr>
              <a:t>Não é permitido em Python uso de espaços.</a:t>
            </a:r>
          </a:p>
          <a:p>
            <a:pPr marL="354013" indent="-354013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4D4D4D"/>
                </a:solidFill>
              </a:rPr>
              <a:t>Os nomes não podem começar com um número.</a:t>
            </a:r>
          </a:p>
          <a:p>
            <a:pPr marL="354013" indent="-354013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4D4D4D"/>
                </a:solidFill>
              </a:rPr>
              <a:t>Não pode ser utilizado caracteres especiais ou símbolos, salvo </a:t>
            </a:r>
            <a:r>
              <a:rPr lang="pt-BR" sz="2800" i="1" dirty="0" err="1">
                <a:solidFill>
                  <a:srgbClr val="4D4D4D"/>
                </a:solidFill>
              </a:rPr>
              <a:t>underscore</a:t>
            </a:r>
            <a:r>
              <a:rPr lang="pt-BR" sz="2800" dirty="0">
                <a:solidFill>
                  <a:srgbClr val="4D4D4D"/>
                </a:solidFill>
              </a:rPr>
              <a:t>.  </a:t>
            </a: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7C29F2EB-4033-4967-8DBF-F9A0D5EEB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3776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Variáveis, Operadores e Expressões </a:t>
            </a:r>
          </a:p>
        </p:txBody>
      </p:sp>
    </p:spTree>
    <p:extLst>
      <p:ext uri="{BB962C8B-B14F-4D97-AF65-F5344CB8AC3E}">
        <p14:creationId xmlns:p14="http://schemas.microsoft.com/office/powerpoint/2010/main" val="390654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D1D362-25FF-4EC7-9EC7-56EF96CDAC1A}"/>
              </a:ext>
            </a:extLst>
          </p:cNvPr>
          <p:cNvSpPr txBox="1"/>
          <p:nvPr/>
        </p:nvSpPr>
        <p:spPr>
          <a:xfrm>
            <a:off x="2785254" y="570272"/>
            <a:ext cx="6606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solidFill>
                  <a:srgbClr val="C00000"/>
                </a:solidFill>
              </a:rPr>
              <a:t>Cuidados ao digitar seu programa</a:t>
            </a:r>
          </a:p>
        </p:txBody>
      </p:sp>
      <p:sp>
        <p:nvSpPr>
          <p:cNvPr id="9" name="CaixaDeTexto 4">
            <a:extLst>
              <a:ext uri="{FF2B5EF4-FFF2-40B4-BE49-F238E27FC236}">
                <a16:creationId xmlns:a16="http://schemas.microsoft.com/office/drawing/2014/main" id="{EEC381AC-AFE5-4540-9264-80358C9B7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3776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Variáveis, Operadores e Expressões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86846A-8F4C-477B-B10E-2670CF1DACDD}"/>
              </a:ext>
            </a:extLst>
          </p:cNvPr>
          <p:cNvSpPr txBox="1"/>
          <p:nvPr/>
        </p:nvSpPr>
        <p:spPr>
          <a:xfrm>
            <a:off x="2792564" y="4636276"/>
            <a:ext cx="6606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hlinkClick r:id="rId2"/>
              </a:rPr>
              <a:t>https://colab.research.google.com/drive/1tsBBrQz1XEVsLxXbjmQNQUwDUqIFUeS-?usp=sharing</a:t>
            </a:r>
            <a:endParaRPr lang="pt-BR" sz="2400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3989CC6-67C0-50CF-6ABC-747E483A8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179" y="2221724"/>
            <a:ext cx="1703642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08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6691898-094C-425A-82A4-8895BD4B71AA}"/>
              </a:ext>
            </a:extLst>
          </p:cNvPr>
          <p:cNvSpPr txBox="1"/>
          <p:nvPr/>
        </p:nvSpPr>
        <p:spPr>
          <a:xfrm>
            <a:off x="2948794" y="572728"/>
            <a:ext cx="627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solidFill>
                  <a:srgbClr val="C00000"/>
                </a:solidFill>
              </a:rPr>
              <a:t>Variáveis numéricas – </a:t>
            </a:r>
            <a:r>
              <a:rPr lang="pt-BR" sz="3600" b="1" dirty="0" err="1">
                <a:solidFill>
                  <a:srgbClr val="C00000"/>
                </a:solidFill>
              </a:rPr>
              <a:t>int</a:t>
            </a:r>
            <a:r>
              <a:rPr lang="pt-BR" sz="3600" b="1" dirty="0">
                <a:solidFill>
                  <a:srgbClr val="C00000"/>
                </a:solidFill>
              </a:rPr>
              <a:t> e </a:t>
            </a:r>
            <a:r>
              <a:rPr lang="pt-BR" sz="3600" b="1" dirty="0" err="1">
                <a:solidFill>
                  <a:srgbClr val="C00000"/>
                </a:solidFill>
              </a:rPr>
              <a:t>float</a:t>
            </a:r>
            <a:endParaRPr lang="pt-BR" sz="3600" b="1" dirty="0">
              <a:solidFill>
                <a:srgbClr val="C0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43B752-C9DF-4DC1-B618-0648B841563A}"/>
              </a:ext>
            </a:extLst>
          </p:cNvPr>
          <p:cNvSpPr txBox="1"/>
          <p:nvPr/>
        </p:nvSpPr>
        <p:spPr>
          <a:xfrm>
            <a:off x="388376" y="1347024"/>
            <a:ext cx="11430000" cy="49859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354013" indent="-354013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700" dirty="0">
                <a:solidFill>
                  <a:srgbClr val="4D4D4D"/>
                </a:solidFill>
              </a:rPr>
              <a:t>As variáveis numéricas são: inteiros (</a:t>
            </a:r>
            <a:r>
              <a:rPr lang="pt-BR" sz="2700" dirty="0" err="1">
                <a:solidFill>
                  <a:srgbClr val="4D4D4D"/>
                </a:solidFill>
              </a:rPr>
              <a:t>int</a:t>
            </a:r>
            <a:r>
              <a:rPr lang="pt-BR" sz="2700" dirty="0">
                <a:solidFill>
                  <a:srgbClr val="4D4D4D"/>
                </a:solidFill>
              </a:rPr>
              <a:t>) ou ponto flutuante ou decimal (</a:t>
            </a:r>
            <a:r>
              <a:rPr lang="pt-BR" sz="2700" dirty="0" err="1">
                <a:solidFill>
                  <a:srgbClr val="4D4D4D"/>
                </a:solidFill>
              </a:rPr>
              <a:t>float</a:t>
            </a:r>
            <a:r>
              <a:rPr lang="pt-BR" sz="2700" dirty="0">
                <a:solidFill>
                  <a:srgbClr val="4D4D4D"/>
                </a:solidFill>
              </a:rPr>
              <a:t>).</a:t>
            </a:r>
          </a:p>
          <a:p>
            <a:pPr marL="354013" indent="-354013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700" dirty="0">
                <a:solidFill>
                  <a:srgbClr val="4D4D4D"/>
                </a:solidFill>
              </a:rPr>
              <a:t>Os números inteiros não possuem parte decimal: 1, 0, -6, 545, -58, 70000.</a:t>
            </a:r>
          </a:p>
          <a:p>
            <a:pPr marL="354013" indent="-354013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700" dirty="0">
                <a:solidFill>
                  <a:srgbClr val="4D4D4D"/>
                </a:solidFill>
              </a:rPr>
              <a:t>Os números de ponto flutuante ou decimais são aqueles com parte decimal: 1.0, 4.587, 87.401, 70000.4</a:t>
            </a:r>
          </a:p>
          <a:p>
            <a:pPr marL="354013" indent="-354013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700" dirty="0">
                <a:solidFill>
                  <a:srgbClr val="4D4D4D"/>
                </a:solidFill>
              </a:rPr>
              <a:t>Atenção: 1.0 mesmo tendo 0 na parte decimal ainda é um número de ponto flutuante.</a:t>
            </a:r>
          </a:p>
          <a:p>
            <a:pPr marL="354013" indent="-354013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700" dirty="0">
                <a:solidFill>
                  <a:srgbClr val="4D4D4D"/>
                </a:solidFill>
              </a:rPr>
              <a:t>A separação entre parte inteira e fracionária de um número é pelo ponto (.) e não pela vírgula (,).</a:t>
            </a:r>
          </a:p>
          <a:p>
            <a:pPr marL="354013" indent="-354013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700" dirty="0">
                <a:solidFill>
                  <a:srgbClr val="4D4D4D"/>
                </a:solidFill>
              </a:rPr>
              <a:t>Não há separador de milhar.  </a:t>
            </a: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6FCA1EAD-1E17-401A-97B5-1A5F16B68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3776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Variáveis, Operadores e Expressões </a:t>
            </a:r>
          </a:p>
        </p:txBody>
      </p:sp>
    </p:spTree>
    <p:extLst>
      <p:ext uri="{BB962C8B-B14F-4D97-AF65-F5344CB8AC3E}">
        <p14:creationId xmlns:p14="http://schemas.microsoft.com/office/powerpoint/2010/main" val="242592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6C99F5B-5184-425E-B4F6-2DBECD5A3995}"/>
              </a:ext>
            </a:extLst>
          </p:cNvPr>
          <p:cNvSpPr txBox="1"/>
          <p:nvPr/>
        </p:nvSpPr>
        <p:spPr>
          <a:xfrm>
            <a:off x="2948771" y="572728"/>
            <a:ext cx="6279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solidFill>
                  <a:srgbClr val="C00000"/>
                </a:solidFill>
              </a:rPr>
              <a:t>Variáveis numéricas – </a:t>
            </a:r>
            <a:r>
              <a:rPr lang="pt-BR" sz="3600" b="1" dirty="0" err="1">
                <a:solidFill>
                  <a:srgbClr val="C00000"/>
                </a:solidFill>
              </a:rPr>
              <a:t>int</a:t>
            </a:r>
            <a:r>
              <a:rPr lang="pt-BR" sz="3600" b="1" dirty="0">
                <a:solidFill>
                  <a:srgbClr val="C00000"/>
                </a:solidFill>
              </a:rPr>
              <a:t> e </a:t>
            </a:r>
            <a:r>
              <a:rPr lang="pt-BR" sz="3600" b="1" dirty="0" err="1">
                <a:solidFill>
                  <a:srgbClr val="C00000"/>
                </a:solidFill>
              </a:rPr>
              <a:t>float</a:t>
            </a:r>
            <a:endParaRPr lang="pt-BR" sz="3600" b="1" dirty="0">
              <a:solidFill>
                <a:srgbClr val="C00000"/>
              </a:solidFill>
            </a:endParaRPr>
          </a:p>
          <a:p>
            <a:pPr algn="ctr"/>
            <a:r>
              <a:rPr lang="pt-BR" sz="3600" b="1" dirty="0">
                <a:solidFill>
                  <a:srgbClr val="C00000"/>
                </a:solidFill>
              </a:rPr>
              <a:t>Operadores Matemáticos</a:t>
            </a: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7DA366EF-12D1-4D58-ADC1-D14E7B3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14810"/>
              </p:ext>
            </p:extLst>
          </p:nvPr>
        </p:nvGraphicFramePr>
        <p:xfrm>
          <a:off x="1249969" y="1828800"/>
          <a:ext cx="10103831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431">
                  <a:extLst>
                    <a:ext uri="{9D8B030D-6E8A-4147-A177-3AD203B41FA5}">
                      <a16:colId xmlns:a16="http://schemas.microsoft.com/office/drawing/2014/main" val="11939069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81020314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0810760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4741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Operadores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Operações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Exemplos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Resultados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Adição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1 + 2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2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Subtração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3 - 2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1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Multiplicação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3 *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17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Divisão (com resultado fracionário)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34 /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4.857142857142857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30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Divisão (com resultados inteiros)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34 //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65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Módulo ou resto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13 %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0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Exponenciação ou potenciação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3 **4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32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 err="1"/>
                        <a:t>float</a:t>
                      </a:r>
                      <a:r>
                        <a:rPr lang="pt-BR" sz="2000" dirty="0"/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Conversão para número </a:t>
                      </a:r>
                      <a:r>
                        <a:rPr lang="pt-BR" sz="2000" dirty="0" err="1"/>
                        <a:t>float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 err="1"/>
                        <a:t>float</a:t>
                      </a:r>
                      <a:r>
                        <a:rPr lang="pt-BR" sz="2000" dirty="0"/>
                        <a:t>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78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 err="1"/>
                        <a:t>int</a:t>
                      </a:r>
                      <a:r>
                        <a:rPr lang="pt-BR" sz="2000" dirty="0"/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/>
                        <a:t>Conversão para número inteiro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 err="1"/>
                        <a:t>int</a:t>
                      </a:r>
                      <a:r>
                        <a:rPr lang="pt-BR" sz="2000" dirty="0"/>
                        <a:t>(4.7)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 err="1"/>
                        <a:t>int</a:t>
                      </a:r>
                      <a:r>
                        <a:rPr lang="pt-BR" sz="2000" dirty="0"/>
                        <a:t>(4.3)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231593"/>
                  </a:ext>
                </a:extLst>
              </a:tr>
            </a:tbl>
          </a:graphicData>
        </a:graphic>
      </p:graphicFrame>
      <p:sp>
        <p:nvSpPr>
          <p:cNvPr id="6" name="CaixaDeTexto 4">
            <a:extLst>
              <a:ext uri="{FF2B5EF4-FFF2-40B4-BE49-F238E27FC236}">
                <a16:creationId xmlns:a16="http://schemas.microsoft.com/office/drawing/2014/main" id="{BF08326B-23BF-44D4-B9C2-0BA931FEF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3776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Variáveis, Operadores e Expressões </a:t>
            </a:r>
          </a:p>
        </p:txBody>
      </p:sp>
    </p:spTree>
    <p:extLst>
      <p:ext uri="{BB962C8B-B14F-4D97-AF65-F5344CB8AC3E}">
        <p14:creationId xmlns:p14="http://schemas.microsoft.com/office/powerpoint/2010/main" val="134874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F823598-7989-4DF0-AFAA-DE8DBC946650}"/>
              </a:ext>
            </a:extLst>
          </p:cNvPr>
          <p:cNvSpPr txBox="1"/>
          <p:nvPr/>
        </p:nvSpPr>
        <p:spPr>
          <a:xfrm>
            <a:off x="5083204" y="570272"/>
            <a:ext cx="201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solidFill>
                  <a:srgbClr val="C00000"/>
                </a:solidFill>
              </a:rPr>
              <a:t>Lembrete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FA3DFA-A449-4C1E-91BB-21FE0E096AAE}"/>
              </a:ext>
            </a:extLst>
          </p:cNvPr>
          <p:cNvSpPr txBox="1"/>
          <p:nvPr/>
        </p:nvSpPr>
        <p:spPr>
          <a:xfrm>
            <a:off x="561668" y="1266058"/>
            <a:ext cx="11087100" cy="52322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354013" indent="-354013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4D4D4D"/>
                </a:solidFill>
              </a:rPr>
              <a:t>A exponenciação é uma operação importante, vale relembrar que 2</a:t>
            </a:r>
            <a:r>
              <a:rPr lang="pt-BR" sz="2400" baseline="30000" dirty="0">
                <a:solidFill>
                  <a:srgbClr val="4D4D4D"/>
                </a:solidFill>
              </a:rPr>
              <a:t>3</a:t>
            </a:r>
            <a:r>
              <a:rPr lang="pt-BR" sz="2400" dirty="0">
                <a:solidFill>
                  <a:srgbClr val="4D4D4D"/>
                </a:solidFill>
              </a:rPr>
              <a:t> é igual 2 x 2 x 2.</a:t>
            </a:r>
          </a:p>
          <a:p>
            <a:pPr marL="354013" indent="-354013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4D4D4D"/>
                </a:solidFill>
              </a:rPr>
              <a:t>No caso de 2</a:t>
            </a:r>
            <a:r>
              <a:rPr lang="pt-BR" sz="2400" cap="small" dirty="0">
                <a:solidFill>
                  <a:srgbClr val="4D4D4D"/>
                </a:solidFill>
              </a:rPr>
              <a:t>3</a:t>
            </a:r>
            <a:r>
              <a:rPr lang="pt-BR" sz="2400" dirty="0">
                <a:solidFill>
                  <a:srgbClr val="4D4D4D"/>
                </a:solidFill>
              </a:rPr>
              <a:t>, 2 é a base e 3 o expoente, então lemos:</a:t>
            </a:r>
          </a:p>
          <a:p>
            <a:pPr marL="717550" lvl="1" indent="-354013">
              <a:spcAft>
                <a:spcPts val="6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4D4D4D"/>
                </a:solidFill>
              </a:rPr>
              <a:t>2 é elevado a potência 3 ou</a:t>
            </a:r>
          </a:p>
          <a:p>
            <a:pPr marL="717550" lvl="1" indent="-354013">
              <a:spcAft>
                <a:spcPts val="6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4D4D4D"/>
                </a:solidFill>
              </a:rPr>
              <a:t>2 elevado a 3, simplesmente</a:t>
            </a:r>
          </a:p>
          <a:p>
            <a:pPr marL="717550" lvl="1" indent="-354013">
              <a:spcAft>
                <a:spcPts val="6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4D4D4D"/>
                </a:solidFill>
              </a:rPr>
              <a:t>A exponenciação tem várias propriedades:</a:t>
            </a:r>
          </a:p>
          <a:p>
            <a:pPr marL="717550" lvl="1" indent="-354013">
              <a:spcAft>
                <a:spcPts val="6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4D4D4D"/>
                </a:solidFill>
              </a:rPr>
              <a:t>Todo número elevado a zero é igual a 1: X</a:t>
            </a:r>
            <a:r>
              <a:rPr lang="pt-BR" sz="2400" b="1" baseline="30000" dirty="0">
                <a:solidFill>
                  <a:srgbClr val="4D4D4D"/>
                </a:solidFill>
              </a:rPr>
              <a:t>0</a:t>
            </a:r>
            <a:r>
              <a:rPr lang="pt-BR" sz="2400" dirty="0">
                <a:solidFill>
                  <a:srgbClr val="4D4D4D"/>
                </a:solidFill>
              </a:rPr>
              <a:t> = 1</a:t>
            </a:r>
          </a:p>
          <a:p>
            <a:pPr marL="717550" lvl="1" indent="-354013">
              <a:spcAft>
                <a:spcPts val="6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4D4D4D"/>
                </a:solidFill>
              </a:rPr>
              <a:t>Todo número elevado a 1 é igual a si mesmo: X</a:t>
            </a:r>
            <a:r>
              <a:rPr lang="pt-BR" sz="2400" b="1" baseline="30000" dirty="0">
                <a:solidFill>
                  <a:srgbClr val="4D4D4D"/>
                </a:solidFill>
              </a:rPr>
              <a:t>1</a:t>
            </a:r>
            <a:r>
              <a:rPr lang="pt-BR" sz="2400" dirty="0">
                <a:solidFill>
                  <a:srgbClr val="4D4D4D"/>
                </a:solidFill>
              </a:rPr>
              <a:t> = X</a:t>
            </a:r>
          </a:p>
          <a:p>
            <a:pPr marL="717550" lvl="1" indent="-354013">
              <a:spcAft>
                <a:spcPts val="6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4D4D4D"/>
                </a:solidFill>
              </a:rPr>
              <a:t>1 elevado a não importa qual número é 1: 1</a:t>
            </a:r>
            <a:r>
              <a:rPr lang="pt-BR" sz="2400" b="1" baseline="30000" dirty="0">
                <a:solidFill>
                  <a:srgbClr val="4D4D4D"/>
                </a:solidFill>
              </a:rPr>
              <a:t>x</a:t>
            </a:r>
            <a:r>
              <a:rPr lang="pt-BR" sz="2400" dirty="0">
                <a:solidFill>
                  <a:srgbClr val="4D4D4D"/>
                </a:solidFill>
              </a:rPr>
              <a:t> = 1</a:t>
            </a:r>
          </a:p>
          <a:p>
            <a:pPr marL="717550" lvl="1" indent="-354013">
              <a:spcAft>
                <a:spcPts val="6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4D4D4D"/>
                </a:solidFill>
              </a:rPr>
              <a:t>0 elevado a qualquer número positivo é igual a 0: 0</a:t>
            </a:r>
            <a:r>
              <a:rPr lang="pt-BR" sz="2400" b="1" baseline="30000" dirty="0">
                <a:solidFill>
                  <a:srgbClr val="4D4D4D"/>
                </a:solidFill>
              </a:rPr>
              <a:t>x</a:t>
            </a:r>
            <a:r>
              <a:rPr lang="pt-BR" sz="2400" baseline="30000" dirty="0">
                <a:solidFill>
                  <a:srgbClr val="4D4D4D"/>
                </a:solidFill>
              </a:rPr>
              <a:t> </a:t>
            </a:r>
            <a:r>
              <a:rPr lang="pt-BR" sz="2400" dirty="0">
                <a:solidFill>
                  <a:srgbClr val="4D4D4D"/>
                </a:solidFill>
              </a:rPr>
              <a:t>= 0</a:t>
            </a:r>
          </a:p>
          <a:p>
            <a:pPr marL="354013" indent="-354013">
              <a:spcBef>
                <a:spcPts val="18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4D4D4D"/>
                </a:solidFill>
              </a:rPr>
              <a:t>Podemos também calcular a raiz de um número pela exponenciação com expoente fracionário.</a:t>
            </a:r>
          </a:p>
        </p:txBody>
      </p:sp>
      <p:sp>
        <p:nvSpPr>
          <p:cNvPr id="6" name="CaixaDeTexto 4">
            <a:extLst>
              <a:ext uri="{FF2B5EF4-FFF2-40B4-BE49-F238E27FC236}">
                <a16:creationId xmlns:a16="http://schemas.microsoft.com/office/drawing/2014/main" id="{3CAB969B-EBED-453B-8784-525971D8A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3776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Variáveis, Operadores e Expressões </a:t>
            </a:r>
          </a:p>
        </p:txBody>
      </p:sp>
    </p:spTree>
    <p:extLst>
      <p:ext uri="{BB962C8B-B14F-4D97-AF65-F5344CB8AC3E}">
        <p14:creationId xmlns:p14="http://schemas.microsoft.com/office/powerpoint/2010/main" val="217176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6C99F5B-5184-425E-B4F6-2DBECD5A3995}"/>
              </a:ext>
            </a:extLst>
          </p:cNvPr>
          <p:cNvSpPr txBox="1"/>
          <p:nvPr/>
        </p:nvSpPr>
        <p:spPr>
          <a:xfrm>
            <a:off x="3849858" y="572728"/>
            <a:ext cx="4477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Operações Relacionais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267F47EA-8E7E-445C-AAB5-3FCFB5C3B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55228"/>
              </p:ext>
            </p:extLst>
          </p:nvPr>
        </p:nvGraphicFramePr>
        <p:xfrm>
          <a:off x="2163096" y="1371600"/>
          <a:ext cx="7848600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19390699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810203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Operadores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Operações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400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400" dirty="0"/>
                        <a:t>Igualdade (equivalência)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2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400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400" dirty="0"/>
                        <a:t>Desigualdade (diferente)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1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4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400" dirty="0"/>
                        <a:t>Maior 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17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400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400" dirty="0"/>
                        <a:t>Menor 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30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400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400" dirty="0"/>
                        <a:t>Mario que ou igual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65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400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400" dirty="0"/>
                        <a:t>Menor que ou igual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0218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C961E9E-08F3-4955-9843-6835B4FB1714}"/>
              </a:ext>
            </a:extLst>
          </p:cNvPr>
          <p:cNvSpPr txBox="1"/>
          <p:nvPr/>
        </p:nvSpPr>
        <p:spPr>
          <a:xfrm>
            <a:off x="2170472" y="4876800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4D4D4D"/>
                </a:solidFill>
              </a:rPr>
              <a:t>O resultado de uma comparação com </a:t>
            </a:r>
            <a:r>
              <a:rPr lang="pt-BR" sz="2800" b="1" dirty="0">
                <a:solidFill>
                  <a:srgbClr val="C00000"/>
                </a:solidFill>
              </a:rPr>
              <a:t>Operadores Relacionais </a:t>
            </a:r>
            <a:r>
              <a:rPr lang="pt-BR" sz="2800" dirty="0">
                <a:solidFill>
                  <a:srgbClr val="4D4D4D"/>
                </a:solidFill>
              </a:rPr>
              <a:t>é um valor do tipo booleano, ou seja, </a:t>
            </a:r>
            <a:r>
              <a:rPr lang="pt-BR" sz="2800" b="1" dirty="0" err="1">
                <a:solidFill>
                  <a:srgbClr val="C00000"/>
                </a:solidFill>
              </a:rPr>
              <a:t>True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4D4D4D"/>
                </a:solidFill>
              </a:rPr>
              <a:t>(verdadeiro) ou </a:t>
            </a:r>
            <a:r>
              <a:rPr lang="pt-BR" sz="2800" b="1" dirty="0">
                <a:solidFill>
                  <a:srgbClr val="C00000"/>
                </a:solidFill>
              </a:rPr>
              <a:t>False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4D4D4D"/>
                </a:solidFill>
              </a:rPr>
              <a:t>(falso). </a:t>
            </a:r>
          </a:p>
        </p:txBody>
      </p:sp>
      <p:sp>
        <p:nvSpPr>
          <p:cNvPr id="8" name="CaixaDeTexto 4">
            <a:extLst>
              <a:ext uri="{FF2B5EF4-FFF2-40B4-BE49-F238E27FC236}">
                <a16:creationId xmlns:a16="http://schemas.microsoft.com/office/drawing/2014/main" id="{14ED3B87-C2D5-49CC-896F-8B419BD59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-11852"/>
            <a:ext cx="3776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Programação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Variáveis, Operadores e Expressões </a:t>
            </a:r>
          </a:p>
        </p:txBody>
      </p:sp>
    </p:spTree>
    <p:extLst>
      <p:ext uri="{BB962C8B-B14F-4D97-AF65-F5344CB8AC3E}">
        <p14:creationId xmlns:p14="http://schemas.microsoft.com/office/powerpoint/2010/main" val="235491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C20358F-948D-44B3-A7CC-831F8430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AA83354-8641-46D8-80EF-54848ACF17C4}"/>
              </a:ext>
            </a:extLst>
          </p:cNvPr>
          <p:cNvSpPr txBox="1"/>
          <p:nvPr/>
        </p:nvSpPr>
        <p:spPr>
          <a:xfrm>
            <a:off x="0" y="5903893"/>
            <a:ext cx="6094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Python Booleans: Optimize Your Code With Truth Values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646214-74EC-4798-843C-36501C9886CD}"/>
              </a:ext>
            </a:extLst>
          </p:cNvPr>
          <p:cNvSpPr txBox="1"/>
          <p:nvPr/>
        </p:nvSpPr>
        <p:spPr>
          <a:xfrm>
            <a:off x="7391400" y="0"/>
            <a:ext cx="48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>
                <a:hlinkClick r:id="rId3"/>
              </a:rPr>
              <a:t>https://realpython.com/python-boolean/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2512</TotalTime>
  <Words>1144</Words>
  <Application>Microsoft Office PowerPoint</Application>
  <PresentationFormat>Widescreen</PresentationFormat>
  <Paragraphs>271</Paragraphs>
  <Slides>19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source sans pro</vt:lpstr>
      <vt:lpstr>Verdana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Robson Ferreira</dc:creator>
  <cp:lastModifiedBy>Robson Ferreira</cp:lastModifiedBy>
  <cp:revision>219</cp:revision>
  <dcterms:created xsi:type="dcterms:W3CDTF">2020-06-10T14:49:40Z</dcterms:created>
  <dcterms:modified xsi:type="dcterms:W3CDTF">2022-08-15T14:07:22Z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2010 Trial</vt:lpwstr>
  </property>
  <property fmtid="{D5CDD505-2E9C-101B-9397-08002B2CF9AE}" pid="4" name="LastSaved">
    <vt:filetime>2020-06-10T00:00:00Z</vt:filetime>
  </property>
</Properties>
</file>