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ustavonunez:Documents:Documentos%20Gustavo:Caligus:Olfactory%20system:IRs%20dietas%20diferencial%20caligus%2025mar2014_data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ustavonunez:Documents:Documentos%20Gustavo:Caligus:Olfactory%20system:IRs%20dietas%20diferencial%20caligus%2025mar2014_data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ustavonunez:Documents:Documentos%20Gustavo:Caligus:Olfactory%20system:IRs%20dietas%20diferencial%20caligus%2025mar2014_data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ustavonunez:Documents:Documentos%20Gustavo:Caligus:Olfactory%20system:IRs%20dietas%20diferencial%20caligus%2025mar2014_dat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>
                <a:latin typeface="Times New Roman"/>
                <a:cs typeface="Times New Roman"/>
              </a:defRPr>
            </a:pPr>
            <a:r>
              <a:rPr lang="es-ES" sz="1400">
                <a:latin typeface="Times New Roman"/>
                <a:cs typeface="Times New Roman"/>
              </a:rPr>
              <a:t>IR25a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75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'Analisis resultados'!$C$16:$C$20</c:f>
                <c:numCache>
                  <c:formatCode>General</c:formatCode>
                  <c:ptCount val="5"/>
                  <c:pt idx="0">
                    <c:v>0.149644111534266</c:v>
                  </c:pt>
                  <c:pt idx="1">
                    <c:v>0.00243057108199363</c:v>
                  </c:pt>
                  <c:pt idx="2">
                    <c:v>0.122706260768176</c:v>
                  </c:pt>
                  <c:pt idx="3">
                    <c:v>0.301290786221782</c:v>
                  </c:pt>
                  <c:pt idx="4">
                    <c:v>0.604068518214239</c:v>
                  </c:pt>
                </c:numCache>
              </c:numRef>
            </c:plus>
            <c:minus>
              <c:numRef>
                <c:f>'Analisis resultados'!$C$16:$C$20</c:f>
                <c:numCache>
                  <c:formatCode>General</c:formatCode>
                  <c:ptCount val="5"/>
                  <c:pt idx="0">
                    <c:v>0.149644111534266</c:v>
                  </c:pt>
                  <c:pt idx="1">
                    <c:v>0.00243057108199363</c:v>
                  </c:pt>
                  <c:pt idx="2">
                    <c:v>0.122706260768176</c:v>
                  </c:pt>
                  <c:pt idx="3">
                    <c:v>0.301290786221782</c:v>
                  </c:pt>
                  <c:pt idx="4">
                    <c:v>0.604068518214239</c:v>
                  </c:pt>
                </c:numCache>
              </c:numRef>
            </c:minus>
          </c:errBars>
          <c:cat>
            <c:strRef>
              <c:f>'Analisis resultados'!$A$16:$A$20</c:f>
              <c:strCache>
                <c:ptCount val="5"/>
                <c:pt idx="0">
                  <c:v>Control</c:v>
                </c:pt>
                <c:pt idx="1">
                  <c:v>1% MC</c:v>
                </c:pt>
                <c:pt idx="2">
                  <c:v>2% MC</c:v>
                </c:pt>
                <c:pt idx="3">
                  <c:v>3% MC</c:v>
                </c:pt>
                <c:pt idx="4">
                  <c:v>3% MC + IS</c:v>
                </c:pt>
              </c:strCache>
            </c:strRef>
          </c:cat>
          <c:val>
            <c:numRef>
              <c:f>'Analisis resultados'!$B$16:$B$20</c:f>
              <c:numCache>
                <c:formatCode>General</c:formatCode>
                <c:ptCount val="5"/>
                <c:pt idx="0">
                  <c:v>2.141269174053253</c:v>
                </c:pt>
                <c:pt idx="1">
                  <c:v>1.002430571081994</c:v>
                </c:pt>
                <c:pt idx="2">
                  <c:v>1.967692136418</c:v>
                </c:pt>
                <c:pt idx="3">
                  <c:v>1.99905219607536</c:v>
                </c:pt>
                <c:pt idx="4">
                  <c:v>5.545443591336543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0071080"/>
        <c:axId val="2140077176"/>
      </c:barChart>
      <c:catAx>
        <c:axId val="2140071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200" b="1">
                <a:latin typeface="Times New Roman"/>
                <a:cs typeface="Times New Roman"/>
              </a:defRPr>
            </a:pPr>
            <a:endParaRPr lang="es-ES"/>
          </a:p>
        </c:txPr>
        <c:crossAx val="2140077176"/>
        <c:crosses val="autoZero"/>
        <c:auto val="1"/>
        <c:lblAlgn val="ctr"/>
        <c:lblOffset val="100"/>
        <c:noMultiLvlLbl val="0"/>
      </c:catAx>
      <c:valAx>
        <c:axId val="2140077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000" b="1">
                <a:latin typeface="Times New Roman"/>
                <a:cs typeface="Times New Roman"/>
              </a:defRPr>
            </a:pPr>
            <a:endParaRPr lang="es-ES"/>
          </a:p>
        </c:txPr>
        <c:crossAx val="21400710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>
                <a:latin typeface="Times New Roman"/>
                <a:cs typeface="Times New Roman"/>
              </a:defRPr>
            </a:pPr>
            <a:r>
              <a:rPr lang="es-ES" sz="1400">
                <a:latin typeface="Times New Roman"/>
                <a:cs typeface="Times New Roman"/>
              </a:rPr>
              <a:t>IRk2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8942022491091"/>
          <c:y val="0.182469805816106"/>
          <c:w val="0.888875445447368"/>
          <c:h val="0.72379866361326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75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'Analisis resultados'!$E$16:$E$20</c:f>
                <c:numCache>
                  <c:formatCode>General</c:formatCode>
                  <c:ptCount val="5"/>
                  <c:pt idx="0">
                    <c:v>0.250808043931656</c:v>
                  </c:pt>
                  <c:pt idx="1">
                    <c:v>0.146648533112988</c:v>
                  </c:pt>
                  <c:pt idx="2">
                    <c:v>0.290660298047069</c:v>
                  </c:pt>
                  <c:pt idx="3">
                    <c:v>0.0659313184629255</c:v>
                  </c:pt>
                  <c:pt idx="4">
                    <c:v>0.294104516573993</c:v>
                  </c:pt>
                </c:numCache>
              </c:numRef>
            </c:plus>
            <c:minus>
              <c:numRef>
                <c:f>'Analisis resultados'!$E$16:$E$20</c:f>
                <c:numCache>
                  <c:formatCode>General</c:formatCode>
                  <c:ptCount val="5"/>
                  <c:pt idx="0">
                    <c:v>0.250808043931656</c:v>
                  </c:pt>
                  <c:pt idx="1">
                    <c:v>0.146648533112988</c:v>
                  </c:pt>
                  <c:pt idx="2">
                    <c:v>0.290660298047069</c:v>
                  </c:pt>
                  <c:pt idx="3">
                    <c:v>0.0659313184629255</c:v>
                  </c:pt>
                  <c:pt idx="4">
                    <c:v>0.294104516573993</c:v>
                  </c:pt>
                </c:numCache>
              </c:numRef>
            </c:minus>
          </c:errBars>
          <c:cat>
            <c:strRef>
              <c:f>'Analisis resultados'!$A$16:$A$20</c:f>
              <c:strCache>
                <c:ptCount val="5"/>
                <c:pt idx="0">
                  <c:v>Control</c:v>
                </c:pt>
                <c:pt idx="1">
                  <c:v>1% MC</c:v>
                </c:pt>
                <c:pt idx="2">
                  <c:v>2% MC</c:v>
                </c:pt>
                <c:pt idx="3">
                  <c:v>3% MC</c:v>
                </c:pt>
                <c:pt idx="4">
                  <c:v>3% MC + IS</c:v>
                </c:pt>
              </c:strCache>
            </c:strRef>
          </c:cat>
          <c:val>
            <c:numRef>
              <c:f>'Analisis resultados'!$D$16:$D$20</c:f>
              <c:numCache>
                <c:formatCode>General</c:formatCode>
                <c:ptCount val="5"/>
                <c:pt idx="0">
                  <c:v>1.834734723514962</c:v>
                </c:pt>
                <c:pt idx="1">
                  <c:v>1.146648533112988</c:v>
                </c:pt>
                <c:pt idx="2">
                  <c:v>1.575178234476381</c:v>
                </c:pt>
                <c:pt idx="3">
                  <c:v>1.563993447548841</c:v>
                </c:pt>
                <c:pt idx="4">
                  <c:v>2.76035696009399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4391080"/>
        <c:axId val="2104394440"/>
      </c:barChart>
      <c:catAx>
        <c:axId val="2104391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200" b="1" i="0">
                <a:latin typeface="Times New Roman"/>
                <a:cs typeface="Times New Roman"/>
              </a:defRPr>
            </a:pPr>
            <a:endParaRPr lang="es-ES"/>
          </a:p>
        </c:txPr>
        <c:crossAx val="2104394440"/>
        <c:crosses val="autoZero"/>
        <c:auto val="1"/>
        <c:lblAlgn val="ctr"/>
        <c:lblOffset val="100"/>
        <c:noMultiLvlLbl val="0"/>
      </c:catAx>
      <c:valAx>
        <c:axId val="2104394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b="1" i="0">
                <a:latin typeface="Times New Roman"/>
                <a:cs typeface="Times New Roman"/>
              </a:defRPr>
            </a:pPr>
            <a:endParaRPr lang="es-ES"/>
          </a:p>
        </c:txPr>
        <c:crossAx val="21043910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>
                <a:latin typeface="Times New Roman"/>
                <a:cs typeface="Times New Roman"/>
              </a:defRPr>
            </a:pPr>
            <a:r>
              <a:rPr lang="es-ES" sz="1400">
                <a:latin typeface="Times New Roman"/>
                <a:cs typeface="Times New Roman"/>
              </a:rPr>
              <a:t>IRk-like1</a:t>
            </a:r>
          </a:p>
        </c:rich>
      </c:tx>
      <c:layout>
        <c:manualLayout>
          <c:xMode val="edge"/>
          <c:yMode val="edge"/>
          <c:x val="0.408254811898513"/>
          <c:y val="0.0370371653543307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75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'Analisis resultados'!$G$16:$G$20</c:f>
                <c:numCache>
                  <c:formatCode>General</c:formatCode>
                  <c:ptCount val="5"/>
                  <c:pt idx="0">
                    <c:v>0.0714312068687883</c:v>
                  </c:pt>
                  <c:pt idx="1">
                    <c:v>0.0704672872658477</c:v>
                  </c:pt>
                  <c:pt idx="2">
                    <c:v>0.277885641020124</c:v>
                  </c:pt>
                  <c:pt idx="3">
                    <c:v>0.61572555469559</c:v>
                  </c:pt>
                  <c:pt idx="4">
                    <c:v>0.371812170615546</c:v>
                  </c:pt>
                </c:numCache>
              </c:numRef>
            </c:plus>
            <c:minus>
              <c:numRef>
                <c:f>'Analisis resultados'!$G$16:$G$20</c:f>
                <c:numCache>
                  <c:formatCode>General</c:formatCode>
                  <c:ptCount val="5"/>
                  <c:pt idx="0">
                    <c:v>0.0714312068687883</c:v>
                  </c:pt>
                  <c:pt idx="1">
                    <c:v>0.0704672872658477</c:v>
                  </c:pt>
                  <c:pt idx="2">
                    <c:v>0.277885641020124</c:v>
                  </c:pt>
                  <c:pt idx="3">
                    <c:v>0.61572555469559</c:v>
                  </c:pt>
                  <c:pt idx="4">
                    <c:v>0.371812170615546</c:v>
                  </c:pt>
                </c:numCache>
              </c:numRef>
            </c:minus>
          </c:errBars>
          <c:cat>
            <c:strRef>
              <c:f>'Analisis resultados'!$A$16:$A$20</c:f>
              <c:strCache>
                <c:ptCount val="5"/>
                <c:pt idx="0">
                  <c:v>Control</c:v>
                </c:pt>
                <c:pt idx="1">
                  <c:v>1% MC</c:v>
                </c:pt>
                <c:pt idx="2">
                  <c:v>2% MC</c:v>
                </c:pt>
                <c:pt idx="3">
                  <c:v>3% MC</c:v>
                </c:pt>
                <c:pt idx="4">
                  <c:v>3% MC + IS</c:v>
                </c:pt>
              </c:strCache>
            </c:strRef>
          </c:cat>
          <c:val>
            <c:numRef>
              <c:f>'Analisis resultados'!$F$16:$F$20</c:f>
              <c:numCache>
                <c:formatCode>General</c:formatCode>
                <c:ptCount val="5"/>
                <c:pt idx="0">
                  <c:v>1.628126804973844</c:v>
                </c:pt>
                <c:pt idx="1">
                  <c:v>1.070467287265848</c:v>
                </c:pt>
                <c:pt idx="2">
                  <c:v>2.097571512601578</c:v>
                </c:pt>
                <c:pt idx="3">
                  <c:v>3.982394334338588</c:v>
                </c:pt>
                <c:pt idx="4">
                  <c:v>6.468866219573245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4422008"/>
        <c:axId val="2104425368"/>
      </c:barChart>
      <c:catAx>
        <c:axId val="2104422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200" b="1" i="0">
                <a:latin typeface="Times New Roman"/>
                <a:cs typeface="Times New Roman"/>
              </a:defRPr>
            </a:pPr>
            <a:endParaRPr lang="es-ES"/>
          </a:p>
        </c:txPr>
        <c:crossAx val="2104425368"/>
        <c:crosses val="autoZero"/>
        <c:auto val="1"/>
        <c:lblAlgn val="ctr"/>
        <c:lblOffset val="100"/>
        <c:noMultiLvlLbl val="0"/>
      </c:catAx>
      <c:valAx>
        <c:axId val="2104425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b="1" i="0">
                <a:latin typeface="Times New Roman"/>
                <a:cs typeface="Times New Roman"/>
              </a:defRPr>
            </a:pPr>
            <a:endParaRPr lang="es-ES"/>
          </a:p>
        </c:txPr>
        <c:crossAx val="21044220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>
                <a:latin typeface="Times New Roman"/>
                <a:cs typeface="Times New Roman"/>
              </a:defRPr>
            </a:pPr>
            <a:r>
              <a:rPr lang="es-ES" sz="1400">
                <a:latin typeface="Times New Roman"/>
                <a:cs typeface="Times New Roman"/>
              </a:rPr>
              <a:t>IRk-like2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75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'Analisis resultados'!$I$16:$I$20</c:f>
                <c:numCache>
                  <c:formatCode>General</c:formatCode>
                  <c:ptCount val="5"/>
                  <c:pt idx="0">
                    <c:v>0.0180085288158824</c:v>
                  </c:pt>
                  <c:pt idx="1">
                    <c:v>0.126097426331909</c:v>
                  </c:pt>
                  <c:pt idx="2">
                    <c:v>0.0534748170195495</c:v>
                  </c:pt>
                  <c:pt idx="3">
                    <c:v>0.105824146447322</c:v>
                  </c:pt>
                  <c:pt idx="4">
                    <c:v>0.362015173494219</c:v>
                  </c:pt>
                </c:numCache>
              </c:numRef>
            </c:plus>
            <c:minus>
              <c:numRef>
                <c:f>'Analisis resultados'!$I$16:$I$20</c:f>
                <c:numCache>
                  <c:formatCode>General</c:formatCode>
                  <c:ptCount val="5"/>
                  <c:pt idx="0">
                    <c:v>0.0180085288158824</c:v>
                  </c:pt>
                  <c:pt idx="1">
                    <c:v>0.126097426331909</c:v>
                  </c:pt>
                  <c:pt idx="2">
                    <c:v>0.0534748170195495</c:v>
                  </c:pt>
                  <c:pt idx="3">
                    <c:v>0.105824146447322</c:v>
                  </c:pt>
                  <c:pt idx="4">
                    <c:v>0.362015173494219</c:v>
                  </c:pt>
                </c:numCache>
              </c:numRef>
            </c:minus>
          </c:errBars>
          <c:cat>
            <c:strRef>
              <c:f>'Analisis resultados'!$A$16:$A$20</c:f>
              <c:strCache>
                <c:ptCount val="5"/>
                <c:pt idx="0">
                  <c:v>Control</c:v>
                </c:pt>
                <c:pt idx="1">
                  <c:v>1% MC</c:v>
                </c:pt>
                <c:pt idx="2">
                  <c:v>2% MC</c:v>
                </c:pt>
                <c:pt idx="3">
                  <c:v>3% MC</c:v>
                </c:pt>
                <c:pt idx="4">
                  <c:v>3% MC + IS</c:v>
                </c:pt>
              </c:strCache>
            </c:strRef>
          </c:cat>
          <c:val>
            <c:numRef>
              <c:f>'Analisis resultados'!$H$16:$H$20</c:f>
              <c:numCache>
                <c:formatCode>General</c:formatCode>
                <c:ptCount val="5"/>
                <c:pt idx="0">
                  <c:v>1.235367247157243</c:v>
                </c:pt>
                <c:pt idx="1">
                  <c:v>1.12609742633191</c:v>
                </c:pt>
                <c:pt idx="2">
                  <c:v>1.214137422437705</c:v>
                </c:pt>
                <c:pt idx="3">
                  <c:v>2.014554586364716</c:v>
                </c:pt>
                <c:pt idx="4">
                  <c:v>3.623942671904751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4453448"/>
        <c:axId val="2104456808"/>
      </c:barChart>
      <c:catAx>
        <c:axId val="2104453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200" b="1" i="0">
                <a:latin typeface="Times New Roman"/>
                <a:cs typeface="Times New Roman"/>
              </a:defRPr>
            </a:pPr>
            <a:endParaRPr lang="es-ES"/>
          </a:p>
        </c:txPr>
        <c:crossAx val="2104456808"/>
        <c:crosses val="autoZero"/>
        <c:auto val="1"/>
        <c:lblAlgn val="ctr"/>
        <c:lblOffset val="100"/>
        <c:noMultiLvlLbl val="0"/>
      </c:catAx>
      <c:valAx>
        <c:axId val="2104456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b="1" i="0">
                <a:latin typeface="Times New Roman"/>
                <a:cs typeface="Times New Roman"/>
              </a:defRPr>
            </a:pPr>
            <a:endParaRPr lang="es-ES"/>
          </a:p>
        </c:txPr>
        <c:crossAx val="21044534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A0F6-76B5-3B42-890A-15DEEC25ADFD}" type="datetimeFigureOut">
              <a:rPr lang="es-ES" smtClean="0"/>
              <a:t>22-01-15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8A7-5907-DC4C-BC6B-C00115468A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3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A0F6-76B5-3B42-890A-15DEEC25ADFD}" type="datetimeFigureOut">
              <a:rPr lang="es-ES" smtClean="0"/>
              <a:t>22-01-15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8A7-5907-DC4C-BC6B-C00115468A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07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A0F6-76B5-3B42-890A-15DEEC25ADFD}" type="datetimeFigureOut">
              <a:rPr lang="es-ES" smtClean="0"/>
              <a:t>22-01-15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8A7-5907-DC4C-BC6B-C00115468A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52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A0F6-76B5-3B42-890A-15DEEC25ADFD}" type="datetimeFigureOut">
              <a:rPr lang="es-ES" smtClean="0"/>
              <a:t>22-01-15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8A7-5907-DC4C-BC6B-C00115468A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13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A0F6-76B5-3B42-890A-15DEEC25ADFD}" type="datetimeFigureOut">
              <a:rPr lang="es-ES" smtClean="0"/>
              <a:t>22-01-15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8A7-5907-DC4C-BC6B-C00115468A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1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A0F6-76B5-3B42-890A-15DEEC25ADFD}" type="datetimeFigureOut">
              <a:rPr lang="es-ES" smtClean="0"/>
              <a:t>22-01-15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8A7-5907-DC4C-BC6B-C00115468A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96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A0F6-76B5-3B42-890A-15DEEC25ADFD}" type="datetimeFigureOut">
              <a:rPr lang="es-ES" smtClean="0"/>
              <a:t>22-01-15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8A7-5907-DC4C-BC6B-C00115468A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78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A0F6-76B5-3B42-890A-15DEEC25ADFD}" type="datetimeFigureOut">
              <a:rPr lang="es-ES" smtClean="0"/>
              <a:t>22-01-15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8A7-5907-DC4C-BC6B-C00115468A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19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A0F6-76B5-3B42-890A-15DEEC25ADFD}" type="datetimeFigureOut">
              <a:rPr lang="es-ES" smtClean="0"/>
              <a:t>22-01-15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8A7-5907-DC4C-BC6B-C00115468A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50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A0F6-76B5-3B42-890A-15DEEC25ADFD}" type="datetimeFigureOut">
              <a:rPr lang="es-ES" smtClean="0"/>
              <a:t>22-01-15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8A7-5907-DC4C-BC6B-C00115468A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6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A0F6-76B5-3B42-890A-15DEEC25ADFD}" type="datetimeFigureOut">
              <a:rPr lang="es-ES" smtClean="0"/>
              <a:t>22-01-15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58A7-5907-DC4C-BC6B-C00115468A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32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A0F6-76B5-3B42-890A-15DEEC25ADFD}" type="datetimeFigureOut">
              <a:rPr lang="es-ES" smtClean="0"/>
              <a:t>22-01-15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58A7-5907-DC4C-BC6B-C00115468A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14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openxmlformats.org/officeDocument/2006/relationships/image" Target="../media/image6.emf"/><Relationship Id="rId6" Type="http://schemas.openxmlformats.org/officeDocument/2006/relationships/image" Target="../media/image2.jpe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image" Target="../media/image2.jpe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43302"/>
            <a:ext cx="7772400" cy="1587631"/>
          </a:xfrm>
        </p:spPr>
        <p:txBody>
          <a:bodyPr>
            <a:noAutofit/>
          </a:bodyPr>
          <a:lstStyle/>
          <a:p>
            <a:r>
              <a:rPr lang="es-ES" sz="3200" b="1" dirty="0" err="1" smtClean="0">
                <a:latin typeface="Arial"/>
                <a:cs typeface="Arial"/>
              </a:rPr>
              <a:t>Physiological</a:t>
            </a:r>
            <a:r>
              <a:rPr lang="es-ES" sz="3200" b="1" dirty="0" smtClean="0">
                <a:latin typeface="Arial"/>
                <a:cs typeface="Arial"/>
              </a:rPr>
              <a:t> </a:t>
            </a:r>
            <a:r>
              <a:rPr lang="es-ES" sz="3200" b="1" dirty="0">
                <a:latin typeface="Arial"/>
                <a:cs typeface="Arial"/>
              </a:rPr>
              <a:t>response of marine </a:t>
            </a:r>
            <a:r>
              <a:rPr lang="es-ES" sz="3200" b="1" dirty="0" err="1">
                <a:latin typeface="Arial"/>
                <a:cs typeface="Arial"/>
              </a:rPr>
              <a:t>organisms</a:t>
            </a:r>
            <a:r>
              <a:rPr lang="es-ES" sz="3200" b="1" dirty="0">
                <a:latin typeface="Arial"/>
                <a:cs typeface="Arial"/>
              </a:rPr>
              <a:t> </a:t>
            </a:r>
            <a:r>
              <a:rPr lang="es-ES" sz="3200" b="1" dirty="0" err="1">
                <a:latin typeface="Arial"/>
                <a:cs typeface="Arial"/>
              </a:rPr>
              <a:t>to</a:t>
            </a:r>
            <a:r>
              <a:rPr lang="es-ES" sz="3200" b="1" dirty="0">
                <a:latin typeface="Arial"/>
                <a:cs typeface="Arial"/>
              </a:rPr>
              <a:t> </a:t>
            </a:r>
            <a:r>
              <a:rPr lang="es-ES" sz="3200" b="1" dirty="0" err="1">
                <a:latin typeface="Arial"/>
                <a:cs typeface="Arial"/>
              </a:rPr>
              <a:t>environmental</a:t>
            </a:r>
            <a:r>
              <a:rPr lang="es-ES" sz="3200" b="1" dirty="0">
                <a:latin typeface="Arial"/>
                <a:cs typeface="Arial"/>
              </a:rPr>
              <a:t> </a:t>
            </a:r>
            <a:r>
              <a:rPr lang="es-ES" sz="3200" b="1" dirty="0" err="1">
                <a:latin typeface="Arial"/>
                <a:cs typeface="Arial"/>
              </a:rPr>
              <a:t>change</a:t>
            </a:r>
            <a:r>
              <a:rPr lang="es-ES" sz="3200" b="1" dirty="0">
                <a:latin typeface="Arial"/>
                <a:cs typeface="Arial"/>
              </a:rPr>
              <a:t> </a:t>
            </a:r>
            <a:r>
              <a:rPr lang="es-ES" sz="3200" b="1" dirty="0" err="1">
                <a:latin typeface="Arial"/>
                <a:cs typeface="Arial"/>
              </a:rPr>
              <a:t>from</a:t>
            </a:r>
            <a:r>
              <a:rPr lang="es-ES" sz="3200" b="1" dirty="0">
                <a:latin typeface="Arial"/>
                <a:cs typeface="Arial"/>
              </a:rPr>
              <a:t> a </a:t>
            </a:r>
            <a:r>
              <a:rPr lang="es-ES" sz="3200" b="1" dirty="0" err="1">
                <a:latin typeface="Arial"/>
                <a:cs typeface="Arial"/>
              </a:rPr>
              <a:t>genomic</a:t>
            </a:r>
            <a:r>
              <a:rPr lang="es-ES" sz="3200" b="1" dirty="0">
                <a:latin typeface="Arial"/>
                <a:cs typeface="Arial"/>
              </a:rPr>
              <a:t> </a:t>
            </a:r>
            <a:r>
              <a:rPr lang="es-ES" sz="3200" b="1" dirty="0" err="1">
                <a:latin typeface="Arial"/>
                <a:cs typeface="Arial"/>
              </a:rPr>
              <a:t>perspective</a:t>
            </a:r>
            <a:endParaRPr lang="es-ES" sz="3200" b="1" dirty="0">
              <a:latin typeface="Arial"/>
              <a:cs typeface="Aria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2223" y="3901039"/>
            <a:ext cx="6400800" cy="671782"/>
          </a:xfrm>
        </p:spPr>
        <p:txBody>
          <a:bodyPr/>
          <a:lstStyle/>
          <a:p>
            <a:r>
              <a:rPr lang="es-ES" dirty="0" smtClean="0">
                <a:latin typeface="Arial"/>
                <a:cs typeface="Arial"/>
              </a:rPr>
              <a:t>Gustavo Núñez-Acuña</a:t>
            </a:r>
            <a:endParaRPr lang="es-ES" dirty="0">
              <a:latin typeface="Arial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02" y="492386"/>
            <a:ext cx="4305526" cy="144679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11306" y="6494300"/>
            <a:ext cx="189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348FCD"/>
                </a:solidFill>
                <a:effectLst>
                  <a:reflection blurRad="6350" stA="60000" endA="900" endPos="58000" dir="5400000" sy="-100000" algn="bl" rotWithShape="0"/>
                </a:effectLst>
              </a:rPr>
              <a:t>http://</a:t>
            </a:r>
            <a:r>
              <a:rPr lang="es-ES" sz="1600" b="1" dirty="0" err="1" smtClean="0">
                <a:solidFill>
                  <a:srgbClr val="348FCD"/>
                </a:solidFill>
                <a:effectLst>
                  <a:reflection blurRad="6350" stA="60000" endA="900" endPos="58000" dir="5400000" sy="-100000" algn="bl" rotWithShape="0"/>
                </a:effectLst>
              </a:rPr>
              <a:t>www.incar.cl</a:t>
            </a:r>
            <a:endParaRPr lang="es-ES" sz="1600" b="1" dirty="0">
              <a:solidFill>
                <a:srgbClr val="348FCD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16" y="4663066"/>
            <a:ext cx="1136402" cy="207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958314" y="0"/>
            <a:ext cx="197026" cy="68693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35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tel 3"/>
          <p:cNvSpPr>
            <a:spLocks noGrp="1"/>
          </p:cNvSpPr>
          <p:nvPr>
            <p:ph type="title"/>
          </p:nvPr>
        </p:nvSpPr>
        <p:spPr>
          <a:xfrm>
            <a:off x="549249" y="238143"/>
            <a:ext cx="7704856" cy="688201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Overview from </a:t>
            </a:r>
            <a:r>
              <a:rPr lang="en-US" sz="2800" i="1" dirty="0" smtClean="0">
                <a:solidFill>
                  <a:srgbClr val="000090"/>
                </a:solidFill>
                <a:latin typeface="Arial"/>
                <a:cs typeface="Arial"/>
              </a:rPr>
              <a:t>Caligus rogercresseyi </a:t>
            </a:r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lifecycle</a:t>
            </a:r>
            <a:endParaRPr lang="en-US" sz="28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20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" y="0"/>
            <a:ext cx="540346" cy="9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Agrupar 20"/>
          <p:cNvGrpSpPr/>
          <p:nvPr/>
        </p:nvGrpSpPr>
        <p:grpSpPr>
          <a:xfrm>
            <a:off x="1528618" y="1197546"/>
            <a:ext cx="7272808" cy="4077864"/>
            <a:chOff x="900386" y="1197546"/>
            <a:chExt cx="7272808" cy="4077864"/>
          </a:xfrm>
        </p:grpSpPr>
        <p:pic>
          <p:nvPicPr>
            <p:cNvPr id="22" name="Picture 3" descr="ciclo de vida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6" b="8813"/>
            <a:stretch/>
          </p:blipFill>
          <p:spPr bwMode="auto">
            <a:xfrm>
              <a:off x="900386" y="1197546"/>
              <a:ext cx="7272808" cy="4077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ángulo redondeado 22"/>
            <p:cNvSpPr/>
            <p:nvPr/>
          </p:nvSpPr>
          <p:spPr>
            <a:xfrm>
              <a:off x="2556570" y="3933849"/>
              <a:ext cx="3024336" cy="1296144"/>
            </a:xfrm>
            <a:prstGeom prst="roundRect">
              <a:avLst/>
            </a:prstGeom>
            <a:noFill/>
            <a:ln w="19050" cmpd="sng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2268538" y="1485578"/>
              <a:ext cx="1584176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3420666" y="1629594"/>
              <a:ext cx="36004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1620466" y="1773610"/>
              <a:ext cx="1944216" cy="1296144"/>
            </a:xfrm>
            <a:prstGeom prst="roundRect">
              <a:avLst/>
            </a:prstGeom>
            <a:noFill/>
            <a:ln w="1905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ángulo redondeado 26"/>
            <p:cNvSpPr/>
            <p:nvPr/>
          </p:nvSpPr>
          <p:spPr>
            <a:xfrm>
              <a:off x="1620466" y="3717825"/>
              <a:ext cx="936104" cy="1296144"/>
            </a:xfrm>
            <a:prstGeom prst="roundRect">
              <a:avLst/>
            </a:prstGeom>
            <a:noFill/>
            <a:ln w="19050" cmpd="sng">
              <a:solidFill>
                <a:srgbClr val="C12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CuadroTexto 27"/>
          <p:cNvSpPr txBox="1"/>
          <p:nvPr/>
        </p:nvSpPr>
        <p:spPr>
          <a:xfrm>
            <a:off x="3616850" y="1269554"/>
            <a:ext cx="194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Adhered by suction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3572278" y="5331930"/>
            <a:ext cx="2636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Adhered by frontal filament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20506" y="4077866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12600"/>
                </a:solidFill>
                <a:latin typeface="Arial"/>
                <a:cs typeface="Arial"/>
              </a:rPr>
              <a:t>Host recognition</a:t>
            </a:r>
          </a:p>
          <a:p>
            <a:pPr algn="ctr"/>
            <a:r>
              <a:rPr lang="en-US" sz="1600" dirty="0" smtClean="0">
                <a:solidFill>
                  <a:srgbClr val="C12600"/>
                </a:solidFill>
                <a:latin typeface="Arial"/>
                <a:cs typeface="Arial"/>
              </a:rPr>
              <a:t>mechanisms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765797" y="6065765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  <a:effectLst/>
                <a:latin typeface="Arial"/>
                <a:cs typeface="Arial"/>
              </a:rPr>
              <a:t>INVOLVEMENT OF HOST-PARASITE INTERACTIONS</a:t>
            </a:r>
          </a:p>
        </p:txBody>
      </p:sp>
      <p:sp>
        <p:nvSpPr>
          <p:cNvPr id="32" name="Flecha curvada hacia abajo 31"/>
          <p:cNvSpPr/>
          <p:nvPr/>
        </p:nvSpPr>
        <p:spPr>
          <a:xfrm rot="5400000" flipV="1">
            <a:off x="1492614" y="3177766"/>
            <a:ext cx="792088" cy="432048"/>
          </a:xfrm>
          <a:prstGeom prst="curvedDownArrow">
            <a:avLst>
              <a:gd name="adj1" fmla="val 9034"/>
              <a:gd name="adj2" fmla="val 26748"/>
              <a:gd name="adj3" fmla="val 30406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Flecha curvada hacia abajo 32"/>
          <p:cNvSpPr/>
          <p:nvPr/>
        </p:nvSpPr>
        <p:spPr>
          <a:xfrm rot="15907624" flipV="1">
            <a:off x="4261781" y="3194685"/>
            <a:ext cx="792088" cy="432048"/>
          </a:xfrm>
          <a:prstGeom prst="curvedDownArrow">
            <a:avLst>
              <a:gd name="adj1" fmla="val 9034"/>
              <a:gd name="adj2" fmla="val 26748"/>
              <a:gd name="adj3" fmla="val 30406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42923" y="5321845"/>
            <a:ext cx="3207028" cy="743920"/>
            <a:chOff x="42923" y="5310505"/>
            <a:chExt cx="3207028" cy="743920"/>
          </a:xfrm>
        </p:grpSpPr>
        <p:sp>
          <p:nvSpPr>
            <p:cNvPr id="35" name="Rectángulo 34"/>
            <p:cNvSpPr/>
            <p:nvPr/>
          </p:nvSpPr>
          <p:spPr>
            <a:xfrm>
              <a:off x="42923" y="5310505"/>
              <a:ext cx="3186438" cy="7439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CuadroTexto 33"/>
            <p:cNvSpPr txBox="1">
              <a:spLocks noChangeArrowheads="1"/>
            </p:cNvSpPr>
            <p:nvPr/>
          </p:nvSpPr>
          <p:spPr bwMode="auto">
            <a:xfrm>
              <a:off x="151326" y="5411367"/>
              <a:ext cx="30986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defRPr>
              </a:lvl9pPr>
            </a:lstStyle>
            <a:p>
              <a:pPr eaLnBrk="1" hangingPunct="1"/>
              <a:r>
                <a:rPr lang="es-ES" sz="2800" b="1" dirty="0" err="1" smtClean="0">
                  <a:solidFill>
                    <a:srgbClr val="000090"/>
                  </a:solidFill>
                  <a:latin typeface="Arial"/>
                  <a:cs typeface="Arial"/>
                </a:rPr>
                <a:t>Semiochemicals</a:t>
              </a:r>
              <a:endParaRPr lang="es-ES" sz="2800" b="1" dirty="0">
                <a:solidFill>
                  <a:srgbClr val="00009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7" name="CuadroTexto 36"/>
          <p:cNvSpPr txBox="1"/>
          <p:nvPr/>
        </p:nvSpPr>
        <p:spPr>
          <a:xfrm>
            <a:off x="-11306" y="6494300"/>
            <a:ext cx="189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348FCD"/>
                </a:solidFill>
                <a:effectLst>
                  <a:reflection blurRad="6350" stA="60000" endA="900" endPos="58000" dir="5400000" sy="-100000" algn="bl" rotWithShape="0"/>
                </a:effectLst>
              </a:rPr>
              <a:t>http://</a:t>
            </a:r>
            <a:r>
              <a:rPr lang="es-ES" sz="1600" b="1" dirty="0" err="1" smtClean="0">
                <a:solidFill>
                  <a:srgbClr val="348FCD"/>
                </a:solidFill>
                <a:effectLst>
                  <a:reflection blurRad="6350" stA="60000" endA="900" endPos="58000" dir="5400000" sy="-100000" algn="bl" rotWithShape="0"/>
                </a:effectLst>
              </a:rPr>
              <a:t>www.incar.cl</a:t>
            </a:r>
            <a:endParaRPr lang="es-ES" sz="1600" b="1" dirty="0">
              <a:solidFill>
                <a:srgbClr val="348FCD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868" y="0"/>
            <a:ext cx="1285631" cy="432013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8958314" y="0"/>
            <a:ext cx="197026" cy="68693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87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6" t="44498" b="5122"/>
          <a:stretch>
            <a:fillRect/>
          </a:stretch>
        </p:blipFill>
        <p:spPr bwMode="auto">
          <a:xfrm>
            <a:off x="3755727" y="1413570"/>
            <a:ext cx="387712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83" b="98438" l="2662" r="977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39" y="2261213"/>
            <a:ext cx="22320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echa izquierda 3"/>
          <p:cNvSpPr/>
          <p:nvPr/>
        </p:nvSpPr>
        <p:spPr bwMode="auto">
          <a:xfrm>
            <a:off x="3347864" y="4293096"/>
            <a:ext cx="1008112" cy="504056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2071" y="1402229"/>
            <a:ext cx="3537953" cy="793816"/>
          </a:xfrm>
        </p:spPr>
        <p:txBody>
          <a:bodyPr>
            <a:noAutofit/>
          </a:bodyPr>
          <a:lstStyle/>
          <a:p>
            <a:r>
              <a:rPr lang="es-ES" sz="2000" dirty="0" smtClean="0">
                <a:solidFill>
                  <a:srgbClr val="0000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Transcriptome </a:t>
            </a:r>
            <a:r>
              <a:rPr lang="es-ES" sz="2000" dirty="0" err="1" smtClean="0">
                <a:solidFill>
                  <a:srgbClr val="0000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sequencing</a:t>
            </a:r>
            <a:r>
              <a:rPr lang="es-ES" sz="2000" dirty="0" smtClean="0">
                <a:solidFill>
                  <a:srgbClr val="0000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sz="2000" i="1" dirty="0" smtClean="0">
                <a:solidFill>
                  <a:srgbClr val="0000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rogercresseyi</a:t>
            </a:r>
            <a:endParaRPr lang="es-ES" sz="2000" dirty="0">
              <a:solidFill>
                <a:srgbClr val="0000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818" y="4048460"/>
            <a:ext cx="5243465" cy="2715789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2953077" y="2860370"/>
            <a:ext cx="504056" cy="216024"/>
          </a:xfrm>
          <a:prstGeom prst="rightArrow">
            <a:avLst>
              <a:gd name="adj1" fmla="val 22968"/>
              <a:gd name="adj2" fmla="val 702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" y="0"/>
            <a:ext cx="540346" cy="9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-11306" y="6494300"/>
            <a:ext cx="189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348FCD"/>
                </a:solidFill>
                <a:effectLst>
                  <a:reflection blurRad="6350" stA="60000" endA="900" endPos="58000" dir="5400000" sy="-100000" algn="bl" rotWithShape="0"/>
                </a:effectLst>
              </a:rPr>
              <a:t>http://</a:t>
            </a:r>
            <a:r>
              <a:rPr lang="es-ES" sz="1600" b="1" dirty="0" err="1" smtClean="0">
                <a:solidFill>
                  <a:srgbClr val="348FCD"/>
                </a:solidFill>
                <a:effectLst>
                  <a:reflection blurRad="6350" stA="60000" endA="900" endPos="58000" dir="5400000" sy="-100000" algn="bl" rotWithShape="0"/>
                </a:effectLst>
              </a:rPr>
              <a:t>www.incar.cl</a:t>
            </a:r>
            <a:endParaRPr lang="es-ES" sz="1600" b="1" dirty="0">
              <a:solidFill>
                <a:srgbClr val="348FCD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0" name="Tittel 3"/>
          <p:cNvSpPr txBox="1">
            <a:spLocks/>
          </p:cNvSpPr>
          <p:nvPr/>
        </p:nvSpPr>
        <p:spPr>
          <a:xfrm>
            <a:off x="616369" y="262020"/>
            <a:ext cx="6346168" cy="722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dirty="0" smtClean="0">
                <a:solidFill>
                  <a:srgbClr val="000090"/>
                </a:solidFill>
                <a:latin typeface="Arial"/>
                <a:cs typeface="Arial"/>
              </a:rPr>
              <a:t>How </a:t>
            </a:r>
            <a:r>
              <a:rPr lang="nb-NO" sz="2800" dirty="0" err="1" smtClean="0">
                <a:solidFill>
                  <a:srgbClr val="000090"/>
                </a:solidFill>
                <a:latin typeface="Arial"/>
                <a:cs typeface="Arial"/>
              </a:rPr>
              <a:t>sea</a:t>
            </a:r>
            <a:r>
              <a:rPr lang="nb-NO" sz="280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nb-NO" sz="2800" dirty="0" err="1" smtClean="0">
                <a:solidFill>
                  <a:srgbClr val="000090"/>
                </a:solidFill>
                <a:latin typeface="Arial"/>
                <a:cs typeface="Arial"/>
              </a:rPr>
              <a:t>lice</a:t>
            </a:r>
            <a:r>
              <a:rPr lang="nb-NO" sz="280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nb-NO" sz="2800" dirty="0" err="1" smtClean="0">
                <a:solidFill>
                  <a:srgbClr val="000090"/>
                </a:solidFill>
                <a:latin typeface="Arial"/>
                <a:cs typeface="Arial"/>
              </a:rPr>
              <a:t>can</a:t>
            </a:r>
            <a:r>
              <a:rPr lang="nb-NO" sz="280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nb-NO" sz="2800" dirty="0" err="1" smtClean="0">
                <a:solidFill>
                  <a:srgbClr val="000090"/>
                </a:solidFill>
                <a:latin typeface="Arial"/>
                <a:cs typeface="Arial"/>
              </a:rPr>
              <a:t>identify</a:t>
            </a:r>
            <a:r>
              <a:rPr lang="nb-NO" sz="2800" dirty="0" smtClean="0">
                <a:solidFill>
                  <a:srgbClr val="000090"/>
                </a:solidFill>
                <a:latin typeface="Arial"/>
                <a:cs typeface="Arial"/>
              </a:rPr>
              <a:t> host </a:t>
            </a:r>
            <a:r>
              <a:rPr lang="nb-NO" sz="2800" dirty="0" err="1" smtClean="0">
                <a:solidFill>
                  <a:srgbClr val="000090"/>
                </a:solidFill>
                <a:latin typeface="Arial"/>
                <a:cs typeface="Arial"/>
              </a:rPr>
              <a:t>fishes</a:t>
            </a:r>
            <a:r>
              <a:rPr lang="nb-NO" sz="2800" dirty="0" smtClean="0">
                <a:solidFill>
                  <a:srgbClr val="000090"/>
                </a:solidFill>
                <a:latin typeface="Arial"/>
                <a:cs typeface="Arial"/>
              </a:rPr>
              <a:t>?</a:t>
            </a:r>
            <a:endParaRPr lang="nb-NO" sz="28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4868" y="0"/>
            <a:ext cx="1285631" cy="432013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8958314" y="0"/>
            <a:ext cx="197026" cy="68693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69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26" y="952053"/>
            <a:ext cx="5894885" cy="5819578"/>
          </a:xfrm>
          <a:prstGeom prst="rect">
            <a:avLst/>
          </a:prstGeom>
        </p:spPr>
      </p:pic>
      <p:sp>
        <p:nvSpPr>
          <p:cNvPr id="3" name="Título 13"/>
          <p:cNvSpPr>
            <a:spLocks noGrp="1"/>
          </p:cNvSpPr>
          <p:nvPr>
            <p:ph type="title"/>
          </p:nvPr>
        </p:nvSpPr>
        <p:spPr>
          <a:xfrm>
            <a:off x="680378" y="189434"/>
            <a:ext cx="7314066" cy="576064"/>
          </a:xfrm>
        </p:spPr>
        <p:txBody>
          <a:bodyPr>
            <a:noAutofit/>
          </a:bodyPr>
          <a:lstStyle/>
          <a:p>
            <a:r>
              <a:rPr lang="es-CL" sz="2800" dirty="0" smtClean="0">
                <a:solidFill>
                  <a:srgbClr val="0000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Ionotropic receptors mRNA characterization</a:t>
            </a:r>
            <a:endParaRPr lang="es-CL" sz="2800" dirty="0">
              <a:solidFill>
                <a:srgbClr val="0000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echa derecha 3"/>
          <p:cNvSpPr/>
          <p:nvPr/>
        </p:nvSpPr>
        <p:spPr>
          <a:xfrm rot="2141315">
            <a:off x="5353004" y="4414297"/>
            <a:ext cx="1008112" cy="216024"/>
          </a:xfrm>
          <a:prstGeom prst="rightArrow">
            <a:avLst>
              <a:gd name="adj1" fmla="val 22968"/>
              <a:gd name="adj2" fmla="val 70274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298275" y="4813371"/>
            <a:ext cx="221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>
                <a:latin typeface="Arial"/>
                <a:cs typeface="Arial"/>
              </a:rPr>
              <a:t>Conserved</a:t>
            </a:r>
            <a:r>
              <a:rPr lang="es-ES" sz="1400" dirty="0" smtClean="0">
                <a:latin typeface="Arial"/>
                <a:cs typeface="Arial"/>
              </a:rPr>
              <a:t> </a:t>
            </a:r>
            <a:r>
              <a:rPr lang="es-ES" sz="1400" dirty="0" err="1" smtClean="0">
                <a:latin typeface="Arial"/>
                <a:cs typeface="Arial"/>
              </a:rPr>
              <a:t>domain</a:t>
            </a:r>
            <a:r>
              <a:rPr lang="es-ES" sz="1400" dirty="0" smtClean="0">
                <a:latin typeface="Arial"/>
                <a:cs typeface="Arial"/>
              </a:rPr>
              <a:t> and</a:t>
            </a:r>
          </a:p>
          <a:p>
            <a:pPr algn="ctr"/>
            <a:r>
              <a:rPr lang="es-ES" sz="1400" dirty="0" err="1" smtClean="0">
                <a:latin typeface="Arial"/>
                <a:cs typeface="Arial"/>
              </a:rPr>
              <a:t>transmembrane</a:t>
            </a:r>
            <a:r>
              <a:rPr lang="es-ES" sz="1400" dirty="0" smtClean="0">
                <a:latin typeface="Arial"/>
                <a:cs typeface="Arial"/>
              </a:rPr>
              <a:t> </a:t>
            </a:r>
            <a:r>
              <a:rPr lang="es-ES" sz="1400" dirty="0" err="1" smtClean="0">
                <a:latin typeface="Arial"/>
                <a:cs typeface="Arial"/>
              </a:rPr>
              <a:t>regions</a:t>
            </a:r>
            <a:endParaRPr lang="es-ES" sz="1400" dirty="0">
              <a:latin typeface="Arial"/>
              <a:cs typeface="Arial"/>
            </a:endParaRPr>
          </a:p>
        </p:txBody>
      </p:sp>
      <p:pic>
        <p:nvPicPr>
          <p:cNvPr id="7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" y="0"/>
            <a:ext cx="540346" cy="9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1306" y="6494300"/>
            <a:ext cx="189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348FCD"/>
                </a:solidFill>
                <a:effectLst>
                  <a:reflection blurRad="6350" stA="60000" endA="900" endPos="58000" dir="5400000" sy="-100000" algn="bl" rotWithShape="0"/>
                </a:effectLst>
              </a:rPr>
              <a:t>http://</a:t>
            </a:r>
            <a:r>
              <a:rPr lang="es-ES" sz="1600" b="1" dirty="0" err="1" smtClean="0">
                <a:solidFill>
                  <a:srgbClr val="348FCD"/>
                </a:solidFill>
                <a:effectLst>
                  <a:reflection blurRad="6350" stA="60000" endA="900" endPos="58000" dir="5400000" sy="-100000" algn="bl" rotWithShape="0"/>
                </a:effectLst>
              </a:rPr>
              <a:t>www.incar.cl</a:t>
            </a:r>
            <a:endParaRPr lang="es-ES" sz="1600" b="1" dirty="0">
              <a:solidFill>
                <a:srgbClr val="348FCD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868" y="0"/>
            <a:ext cx="1285631" cy="432013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8958314" y="0"/>
            <a:ext cx="197026" cy="68693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85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3"/>
          <p:cNvSpPr>
            <a:spLocks noGrp="1"/>
          </p:cNvSpPr>
          <p:nvPr>
            <p:ph type="title"/>
          </p:nvPr>
        </p:nvSpPr>
        <p:spPr>
          <a:xfrm>
            <a:off x="549249" y="394733"/>
            <a:ext cx="7685804" cy="441506"/>
          </a:xfrm>
        </p:spPr>
        <p:txBody>
          <a:bodyPr>
            <a:noAutofit/>
          </a:bodyPr>
          <a:lstStyle/>
          <a:p>
            <a:r>
              <a:rPr lang="es-CL" sz="2800" dirty="0" smtClean="0">
                <a:solidFill>
                  <a:srgbClr val="000090"/>
                </a:solidFill>
                <a:latin typeface="Arial"/>
                <a:cs typeface="Arial"/>
              </a:rPr>
              <a:t>Exposure of parasites to masking compounds</a:t>
            </a:r>
            <a:endParaRPr lang="es-CL" sz="28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667802"/>
              </p:ext>
            </p:extLst>
          </p:nvPr>
        </p:nvGraphicFramePr>
        <p:xfrm>
          <a:off x="972394" y="1341562"/>
          <a:ext cx="3535381" cy="2464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037923"/>
              </p:ext>
            </p:extLst>
          </p:nvPr>
        </p:nvGraphicFramePr>
        <p:xfrm>
          <a:off x="4716810" y="1269554"/>
          <a:ext cx="3623766" cy="2464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429260"/>
              </p:ext>
            </p:extLst>
          </p:nvPr>
        </p:nvGraphicFramePr>
        <p:xfrm>
          <a:off x="972394" y="3861842"/>
          <a:ext cx="3535381" cy="2455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77484"/>
              </p:ext>
            </p:extLst>
          </p:nvPr>
        </p:nvGraphicFramePr>
        <p:xfrm>
          <a:off x="4716810" y="3861842"/>
          <a:ext cx="3613945" cy="2464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CuadroTexto 6"/>
          <p:cNvSpPr txBox="1"/>
          <p:nvPr/>
        </p:nvSpPr>
        <p:spPr>
          <a:xfrm rot="16200000">
            <a:off x="-504055" y="3441578"/>
            <a:ext cx="231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Arial"/>
                <a:cs typeface="Arial"/>
              </a:rPr>
              <a:t>mRNA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relative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levels</a:t>
            </a:r>
            <a:endParaRPr lang="es-ES" dirty="0">
              <a:latin typeface="Arial"/>
              <a:cs typeface="Aria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852714" y="6310114"/>
            <a:ext cx="187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/>
                <a:cs typeface="Arial"/>
              </a:rPr>
              <a:t>In-</a:t>
            </a:r>
            <a:r>
              <a:rPr lang="es-ES" dirty="0" err="1" smtClean="0">
                <a:latin typeface="Arial"/>
                <a:cs typeface="Arial"/>
              </a:rPr>
              <a:t>feed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additives</a:t>
            </a:r>
            <a:endParaRPr lang="es-ES" dirty="0">
              <a:latin typeface="Arial"/>
              <a:cs typeface="Arial"/>
            </a:endParaRPr>
          </a:p>
        </p:txBody>
      </p:sp>
      <p:pic>
        <p:nvPicPr>
          <p:cNvPr id="9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" y="0"/>
            <a:ext cx="540346" cy="9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3852714" y="1629594"/>
            <a:ext cx="36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**</a:t>
            </a:r>
            <a:endParaRPr lang="es-ES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741146" y="1629594"/>
            <a:ext cx="36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**</a:t>
            </a:r>
            <a:endParaRPr lang="es-E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852714" y="4221882"/>
            <a:ext cx="36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**</a:t>
            </a:r>
            <a:endParaRPr lang="es-ES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669138" y="4221882"/>
            <a:ext cx="36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**</a:t>
            </a:r>
            <a:endParaRPr lang="es-ES" sz="1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273189" y="4653930"/>
            <a:ext cx="27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*</a:t>
            </a:r>
            <a:endParaRPr lang="es-ES" sz="1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093074" y="4797946"/>
            <a:ext cx="27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*</a:t>
            </a:r>
            <a:endParaRPr lang="es-ES" sz="1400" dirty="0"/>
          </a:p>
        </p:txBody>
      </p:sp>
      <p:sp>
        <p:nvSpPr>
          <p:cNvPr id="17" name="Rectángulo 16"/>
          <p:cNvSpPr/>
          <p:nvPr/>
        </p:nvSpPr>
        <p:spPr>
          <a:xfrm>
            <a:off x="1157742" y="3340507"/>
            <a:ext cx="7159468" cy="367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adroTexto 17"/>
          <p:cNvSpPr txBox="1"/>
          <p:nvPr/>
        </p:nvSpPr>
        <p:spPr>
          <a:xfrm>
            <a:off x="1960314" y="337517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37112" y="3375172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MD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230810" y="3379430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HD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58099" y="3375172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157742" y="5860788"/>
            <a:ext cx="7159468" cy="393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uadroTexto 22"/>
          <p:cNvSpPr txBox="1"/>
          <p:nvPr/>
        </p:nvSpPr>
        <p:spPr>
          <a:xfrm>
            <a:off x="3821174" y="337517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 IS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865998" y="337517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542796" y="3375172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MD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136494" y="3379430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HD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063783" y="3375172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7741146" y="337517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 IS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990633" y="58848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667431" y="588484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MD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261129" y="5889099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HD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188418" y="5884841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3851493" y="588484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 IS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896317" y="58848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573115" y="588484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MD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166813" y="5889099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HD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5094102" y="5884841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7771465" y="588484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 IS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-11306" y="6494300"/>
            <a:ext cx="189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348FCD"/>
                </a:solidFill>
                <a:effectLst>
                  <a:reflection blurRad="6350" stA="60000" endA="900" endPos="58000" dir="5400000" sy="-100000" algn="bl" rotWithShape="0"/>
                </a:effectLst>
              </a:rPr>
              <a:t>http://</a:t>
            </a:r>
            <a:r>
              <a:rPr lang="es-ES" sz="1600" b="1" dirty="0" err="1" smtClean="0">
                <a:solidFill>
                  <a:srgbClr val="348FCD"/>
                </a:solidFill>
                <a:effectLst>
                  <a:reflection blurRad="6350" stA="60000" endA="900" endPos="58000" dir="5400000" sy="-100000" algn="bl" rotWithShape="0"/>
                </a:effectLst>
              </a:rPr>
              <a:t>www.incar.cl</a:t>
            </a:r>
            <a:endParaRPr lang="es-ES" sz="1600" b="1" dirty="0">
              <a:solidFill>
                <a:srgbClr val="348FCD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4868" y="0"/>
            <a:ext cx="1285631" cy="432013"/>
          </a:xfrm>
          <a:prstGeom prst="rect">
            <a:avLst/>
          </a:prstGeom>
        </p:spPr>
      </p:pic>
      <p:sp>
        <p:nvSpPr>
          <p:cNvPr id="42" name="Rectángulo 41"/>
          <p:cNvSpPr/>
          <p:nvPr/>
        </p:nvSpPr>
        <p:spPr>
          <a:xfrm>
            <a:off x="8958314" y="0"/>
            <a:ext cx="197026" cy="68693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63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1747" y="1193543"/>
            <a:ext cx="8229600" cy="71161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 smtClean="0">
                <a:latin typeface="Arial"/>
                <a:cs typeface="Arial"/>
              </a:rPr>
              <a:t>Oyster </a:t>
            </a:r>
            <a:r>
              <a:rPr lang="en-US" sz="2000" dirty="0" err="1" smtClean="0">
                <a:latin typeface="Arial"/>
                <a:cs typeface="Arial"/>
              </a:rPr>
              <a:t>DESeq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experiment </a:t>
            </a:r>
            <a:endParaRPr lang="en-US" sz="20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dirty="0" smtClean="0">
                <a:latin typeface="Arial"/>
                <a:cs typeface="Arial"/>
              </a:rPr>
              <a:t>(</a:t>
            </a:r>
            <a:r>
              <a:rPr lang="en-US" sz="1600" dirty="0">
                <a:latin typeface="Arial"/>
                <a:cs typeface="Arial"/>
              </a:rPr>
              <a:t>https://</a:t>
            </a:r>
            <a:r>
              <a:rPr lang="en-US" sz="1600" dirty="0" err="1">
                <a:latin typeface="Arial"/>
                <a:cs typeface="Arial"/>
              </a:rPr>
              <a:t>github.com</a:t>
            </a:r>
            <a:r>
              <a:rPr lang="en-US" sz="1600" dirty="0">
                <a:latin typeface="Arial"/>
                <a:cs typeface="Arial"/>
              </a:rPr>
              <a:t>/</a:t>
            </a:r>
            <a:r>
              <a:rPr lang="en-US" sz="1600" dirty="0" err="1">
                <a:latin typeface="Arial"/>
                <a:cs typeface="Arial"/>
              </a:rPr>
              <a:t>gustavonunez</a:t>
            </a:r>
            <a:r>
              <a:rPr lang="en-US" sz="1600" dirty="0">
                <a:latin typeface="Arial"/>
                <a:cs typeface="Arial"/>
              </a:rPr>
              <a:t>/Project/blob/master/notes/Oyster%</a:t>
            </a:r>
            <a:r>
              <a:rPr lang="en-US" sz="1600" dirty="0" smtClean="0">
                <a:latin typeface="Arial"/>
                <a:cs typeface="Arial"/>
              </a:rPr>
              <a:t>20DESeq.md)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" y="0"/>
            <a:ext cx="540346" cy="9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3"/>
          <p:cNvSpPr>
            <a:spLocks noGrp="1"/>
          </p:cNvSpPr>
          <p:nvPr>
            <p:ph type="title"/>
          </p:nvPr>
        </p:nvSpPr>
        <p:spPr>
          <a:xfrm>
            <a:off x="654223" y="425315"/>
            <a:ext cx="8236056" cy="576064"/>
          </a:xfrm>
        </p:spPr>
        <p:txBody>
          <a:bodyPr>
            <a:noAutofit/>
          </a:bodyPr>
          <a:lstStyle/>
          <a:p>
            <a:pPr algn="l"/>
            <a:r>
              <a:rPr lang="es-CL" sz="2800" dirty="0" smtClean="0">
                <a:solidFill>
                  <a:srgbClr val="0000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ASI course: Some results</a:t>
            </a:r>
            <a:endParaRPr lang="es-CL" sz="2800" dirty="0">
              <a:solidFill>
                <a:srgbClr val="0000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45" y="845636"/>
            <a:ext cx="2037245" cy="43595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868" y="0"/>
            <a:ext cx="1285631" cy="432013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8958314" y="0"/>
            <a:ext cx="197026" cy="68693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C_gigas_heatshock_DESeq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" y="1188382"/>
            <a:ext cx="9558131" cy="738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2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173</Words>
  <Application>Microsoft Macintosh PowerPoint</Application>
  <PresentationFormat>Presentación en pantalla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Physiological response of marine organisms to environmental change from a genomic perspective</vt:lpstr>
      <vt:lpstr>Overview from Caligus rogercresseyi lifecycle</vt:lpstr>
      <vt:lpstr>Transcriptome sequencing of C. rogercresseyi</vt:lpstr>
      <vt:lpstr>Ionotropic receptors mRNA characterization</vt:lpstr>
      <vt:lpstr>Exposure of parasites to masking compounds</vt:lpstr>
      <vt:lpstr>From the ASI course: Some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computadoresosceonagrafia udec</dc:creator>
  <cp:lastModifiedBy>computadoresosceonagrafia udec</cp:lastModifiedBy>
  <cp:revision>21</cp:revision>
  <dcterms:created xsi:type="dcterms:W3CDTF">2015-01-22T14:12:10Z</dcterms:created>
  <dcterms:modified xsi:type="dcterms:W3CDTF">2015-01-22T19:26:59Z</dcterms:modified>
</cp:coreProperties>
</file>