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sldIdLst>
    <p:sldId id="256" r:id="rId2"/>
    <p:sldId id="257" r:id="rId3"/>
    <p:sldId id="258" r:id="rId4"/>
    <p:sldId id="265" r:id="rId5"/>
    <p:sldId id="266" r:id="rId6"/>
    <p:sldId id="267" r:id="rId7"/>
    <p:sldId id="268" r:id="rId8"/>
    <p:sldId id="269" r:id="rId9"/>
    <p:sldId id="270" r:id="rId10"/>
    <p:sldId id="271" r:id="rId11"/>
    <p:sldId id="273" r:id="rId12"/>
    <p:sldId id="272" r:id="rId13"/>
    <p:sldId id="274" r:id="rId14"/>
    <p:sldId id="275" r:id="rId15"/>
    <p:sldId id="277" r:id="rId16"/>
    <p:sldId id="276" r:id="rId17"/>
    <p:sldId id="278" r:id="rId18"/>
    <p:sldId id="283" r:id="rId19"/>
    <p:sldId id="284" r:id="rId20"/>
    <p:sldId id="285" r:id="rId21"/>
    <p:sldId id="286" r:id="rId22"/>
    <p:sldId id="287" r:id="rId23"/>
    <p:sldId id="279" r:id="rId24"/>
    <p:sldId id="280" r:id="rId25"/>
    <p:sldId id="281" r:id="rId26"/>
    <p:sldId id="282" r:id="rId2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DE15A-9122-4B4B-9314-306A87055562}" type="datetimeFigureOut">
              <a:rPr lang="es-CO" smtClean="0"/>
              <a:t>23/10/2017</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DDFBC-7869-4497-8D21-AD8C6B238436}" type="slidenum">
              <a:rPr lang="es-CO" smtClean="0"/>
              <a:t>‹Nº›</a:t>
            </a:fld>
            <a:endParaRPr lang="es-CO"/>
          </a:p>
        </p:txBody>
      </p:sp>
    </p:spTree>
    <p:extLst>
      <p:ext uri="{BB962C8B-B14F-4D97-AF65-F5344CB8AC3E}">
        <p14:creationId xmlns:p14="http://schemas.microsoft.com/office/powerpoint/2010/main" val="276781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2B7939D-31F3-4C6E-964E-BD6FE74ED034}"/>
              </a:ext>
            </a:extLst>
          </p:cNvPr>
          <p:cNvSpPr>
            <a:spLocks noGrp="1"/>
          </p:cNvSpPr>
          <p:nvPr>
            <p:ph type="ctrTitle"/>
          </p:nvPr>
        </p:nvSpPr>
        <p:spPr>
          <a:xfrm>
            <a:off x="1143000" y="1122363"/>
            <a:ext cx="6858000" cy="2387600"/>
          </a:xfrm>
        </p:spPr>
        <p:txBody>
          <a:bodyPr anchor="b"/>
          <a:lstStyle>
            <a:lvl1pPr algn="ctr">
              <a:defRPr sz="4500" b="1"/>
            </a:lvl1pPr>
          </a:lstStyle>
          <a:p>
            <a:r>
              <a:rPr lang="es-ES" dirty="0"/>
              <a:t>Haga clic para modificar el estilo de título del patrón</a:t>
            </a:r>
            <a:endParaRPr lang="es-CO" dirty="0"/>
          </a:p>
        </p:txBody>
      </p:sp>
      <p:sp>
        <p:nvSpPr>
          <p:cNvPr id="3" name="Subtítulo 2">
            <a:extLst>
              <a:ext uri="{FF2B5EF4-FFF2-40B4-BE49-F238E27FC236}">
                <a16:creationId xmlns="" xmlns:a16="http://schemas.microsoft.com/office/drawing/2014/main" id="{2A475EA9-0FA3-4A35-B00D-0FE8B075716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CO"/>
          </a:p>
        </p:txBody>
      </p:sp>
      <p:sp>
        <p:nvSpPr>
          <p:cNvPr id="4" name="Marcador de fecha 3">
            <a:extLst>
              <a:ext uri="{FF2B5EF4-FFF2-40B4-BE49-F238E27FC236}">
                <a16:creationId xmlns="" xmlns:a16="http://schemas.microsoft.com/office/drawing/2014/main" id="{7543BFC2-D9AB-494F-B375-F14B776A46CD}"/>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5" name="Marcador de pie de página 4">
            <a:extLst>
              <a:ext uri="{FF2B5EF4-FFF2-40B4-BE49-F238E27FC236}">
                <a16:creationId xmlns="" xmlns:a16="http://schemas.microsoft.com/office/drawing/2014/main" id="{FE52F836-883A-4612-8325-DBE078B4BD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D2EF62F5-E3BC-4501-95E0-7070D216F807}"/>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171476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A7C53EE7-2058-42EE-B3E6-6E8D115A5CE1}"/>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5A3D1D67-AFE3-469A-AFE6-9E57B1FF82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BA9B1D0C-0A28-4C4F-9A86-CEBA18C7CA27}"/>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94A224A4-D2BF-4B17-9C26-24BF188FCAE0}"/>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5" name="Marcador de pie de página 4">
            <a:extLst>
              <a:ext uri="{FF2B5EF4-FFF2-40B4-BE49-F238E27FC236}">
                <a16:creationId xmlns="" xmlns:a16="http://schemas.microsoft.com/office/drawing/2014/main" id="{C16EBABE-D3D6-4A79-B01D-7A3CB323691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66C44A15-27F4-4F64-B1E8-DC9FF191AFC4}"/>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84246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93F11F6B-35DE-45AC-AF3E-B68F12A8100E}"/>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vertical 1">
            <a:extLst>
              <a:ext uri="{FF2B5EF4-FFF2-40B4-BE49-F238E27FC236}">
                <a16:creationId xmlns="" xmlns:a16="http://schemas.microsoft.com/office/drawing/2014/main" id="{C112F246-0DB2-4748-A64A-176829EA6039}"/>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604BEEE3-0EA5-466F-B3A6-16A246879489}"/>
              </a:ext>
            </a:extLst>
          </p:cNvPr>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44744BA4-F8D4-4997-8525-ED14845A71BF}"/>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5" name="Marcador de pie de página 4">
            <a:extLst>
              <a:ext uri="{FF2B5EF4-FFF2-40B4-BE49-F238E27FC236}">
                <a16:creationId xmlns="" xmlns:a16="http://schemas.microsoft.com/office/drawing/2014/main" id="{9B377822-C667-4AE4-AAF7-A6844CDA6E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32EA5B4B-692C-463C-988B-EAB1697B1964}"/>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53054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D33F28EC-BF30-4802-B3B6-21B5EB695872}"/>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EB075807-9F2C-4316-9B87-108C064C8E92}"/>
              </a:ext>
            </a:extLst>
          </p:cNvPr>
          <p:cNvSpPr>
            <a:spLocks noGrp="1"/>
          </p:cNvSpPr>
          <p:nvPr>
            <p:ph type="title"/>
          </p:nvPr>
        </p:nvSpPr>
        <p:spPr>
          <a:xfrm>
            <a:off x="3028950" y="692771"/>
            <a:ext cx="5791522" cy="647997"/>
          </a:xfrm>
        </p:spPr>
        <p:txBody>
          <a:bodyPr/>
          <a:lstStyle>
            <a:lvl1pPr>
              <a:defRPr b="1">
                <a:effectLst/>
              </a:defRPr>
            </a:lvl1pPr>
          </a:lstStyle>
          <a:p>
            <a:r>
              <a:rPr lang="es-ES" dirty="0"/>
              <a:t>Haga clic para modificar el estilo de título del patrón</a:t>
            </a:r>
            <a:endParaRPr lang="es-CO" dirty="0"/>
          </a:p>
        </p:txBody>
      </p:sp>
      <p:sp>
        <p:nvSpPr>
          <p:cNvPr id="3" name="Marcador de contenido 2">
            <a:extLst>
              <a:ext uri="{FF2B5EF4-FFF2-40B4-BE49-F238E27FC236}">
                <a16:creationId xmlns="" xmlns:a16="http://schemas.microsoft.com/office/drawing/2014/main" id="{BFBF72E1-629D-45E7-ACDC-55BC279BAD8C}"/>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50C5169-23B7-43C1-81C3-57E70152AD1A}"/>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5" name="Marcador de pie de página 4">
            <a:extLst>
              <a:ext uri="{FF2B5EF4-FFF2-40B4-BE49-F238E27FC236}">
                <a16:creationId xmlns="" xmlns:a16="http://schemas.microsoft.com/office/drawing/2014/main" id="{2B73764D-2FEF-4AC5-9A44-6CA24E9F1E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35F28323-09AE-46A8-92C4-09DCB7F9C4C7}"/>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386868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6819CCAD-3166-4987-9FBE-E8E20D8A21B8}"/>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A7690BF9-BE4F-45F6-AA61-1D2FA649F78F}"/>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1880238E-A847-4D27-9C46-16FD37B51F7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 xmlns:a16="http://schemas.microsoft.com/office/drawing/2014/main" id="{A8FA8776-82FF-4933-88D9-131D938A2FCB}"/>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5" name="Marcador de pie de página 4">
            <a:extLst>
              <a:ext uri="{FF2B5EF4-FFF2-40B4-BE49-F238E27FC236}">
                <a16:creationId xmlns="" xmlns:a16="http://schemas.microsoft.com/office/drawing/2014/main" id="{FDA850F4-8FD5-42E7-8076-295987D638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0235B700-7C2B-40B7-82BC-6AFD8F8E1C19}"/>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261087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89B57A98-939D-4CCD-B097-ACFAFB77C8E0}"/>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218B6867-058D-43FC-A689-07BF6BB99DC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C8A28E46-B4DA-4385-824D-3E8EFC78C577}"/>
              </a:ext>
            </a:extLst>
          </p:cNvPr>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 xmlns:a16="http://schemas.microsoft.com/office/drawing/2014/main" id="{86F640B0-89C9-43C0-9721-3C3BF770758D}"/>
              </a:ext>
            </a:extLst>
          </p:cNvPr>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 xmlns:a16="http://schemas.microsoft.com/office/drawing/2014/main" id="{E3C3E745-0938-4F69-B514-9137362D400B}"/>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6" name="Marcador de pie de página 5">
            <a:extLst>
              <a:ext uri="{FF2B5EF4-FFF2-40B4-BE49-F238E27FC236}">
                <a16:creationId xmlns="" xmlns:a16="http://schemas.microsoft.com/office/drawing/2014/main" id="{6E33532B-AB5E-4226-9623-12F03CC5054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1332E288-76CB-49A7-A755-969DAE47A154}"/>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244546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a:extLst>
              <a:ext uri="{FF2B5EF4-FFF2-40B4-BE49-F238E27FC236}">
                <a16:creationId xmlns="" xmlns:a16="http://schemas.microsoft.com/office/drawing/2014/main" id="{58C5ECE6-73B2-4FCE-8336-65E2300D00FB}"/>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19D825DA-D81F-4CA2-8051-9FE2D46F600F}"/>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02A7D582-9FE8-433C-AA82-55C7C2C0004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a:extLst>
              <a:ext uri="{FF2B5EF4-FFF2-40B4-BE49-F238E27FC236}">
                <a16:creationId xmlns="" xmlns:a16="http://schemas.microsoft.com/office/drawing/2014/main" id="{95A208C8-4E7A-4A65-A956-AFF1BD393877}"/>
              </a:ext>
            </a:extLst>
          </p:cNvPr>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B9ED392F-0BA5-4BD6-AA0A-1DEC78028BD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a:extLst>
              <a:ext uri="{FF2B5EF4-FFF2-40B4-BE49-F238E27FC236}">
                <a16:creationId xmlns="" xmlns:a16="http://schemas.microsoft.com/office/drawing/2014/main" id="{D8C3E453-9749-48C7-A678-FA6E6C435C24}"/>
              </a:ext>
            </a:extLst>
          </p:cNvPr>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31E63DE1-5537-46CA-B839-AC35817EB0A3}"/>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8" name="Marcador de pie de página 7">
            <a:extLst>
              <a:ext uri="{FF2B5EF4-FFF2-40B4-BE49-F238E27FC236}">
                <a16:creationId xmlns="" xmlns:a16="http://schemas.microsoft.com/office/drawing/2014/main" id="{54104BA5-25FE-4F5F-B925-156A5173871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 xmlns:a16="http://schemas.microsoft.com/office/drawing/2014/main" id="{1DCC48DD-7716-4DF3-8139-CD2D7B82A2D0}"/>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27569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a:extLst>
              <a:ext uri="{FF2B5EF4-FFF2-40B4-BE49-F238E27FC236}">
                <a16:creationId xmlns="" xmlns:a16="http://schemas.microsoft.com/office/drawing/2014/main" id="{611877E2-8836-4413-862F-A4F025D522D4}"/>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CBFBD844-49F0-4B81-A428-CC8874B842A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E0860841-ACC8-465A-8FF0-88B4305B567B}"/>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4" name="Marcador de pie de página 3">
            <a:extLst>
              <a:ext uri="{FF2B5EF4-FFF2-40B4-BE49-F238E27FC236}">
                <a16:creationId xmlns="" xmlns:a16="http://schemas.microsoft.com/office/drawing/2014/main" id="{295088CD-FF43-4A24-8A3E-525CF41D193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 xmlns:a16="http://schemas.microsoft.com/office/drawing/2014/main" id="{5B46F2F0-15B4-4019-8C6E-ED5E9022CC89}"/>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240339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552AC4F3-E9AD-48ED-9F79-74BF8F50DE21}"/>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3" name="Marcador de pie de página 2">
            <a:extLst>
              <a:ext uri="{FF2B5EF4-FFF2-40B4-BE49-F238E27FC236}">
                <a16:creationId xmlns="" xmlns:a16="http://schemas.microsoft.com/office/drawing/2014/main" id="{39F41E04-13F9-4874-9E5F-02B1585379D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 xmlns:a16="http://schemas.microsoft.com/office/drawing/2014/main" id="{4F8CA352-EE61-49E5-8886-447D2DBC7A9F}"/>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16404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CFA956F7-A23D-463D-810A-1FB2C0B141C6}"/>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032B40B6-A19D-4655-897A-843CF2A8F473}"/>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9E670A89-E638-4E4A-A0DC-79BF869BA88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DBA27831-1268-4447-BB2B-7878C9404B2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a:extLst>
              <a:ext uri="{FF2B5EF4-FFF2-40B4-BE49-F238E27FC236}">
                <a16:creationId xmlns="" xmlns:a16="http://schemas.microsoft.com/office/drawing/2014/main" id="{788632A7-1504-4C9A-B5D8-8C068A5F7B6F}"/>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6" name="Marcador de pie de página 5">
            <a:extLst>
              <a:ext uri="{FF2B5EF4-FFF2-40B4-BE49-F238E27FC236}">
                <a16:creationId xmlns="" xmlns:a16="http://schemas.microsoft.com/office/drawing/2014/main" id="{8CE114BA-2FDC-4529-B657-EB110BD23BF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416B5155-98C9-47F9-A3A1-39E1E90ABC46}"/>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72763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18EF07FC-0019-462F-88E4-0C801C1F3A50}"/>
              </a:ext>
            </a:extLst>
          </p:cNvPr>
          <p:cNvPicPr>
            <a:picLocks noChangeAspect="1"/>
          </p:cNvPicPr>
          <p:nvPr userDrawn="1"/>
        </p:nvPicPr>
        <p:blipFill>
          <a:blip r:embed="rId2"/>
          <a:stretch>
            <a:fillRect/>
          </a:stretch>
        </p:blipFill>
        <p:spPr>
          <a:xfrm>
            <a:off x="3166" y="0"/>
            <a:ext cx="9137668" cy="6858000"/>
          </a:xfrm>
          <a:prstGeom prst="rect">
            <a:avLst/>
          </a:prstGeom>
        </p:spPr>
      </p:pic>
      <p:sp>
        <p:nvSpPr>
          <p:cNvPr id="2" name="Título 1">
            <a:extLst>
              <a:ext uri="{FF2B5EF4-FFF2-40B4-BE49-F238E27FC236}">
                <a16:creationId xmlns="" xmlns:a16="http://schemas.microsoft.com/office/drawing/2014/main" id="{98F86BAE-F5F5-4E33-8A9F-87BADB43ECBC}"/>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B7BF9825-6DEA-4967-8747-E1C8CE02326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 xmlns:a16="http://schemas.microsoft.com/office/drawing/2014/main" id="{5E7EFE47-D5DB-482C-A822-AD90ABF814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a:extLst>
              <a:ext uri="{FF2B5EF4-FFF2-40B4-BE49-F238E27FC236}">
                <a16:creationId xmlns="" xmlns:a16="http://schemas.microsoft.com/office/drawing/2014/main" id="{81DCA75D-124B-4BDF-81FE-7BD34D1639D9}"/>
              </a:ext>
            </a:extLst>
          </p:cNvPr>
          <p:cNvSpPr>
            <a:spLocks noGrp="1"/>
          </p:cNvSpPr>
          <p:nvPr>
            <p:ph type="dt" sz="half" idx="10"/>
          </p:nvPr>
        </p:nvSpPr>
        <p:spPr/>
        <p:txBody>
          <a:bodyPr/>
          <a:lstStyle/>
          <a:p>
            <a:fld id="{C519878E-83A3-41E7-A6BD-645A8F847C23}" type="datetimeFigureOut">
              <a:rPr lang="es-ES" smtClean="0"/>
              <a:t>23/10/2017</a:t>
            </a:fld>
            <a:endParaRPr lang="es-ES"/>
          </a:p>
        </p:txBody>
      </p:sp>
      <p:sp>
        <p:nvSpPr>
          <p:cNvPr id="6" name="Marcador de pie de página 5">
            <a:extLst>
              <a:ext uri="{FF2B5EF4-FFF2-40B4-BE49-F238E27FC236}">
                <a16:creationId xmlns="" xmlns:a16="http://schemas.microsoft.com/office/drawing/2014/main" id="{4887B7A5-CBED-4BFA-8698-8EFE163E1E4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16ECFAD8-4571-4A57-BC34-7E3BF810E2BC}"/>
              </a:ext>
            </a:extLst>
          </p:cNvPr>
          <p:cNvSpPr>
            <a:spLocks noGrp="1"/>
          </p:cNvSpPr>
          <p:nvPr>
            <p:ph type="sldNum" sz="quarter" idx="12"/>
          </p:nvPr>
        </p:nvSpPr>
        <p:spPr/>
        <p:txBody>
          <a:bodyPr/>
          <a:lstStyle/>
          <a:p>
            <a:fld id="{4BF6C511-A722-4DFE-AD35-76B4520FB6E4}" type="slidenum">
              <a:rPr lang="es-ES" smtClean="0"/>
              <a:t>‹Nº›</a:t>
            </a:fld>
            <a:endParaRPr lang="es-ES"/>
          </a:p>
        </p:txBody>
      </p:sp>
    </p:spTree>
    <p:extLst>
      <p:ext uri="{BB962C8B-B14F-4D97-AF65-F5344CB8AC3E}">
        <p14:creationId xmlns:p14="http://schemas.microsoft.com/office/powerpoint/2010/main" val="136521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67A1F397-B5DD-4AE4-86DE-24D67E255E3D}"/>
              </a:ext>
            </a:extLst>
          </p:cNvPr>
          <p:cNvPicPr>
            <a:picLocks noChangeAspect="1"/>
          </p:cNvPicPr>
          <p:nvPr userDrawn="1"/>
        </p:nvPicPr>
        <p:blipFill>
          <a:blip r:embed="rId13"/>
          <a:stretch>
            <a:fillRect/>
          </a:stretch>
        </p:blipFill>
        <p:spPr>
          <a:xfrm>
            <a:off x="-14601" y="0"/>
            <a:ext cx="9137668" cy="6858000"/>
          </a:xfrm>
          <a:prstGeom prst="rect">
            <a:avLst/>
          </a:prstGeom>
        </p:spPr>
      </p:pic>
      <p:sp>
        <p:nvSpPr>
          <p:cNvPr id="2" name="Marcador de título 1">
            <a:extLst>
              <a:ext uri="{FF2B5EF4-FFF2-40B4-BE49-F238E27FC236}">
                <a16:creationId xmlns="" xmlns:a16="http://schemas.microsoft.com/office/drawing/2014/main" id="{7B427848-8E6D-4686-9BE6-BCEE5139C353}"/>
              </a:ext>
            </a:extLst>
          </p:cNvPr>
          <p:cNvSpPr>
            <a:spLocks noGrp="1"/>
          </p:cNvSpPr>
          <p:nvPr>
            <p:ph type="title"/>
          </p:nvPr>
        </p:nvSpPr>
        <p:spPr>
          <a:xfrm>
            <a:off x="3203848" y="578546"/>
            <a:ext cx="5311502" cy="104765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 xmlns:a16="http://schemas.microsoft.com/office/drawing/2014/main" id="{83063128-FB80-4FBE-8451-8BFD9D7C5F3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92FDD1FB-6CFA-4FEF-9D1E-F065C7A98A1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19878E-83A3-41E7-A6BD-645A8F847C23}" type="datetimeFigureOut">
              <a:rPr lang="es-ES" smtClean="0"/>
              <a:t>23/10/2017</a:t>
            </a:fld>
            <a:endParaRPr lang="es-ES"/>
          </a:p>
        </p:txBody>
      </p:sp>
      <p:sp>
        <p:nvSpPr>
          <p:cNvPr id="5" name="Marcador de pie de página 4">
            <a:extLst>
              <a:ext uri="{FF2B5EF4-FFF2-40B4-BE49-F238E27FC236}">
                <a16:creationId xmlns="" xmlns:a16="http://schemas.microsoft.com/office/drawing/2014/main" id="{D9E9BC26-0CDA-488C-98C6-30A69607BCA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 xmlns:a16="http://schemas.microsoft.com/office/drawing/2014/main" id="{E3834405-4436-450C-9067-D674F194F50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F6C511-A722-4DFE-AD35-76B4520FB6E4}" type="slidenum">
              <a:rPr lang="es-ES" smtClean="0"/>
              <a:t>‹Nº›</a:t>
            </a:fld>
            <a:endParaRPr lang="es-ES"/>
          </a:p>
        </p:txBody>
      </p:sp>
    </p:spTree>
    <p:extLst>
      <p:ext uri="{BB962C8B-B14F-4D97-AF65-F5344CB8AC3E}">
        <p14:creationId xmlns:p14="http://schemas.microsoft.com/office/powerpoint/2010/main" val="40024638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300" b="1" kern="1200">
          <a:solidFill>
            <a:srgbClr val="92D050"/>
          </a:solidFill>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s.wikipedia.org/wiki/Composite_(patr%C3%B3n_de_dise%C3%B1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37802" y="1844824"/>
            <a:ext cx="6858000" cy="2387600"/>
          </a:xfrm>
          <a:scene3d>
            <a:camera prst="orthographicFront"/>
            <a:lightRig rig="threePt" dir="t"/>
          </a:scene3d>
          <a:sp3d>
            <a:bevelT prst="angle"/>
          </a:sp3d>
        </p:spPr>
        <p:txBody>
          <a:bodyPr>
            <a:normAutofit/>
          </a:bodyPr>
          <a:lstStyle/>
          <a:p>
            <a:r>
              <a:rPr lang="es-CO" sz="5400" dirty="0" smtClean="0">
                <a:latin typeface="Arial Black" panose="020B0A04020102020204" pitchFamily="34" charset="0"/>
              </a:rPr>
              <a:t>PATRON BUILDER &amp; STRATEGY</a:t>
            </a:r>
            <a:endParaRPr lang="es-ES" sz="5400" dirty="0">
              <a:latin typeface="Arial Black" panose="020B0A04020102020204" pitchFamily="34" charset="0"/>
            </a:endParaRPr>
          </a:p>
        </p:txBody>
      </p:sp>
      <p:sp>
        <p:nvSpPr>
          <p:cNvPr id="3" name="2 Subtítulo"/>
          <p:cNvSpPr>
            <a:spLocks noGrp="1"/>
          </p:cNvSpPr>
          <p:nvPr>
            <p:ph type="subTitle" idx="1"/>
          </p:nvPr>
        </p:nvSpPr>
        <p:spPr>
          <a:xfrm>
            <a:off x="1137802" y="4365104"/>
            <a:ext cx="6858000" cy="1655762"/>
          </a:xfrm>
        </p:spPr>
        <p:txBody>
          <a:bodyPr/>
          <a:lstStyle/>
          <a:p>
            <a:endParaRPr lang="es-ES" b="1" dirty="0" smtClean="0"/>
          </a:p>
          <a:p>
            <a:r>
              <a:rPr lang="es-ES" b="1" dirty="0" smtClean="0"/>
              <a:t>GUSTAVO PALOMINO</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5776" y="692696"/>
            <a:ext cx="5791522" cy="647997"/>
          </a:xfrm>
        </p:spPr>
        <p:txBody>
          <a:bodyPr/>
          <a:lstStyle/>
          <a:p>
            <a:pPr algn="r"/>
            <a:r>
              <a:rPr lang="es-ES" dirty="0" smtClean="0">
                <a:solidFill>
                  <a:srgbClr val="00B050"/>
                </a:solidFill>
                <a:latin typeface="Arial Black" panose="020B0A04020102020204" pitchFamily="34" charset="0"/>
              </a:rPr>
              <a:t>Propósito</a:t>
            </a:r>
            <a:endParaRPr lang="es-ES" dirty="0">
              <a:solidFill>
                <a:srgbClr val="00B050"/>
              </a:solidFill>
              <a:latin typeface="Arial Black" panose="020B0A04020102020204" pitchFamily="34" charset="0"/>
            </a:endParaRPr>
          </a:p>
        </p:txBody>
      </p:sp>
      <p:sp>
        <p:nvSpPr>
          <p:cNvPr id="3" name="Marcador de contenido 2"/>
          <p:cNvSpPr>
            <a:spLocks noGrp="1"/>
          </p:cNvSpPr>
          <p:nvPr>
            <p:ph idx="1"/>
          </p:nvPr>
        </p:nvSpPr>
        <p:spPr/>
        <p:txBody>
          <a:bodyPr>
            <a:normAutofit/>
          </a:bodyPr>
          <a:lstStyle/>
          <a:p>
            <a:pPr algn="r"/>
            <a:r>
              <a:rPr lang="es-CO" sz="2400" dirty="0" smtClean="0">
                <a:latin typeface="Arial Rounded MT Bold" panose="020F0704030504030204" pitchFamily="34" charset="0"/>
              </a:rPr>
              <a:t>Definir </a:t>
            </a:r>
            <a:r>
              <a:rPr lang="es-CO" sz="2400" dirty="0">
                <a:latin typeface="Arial Rounded MT Bold" panose="020F0704030504030204" pitchFamily="34" charset="0"/>
              </a:rPr>
              <a:t>una familia de algoritmos, encapsularlos y hacerlos intercambiables</a:t>
            </a:r>
          </a:p>
          <a:p>
            <a:pPr algn="r"/>
            <a:r>
              <a:rPr lang="es-CO" sz="2400" dirty="0">
                <a:latin typeface="Arial Rounded MT Bold" panose="020F0704030504030204" pitchFamily="34" charset="0"/>
              </a:rPr>
              <a:t>Permite que el algoritmo cambie sin que afecte a los clientes que lo usan</a:t>
            </a:r>
          </a:p>
          <a:p>
            <a:pPr algn="r"/>
            <a:r>
              <a:rPr lang="es-CO" sz="2400" dirty="0">
                <a:latin typeface="Arial Rounded MT Bold" panose="020F0704030504030204" pitchFamily="34" charset="0"/>
              </a:rPr>
              <a:t> También conocido como </a:t>
            </a:r>
            <a:r>
              <a:rPr lang="es-CO" sz="2400" dirty="0" err="1">
                <a:latin typeface="Arial Rounded MT Bold" panose="020F0704030504030204" pitchFamily="34" charset="0"/>
              </a:rPr>
              <a:t>policy</a:t>
            </a:r>
            <a:r>
              <a:rPr lang="es-CO" sz="2400" dirty="0">
                <a:latin typeface="Arial Rounded MT Bold" panose="020F0704030504030204" pitchFamily="34" charset="0"/>
              </a:rPr>
              <a:t> (política)</a:t>
            </a:r>
          </a:p>
          <a:p>
            <a:pPr algn="r"/>
            <a:endParaRPr lang="es-ES" sz="2400" dirty="0">
              <a:latin typeface="Arial Rounded MT Bold" panose="020F0704030504030204" pitchFamily="34" charset="0"/>
            </a:endParaRPr>
          </a:p>
        </p:txBody>
      </p:sp>
    </p:spTree>
    <p:extLst>
      <p:ext uri="{BB962C8B-B14F-4D97-AF65-F5344CB8AC3E}">
        <p14:creationId xmlns:p14="http://schemas.microsoft.com/office/powerpoint/2010/main" val="158814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solidFill>
                  <a:srgbClr val="00B050"/>
                </a:solidFill>
                <a:latin typeface="Arial Black" panose="020B0A04020102020204" pitchFamily="34" charset="0"/>
              </a:rPr>
              <a:t>GOF PATRON STRATEGY</a:t>
            </a:r>
            <a:endParaRPr lang="es-ES" dirty="0">
              <a:solidFill>
                <a:srgbClr val="00B050"/>
              </a:solidFill>
            </a:endParaRPr>
          </a:p>
        </p:txBody>
      </p:sp>
      <p:sp>
        <p:nvSpPr>
          <p:cNvPr id="3" name="Marcador de contenido 2"/>
          <p:cNvSpPr>
            <a:spLocks noGrp="1"/>
          </p:cNvSpPr>
          <p:nvPr>
            <p:ph idx="1"/>
          </p:nvPr>
        </p:nvSpPr>
        <p:spPr/>
        <p:txBody>
          <a:bodyPr>
            <a:normAutofit/>
          </a:bodyPr>
          <a:lstStyle/>
          <a:p>
            <a:pPr marL="0" indent="0" algn="r">
              <a:buNone/>
            </a:pPr>
            <a:r>
              <a:rPr lang="es-CO" sz="2400" dirty="0" smtClean="0">
                <a:latin typeface="Arial Rounded MT Bold" panose="020F0704030504030204" pitchFamily="34" charset="0"/>
              </a:rPr>
              <a:t>Codificar </a:t>
            </a:r>
            <a:r>
              <a:rPr lang="es-CO" sz="2400" dirty="0">
                <a:latin typeface="Arial Rounded MT Bold" panose="020F0704030504030204" pitchFamily="34" charset="0"/>
              </a:rPr>
              <a:t>los algoritmos en las clases que los necesitan no es deseable por lo siguiente:</a:t>
            </a:r>
          </a:p>
          <a:p>
            <a:pPr algn="r"/>
            <a:r>
              <a:rPr lang="es-CO" sz="2400" dirty="0">
                <a:latin typeface="Arial Rounded MT Bold" panose="020F0704030504030204" pitchFamily="34" charset="0"/>
              </a:rPr>
              <a:t>Los clientes se hacen más complejos</a:t>
            </a:r>
          </a:p>
          <a:p>
            <a:pPr algn="r"/>
            <a:r>
              <a:rPr lang="es-CO" sz="2400" dirty="0">
                <a:latin typeface="Arial Rounded MT Bold" panose="020F0704030504030204" pitchFamily="34" charset="0"/>
              </a:rPr>
              <a:t> Distintos algoritmos serán apropiados en distintos momentos</a:t>
            </a:r>
          </a:p>
          <a:p>
            <a:pPr algn="r"/>
            <a:r>
              <a:rPr lang="es-CO" sz="2400" dirty="0">
                <a:latin typeface="Arial Rounded MT Bold" panose="020F0704030504030204" pitchFamily="34" charset="0"/>
              </a:rPr>
              <a:t> Es difícil añadir nuevos algoritmos y modificar los existentes</a:t>
            </a:r>
          </a:p>
          <a:p>
            <a:pPr algn="r"/>
            <a:r>
              <a:rPr lang="es-CO" sz="2400" dirty="0">
                <a:latin typeface="Arial Rounded MT Bold" panose="020F0704030504030204" pitchFamily="34" charset="0"/>
              </a:rPr>
              <a:t> No hay reutilización</a:t>
            </a:r>
          </a:p>
          <a:p>
            <a:pPr algn="r"/>
            <a:endParaRPr lang="es-ES" sz="2400" dirty="0" smtClean="0">
              <a:latin typeface="Arial Rounded MT Bold" panose="020F0704030504030204" pitchFamily="34" charset="0"/>
            </a:endParaRPr>
          </a:p>
          <a:p>
            <a:pPr marL="0" indent="0" algn="r">
              <a:buNone/>
            </a:pPr>
            <a:r>
              <a:rPr lang="es-CO" sz="2400" dirty="0">
                <a:latin typeface="Arial Rounded MT Bold" panose="020F0704030504030204" pitchFamily="34" charset="0"/>
              </a:rPr>
              <a:t>Solución: definir clases que encapsulen los distintos algoritmos</a:t>
            </a:r>
          </a:p>
          <a:p>
            <a:pPr marL="0" indent="0" algn="r">
              <a:buNone/>
            </a:pPr>
            <a:endParaRPr lang="es-ES" sz="2400" dirty="0" smtClean="0">
              <a:latin typeface="Arial Rounded MT Bold" panose="020F0704030504030204" pitchFamily="34" charset="0"/>
            </a:endParaRPr>
          </a:p>
          <a:p>
            <a:pPr marL="0" indent="0" algn="r">
              <a:buNone/>
            </a:pPr>
            <a:endParaRPr lang="es-ES" sz="2400" dirty="0">
              <a:latin typeface="Arial Rounded MT Bold" panose="020F0704030504030204" pitchFamily="34" charset="0"/>
            </a:endParaRPr>
          </a:p>
        </p:txBody>
      </p:sp>
    </p:spTree>
    <p:extLst>
      <p:ext uri="{BB962C8B-B14F-4D97-AF65-F5344CB8AC3E}">
        <p14:creationId xmlns:p14="http://schemas.microsoft.com/office/powerpoint/2010/main" val="399704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solidFill>
                  <a:srgbClr val="00B050"/>
                </a:solidFill>
                <a:latin typeface="Arial Black" panose="020B0A04020102020204" pitchFamily="34" charset="0"/>
              </a:rPr>
              <a:t>GOF PATRON STRATEGY</a:t>
            </a:r>
            <a:endParaRPr lang="es-ES" dirty="0">
              <a:solidFill>
                <a:srgbClr val="00B050"/>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197109"/>
            <a:ext cx="7886700" cy="360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19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83768" y="692696"/>
            <a:ext cx="5791522" cy="647997"/>
          </a:xfrm>
        </p:spPr>
        <p:txBody>
          <a:bodyPr/>
          <a:lstStyle/>
          <a:p>
            <a:pPr algn="r"/>
            <a:r>
              <a:rPr lang="es-ES" dirty="0" smtClean="0">
                <a:solidFill>
                  <a:srgbClr val="00B050"/>
                </a:solidFill>
                <a:latin typeface="Arial Black" panose="020B0A04020102020204" pitchFamily="34" charset="0"/>
              </a:rPr>
              <a:t>Aplicación</a:t>
            </a:r>
            <a:endParaRPr lang="es-ES" dirty="0">
              <a:solidFill>
                <a:srgbClr val="00B050"/>
              </a:solidFill>
              <a:latin typeface="Arial Black" panose="020B0A04020102020204" pitchFamily="34" charset="0"/>
            </a:endParaRPr>
          </a:p>
        </p:txBody>
      </p:sp>
      <p:sp>
        <p:nvSpPr>
          <p:cNvPr id="3" name="Marcador de contenido 2"/>
          <p:cNvSpPr>
            <a:spLocks noGrp="1"/>
          </p:cNvSpPr>
          <p:nvPr>
            <p:ph idx="1"/>
          </p:nvPr>
        </p:nvSpPr>
        <p:spPr/>
        <p:txBody>
          <a:bodyPr>
            <a:normAutofit/>
          </a:bodyPr>
          <a:lstStyle/>
          <a:p>
            <a:pPr algn="r"/>
            <a:r>
              <a:rPr lang="es-CO" sz="2800" dirty="0">
                <a:latin typeface="Arial Rounded MT Bold" panose="020F0704030504030204" pitchFamily="34" charset="0"/>
              </a:rPr>
              <a:t>Varias clases relacionadas sólo difieren en su comportamiento. </a:t>
            </a:r>
          </a:p>
          <a:p>
            <a:pPr algn="r"/>
            <a:r>
              <a:rPr lang="es-CO" sz="2800" dirty="0">
                <a:latin typeface="Arial Rounded MT Bold" panose="020F0704030504030204" pitchFamily="34" charset="0"/>
              </a:rPr>
              <a:t>Se necesiten variantes del mismo algoritmo, que se implementan como una jerarquía de clases</a:t>
            </a:r>
            <a:r>
              <a:rPr lang="es-CO" sz="2800" dirty="0" smtClean="0">
                <a:latin typeface="Arial Rounded MT Bold" panose="020F0704030504030204" pitchFamily="34" charset="0"/>
              </a:rPr>
              <a:t>.</a:t>
            </a:r>
          </a:p>
          <a:p>
            <a:pPr algn="r"/>
            <a:r>
              <a:rPr lang="es-CO" sz="2800" dirty="0">
                <a:latin typeface="Arial Rounded MT Bold" panose="020F0704030504030204" pitchFamily="34" charset="0"/>
              </a:rPr>
              <a:t>Un algoritmo usa datos que los clientes no tienen por qué conocer.</a:t>
            </a:r>
          </a:p>
          <a:p>
            <a:pPr algn="r"/>
            <a:r>
              <a:rPr lang="es-CO" sz="2800" dirty="0">
                <a:latin typeface="Arial Rounded MT Bold" panose="020F0704030504030204" pitchFamily="34" charset="0"/>
              </a:rPr>
              <a:t>Una clase define muchos comportamientos que aparecen en sentencias condicionales → mover los relacionados a un </a:t>
            </a:r>
            <a:r>
              <a:rPr lang="es-CO" sz="2800" dirty="0" err="1">
                <a:latin typeface="Arial Rounded MT Bold" panose="020F0704030504030204" pitchFamily="34" charset="0"/>
              </a:rPr>
              <a:t>strate</a:t>
            </a:r>
            <a:endParaRPr lang="es-CO" sz="2800" dirty="0">
              <a:latin typeface="Arial Rounded MT Bold" panose="020F0704030504030204" pitchFamily="34" charset="0"/>
            </a:endParaRPr>
          </a:p>
          <a:p>
            <a:pPr algn="r"/>
            <a:endParaRPr lang="es-CO" sz="2800" dirty="0">
              <a:latin typeface="Arial Rounded MT Bold" panose="020F0704030504030204" pitchFamily="34" charset="0"/>
            </a:endParaRPr>
          </a:p>
          <a:p>
            <a:pPr algn="r"/>
            <a:endParaRPr lang="es-ES" sz="2400" dirty="0">
              <a:latin typeface="Arial Rounded MT Bold" panose="020F0704030504030204" pitchFamily="34" charset="0"/>
            </a:endParaRPr>
          </a:p>
        </p:txBody>
      </p:sp>
    </p:spTree>
    <p:extLst>
      <p:ext uri="{BB962C8B-B14F-4D97-AF65-F5344CB8AC3E}">
        <p14:creationId xmlns:p14="http://schemas.microsoft.com/office/powerpoint/2010/main" val="182627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5776" y="404664"/>
            <a:ext cx="5791522" cy="647997"/>
          </a:xfrm>
        </p:spPr>
        <p:txBody>
          <a:bodyPr/>
          <a:lstStyle/>
          <a:p>
            <a:pPr algn="r"/>
            <a:r>
              <a:rPr lang="es-ES" dirty="0" smtClean="0">
                <a:solidFill>
                  <a:srgbClr val="00B050"/>
                </a:solidFill>
                <a:latin typeface="Arial Black" panose="020B0A04020102020204" pitchFamily="34" charset="0"/>
              </a:rPr>
              <a:t>Participes</a:t>
            </a:r>
            <a:endParaRPr lang="es-ES" dirty="0">
              <a:solidFill>
                <a:srgbClr val="00B050"/>
              </a:solidFill>
              <a:latin typeface="Arial Black" panose="020B0A04020102020204" pitchFamily="34" charset="0"/>
            </a:endParaRPr>
          </a:p>
        </p:txBody>
      </p:sp>
      <p:sp>
        <p:nvSpPr>
          <p:cNvPr id="3" name="Marcador de contenido 2"/>
          <p:cNvSpPr>
            <a:spLocks noGrp="1"/>
          </p:cNvSpPr>
          <p:nvPr>
            <p:ph idx="1"/>
          </p:nvPr>
        </p:nvSpPr>
        <p:spPr>
          <a:xfrm>
            <a:off x="611560" y="1196752"/>
            <a:ext cx="7886700" cy="4351338"/>
          </a:xfrm>
        </p:spPr>
        <p:txBody>
          <a:bodyPr>
            <a:noAutofit/>
          </a:bodyPr>
          <a:lstStyle/>
          <a:p>
            <a:pPr algn="r"/>
            <a:r>
              <a:rPr lang="es-CO" sz="2400" b="1" dirty="0" err="1">
                <a:latin typeface="Arial Rounded MT Bold" panose="020F0704030504030204" pitchFamily="34" charset="0"/>
              </a:rPr>
              <a:t>Strategy</a:t>
            </a:r>
            <a:r>
              <a:rPr lang="es-CO" sz="2400" b="1" dirty="0">
                <a:latin typeface="Arial Rounded MT Bold" panose="020F0704030504030204" pitchFamily="34" charset="0"/>
              </a:rPr>
              <a:t> (Compositor): </a:t>
            </a:r>
            <a:r>
              <a:rPr lang="es-CO" sz="2400" dirty="0">
                <a:latin typeface="Arial Rounded MT Bold" panose="020F0704030504030204" pitchFamily="34" charset="0"/>
              </a:rPr>
              <a:t>define una interfaz común a </a:t>
            </a:r>
            <a:r>
              <a:rPr lang="es-CO" sz="2400" dirty="0" smtClean="0">
                <a:latin typeface="Arial Rounded MT Bold" panose="020F0704030504030204" pitchFamily="34" charset="0"/>
              </a:rPr>
              <a:t>los algoritmos </a:t>
            </a:r>
            <a:r>
              <a:rPr lang="es-CO" sz="2400" dirty="0">
                <a:latin typeface="Arial Rounded MT Bold" panose="020F0704030504030204" pitchFamily="34" charset="0"/>
              </a:rPr>
              <a:t>que soporta</a:t>
            </a:r>
            <a:r>
              <a:rPr lang="es-CO" sz="2400" dirty="0" smtClean="0">
                <a:latin typeface="Arial Rounded MT Bold" panose="020F0704030504030204" pitchFamily="34" charset="0"/>
              </a:rPr>
              <a:t>.</a:t>
            </a:r>
            <a:endParaRPr lang="es-CO" sz="2400" dirty="0">
              <a:latin typeface="Arial Rounded MT Bold" panose="020F0704030504030204" pitchFamily="34" charset="0"/>
            </a:endParaRPr>
          </a:p>
          <a:p>
            <a:pPr algn="r"/>
            <a:r>
              <a:rPr lang="es-CO" sz="2400" b="1" dirty="0" err="1">
                <a:latin typeface="Arial Rounded MT Bold" panose="020F0704030504030204" pitchFamily="34" charset="0"/>
              </a:rPr>
              <a:t>ConcreteStrategy</a:t>
            </a:r>
            <a:r>
              <a:rPr lang="es-CO" sz="2400" b="1" dirty="0">
                <a:latin typeface="Arial Rounded MT Bold" panose="020F0704030504030204" pitchFamily="34" charset="0"/>
              </a:rPr>
              <a:t> (</a:t>
            </a:r>
            <a:r>
              <a:rPr lang="es-CO" sz="2400" b="1" dirty="0" err="1">
                <a:latin typeface="Arial Rounded MT Bold" panose="020F0704030504030204" pitchFamily="34" charset="0"/>
              </a:rPr>
              <a:t>SimpleCompositor</a:t>
            </a:r>
            <a:r>
              <a:rPr lang="es-CO" sz="2400" b="1" dirty="0">
                <a:latin typeface="Arial Rounded MT Bold" panose="020F0704030504030204" pitchFamily="34" charset="0"/>
              </a:rPr>
              <a:t>, </a:t>
            </a:r>
            <a:r>
              <a:rPr lang="es-CO" sz="2400" b="1" dirty="0" err="1">
                <a:latin typeface="Arial Rounded MT Bold" panose="020F0704030504030204" pitchFamily="34" charset="0"/>
              </a:rPr>
              <a:t>TeXCompositor</a:t>
            </a:r>
            <a:r>
              <a:rPr lang="es-CO" sz="2400" b="1" dirty="0">
                <a:latin typeface="Arial Rounded MT Bold" panose="020F0704030504030204" pitchFamily="34" charset="0"/>
              </a:rPr>
              <a:t>,</a:t>
            </a:r>
          </a:p>
          <a:p>
            <a:pPr marL="0" indent="0" algn="r">
              <a:buNone/>
            </a:pPr>
            <a:r>
              <a:rPr lang="es-CO" sz="2400" b="1" dirty="0" err="1">
                <a:latin typeface="Arial Rounded MT Bold" panose="020F0704030504030204" pitchFamily="34" charset="0"/>
              </a:rPr>
              <a:t>ArrayCompositor</a:t>
            </a:r>
            <a:r>
              <a:rPr lang="es-CO" sz="2400" b="1" dirty="0">
                <a:latin typeface="Arial Rounded MT Bold" panose="020F0704030504030204" pitchFamily="34" charset="0"/>
              </a:rPr>
              <a:t>): </a:t>
            </a:r>
            <a:r>
              <a:rPr lang="es-CO" sz="2400" dirty="0">
                <a:latin typeface="Arial Rounded MT Bold" panose="020F0704030504030204" pitchFamily="34" charset="0"/>
              </a:rPr>
              <a:t>implementa un algoritmo usando </a:t>
            </a:r>
            <a:r>
              <a:rPr lang="es-CO" sz="2400" dirty="0" smtClean="0">
                <a:latin typeface="Arial Rounded MT Bold" panose="020F0704030504030204" pitchFamily="34" charset="0"/>
              </a:rPr>
              <a:t>la interfaz </a:t>
            </a:r>
            <a:r>
              <a:rPr lang="es-CO" sz="2400" dirty="0" err="1">
                <a:latin typeface="Arial Rounded MT Bold" panose="020F0704030504030204" pitchFamily="34" charset="0"/>
              </a:rPr>
              <a:t>Strategy</a:t>
            </a:r>
            <a:r>
              <a:rPr lang="es-CO" sz="2400" dirty="0">
                <a:latin typeface="Arial Rounded MT Bold" panose="020F0704030504030204" pitchFamily="34" charset="0"/>
              </a:rPr>
              <a:t>.</a:t>
            </a:r>
          </a:p>
          <a:p>
            <a:pPr algn="r"/>
            <a:r>
              <a:rPr lang="es-CO" sz="2400" b="1" dirty="0" err="1" smtClean="0">
                <a:latin typeface="Arial Rounded MT Bold" panose="020F0704030504030204" pitchFamily="34" charset="0"/>
              </a:rPr>
              <a:t>Context</a:t>
            </a:r>
            <a:r>
              <a:rPr lang="es-CO" sz="2400" b="1" dirty="0" smtClean="0">
                <a:latin typeface="Arial Rounded MT Bold" panose="020F0704030504030204" pitchFamily="34" charset="0"/>
              </a:rPr>
              <a:t> </a:t>
            </a:r>
            <a:r>
              <a:rPr lang="es-CO" sz="2400" b="1" dirty="0">
                <a:latin typeface="Arial Rounded MT Bold" panose="020F0704030504030204" pitchFamily="34" charset="0"/>
              </a:rPr>
              <a:t>(</a:t>
            </a:r>
            <a:r>
              <a:rPr lang="es-CO" sz="2400" b="1" dirty="0" err="1">
                <a:latin typeface="Arial Rounded MT Bold" panose="020F0704030504030204" pitchFamily="34" charset="0"/>
              </a:rPr>
              <a:t>Composition</a:t>
            </a:r>
            <a:r>
              <a:rPr lang="es-CO" sz="2400" b="1" dirty="0">
                <a:latin typeface="Arial Rounded MT Bold" panose="020F0704030504030204" pitchFamily="34" charset="0"/>
              </a:rPr>
              <a:t>):</a:t>
            </a:r>
          </a:p>
          <a:p>
            <a:pPr lvl="1" algn="r"/>
            <a:r>
              <a:rPr lang="es-CO" sz="2000" b="1" dirty="0">
                <a:latin typeface="Arial Rounded MT Bold" panose="020F0704030504030204" pitchFamily="34" charset="0"/>
              </a:rPr>
              <a:t> </a:t>
            </a:r>
            <a:r>
              <a:rPr lang="es-CO" sz="2000" dirty="0">
                <a:latin typeface="Arial Rounded MT Bold" panose="020F0704030504030204" pitchFamily="34" charset="0"/>
              </a:rPr>
              <a:t>Está configurado con un objeto </a:t>
            </a:r>
            <a:r>
              <a:rPr lang="es-CO" sz="2000" dirty="0" err="1">
                <a:latin typeface="Arial Rounded MT Bold" panose="020F0704030504030204" pitchFamily="34" charset="0"/>
              </a:rPr>
              <a:t>ConcreteStrategy</a:t>
            </a:r>
            <a:endParaRPr lang="es-CO" sz="2000" dirty="0">
              <a:latin typeface="Arial Rounded MT Bold" panose="020F0704030504030204" pitchFamily="34" charset="0"/>
            </a:endParaRPr>
          </a:p>
          <a:p>
            <a:pPr lvl="1" algn="r"/>
            <a:r>
              <a:rPr lang="es-CO" sz="2000" dirty="0">
                <a:latin typeface="Arial Rounded MT Bold" panose="020F0704030504030204" pitchFamily="34" charset="0"/>
              </a:rPr>
              <a:t>Mantiene una referencia al objeto </a:t>
            </a:r>
            <a:r>
              <a:rPr lang="es-CO" sz="2000" dirty="0" err="1">
                <a:latin typeface="Arial Rounded MT Bold" panose="020F0704030504030204" pitchFamily="34" charset="0"/>
              </a:rPr>
              <a:t>Strategy</a:t>
            </a:r>
            <a:endParaRPr lang="es-CO" sz="2000" dirty="0">
              <a:latin typeface="Arial Rounded MT Bold" panose="020F0704030504030204" pitchFamily="34" charset="0"/>
            </a:endParaRPr>
          </a:p>
          <a:p>
            <a:pPr lvl="1" algn="r"/>
            <a:r>
              <a:rPr lang="es-CO" sz="2000" dirty="0">
                <a:latin typeface="Arial Rounded MT Bold" panose="020F0704030504030204" pitchFamily="34" charset="0"/>
              </a:rPr>
              <a:t>Puede definir una interfaz que le permita a </a:t>
            </a:r>
            <a:r>
              <a:rPr lang="es-CO" sz="2000" dirty="0" err="1">
                <a:latin typeface="Arial Rounded MT Bold" panose="020F0704030504030204" pitchFamily="34" charset="0"/>
              </a:rPr>
              <a:t>Strategy</a:t>
            </a:r>
            <a:r>
              <a:rPr lang="es-CO" sz="2000" dirty="0">
                <a:latin typeface="Arial Rounded MT Bold" panose="020F0704030504030204" pitchFamily="34" charset="0"/>
              </a:rPr>
              <a:t> acceder a sus</a:t>
            </a:r>
          </a:p>
          <a:p>
            <a:pPr marL="400050" lvl="1" indent="0" algn="r">
              <a:buNone/>
            </a:pPr>
            <a:r>
              <a:rPr lang="es-CO" sz="2000" dirty="0">
                <a:latin typeface="Arial Rounded MT Bold" panose="020F0704030504030204" pitchFamily="34" charset="0"/>
              </a:rPr>
              <a:t>datos</a:t>
            </a:r>
          </a:p>
          <a:p>
            <a:pPr algn="r"/>
            <a:endParaRPr lang="es-ES" sz="2400" dirty="0">
              <a:latin typeface="Arial Rounded MT Bold" panose="020F0704030504030204" pitchFamily="34" charset="0"/>
            </a:endParaRPr>
          </a:p>
        </p:txBody>
      </p:sp>
    </p:spTree>
    <p:extLst>
      <p:ext uri="{BB962C8B-B14F-4D97-AF65-F5344CB8AC3E}">
        <p14:creationId xmlns:p14="http://schemas.microsoft.com/office/powerpoint/2010/main" val="7106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52478" y="692696"/>
            <a:ext cx="5791522" cy="647997"/>
          </a:xfrm>
        </p:spPr>
        <p:txBody>
          <a:bodyPr/>
          <a:lstStyle/>
          <a:p>
            <a:pPr algn="ctr"/>
            <a:r>
              <a:rPr lang="es-ES" dirty="0" smtClean="0">
                <a:solidFill>
                  <a:srgbClr val="00B050"/>
                </a:solidFill>
                <a:latin typeface="Arial Black" panose="020B0A04020102020204" pitchFamily="34" charset="0"/>
              </a:rPr>
              <a:t>Implementación</a:t>
            </a:r>
            <a:endParaRPr lang="es-ES" dirty="0">
              <a:solidFill>
                <a:srgbClr val="00B050"/>
              </a:solidFill>
              <a:latin typeface="Arial Black" panose="020B0A04020102020204" pitchFamily="34" charset="0"/>
            </a:endParaRPr>
          </a:p>
        </p:txBody>
      </p:sp>
      <p:sp>
        <p:nvSpPr>
          <p:cNvPr id="3" name="Marcador de contenido 2"/>
          <p:cNvSpPr>
            <a:spLocks noGrp="1"/>
          </p:cNvSpPr>
          <p:nvPr>
            <p:ph idx="1"/>
          </p:nvPr>
        </p:nvSpPr>
        <p:spPr/>
        <p:txBody>
          <a:bodyPr>
            <a:normAutofit/>
          </a:bodyPr>
          <a:lstStyle/>
          <a:p>
            <a:pPr algn="r"/>
            <a:r>
              <a:rPr lang="es-CO" sz="2400" dirty="0">
                <a:latin typeface="Arial Rounded MT Bold" panose="020F0704030504030204" pitchFamily="34" charset="0"/>
              </a:rPr>
              <a:t>Definición de la comunicación entre </a:t>
            </a:r>
            <a:r>
              <a:rPr lang="es-CO" sz="2400" dirty="0" err="1">
                <a:latin typeface="Arial Rounded MT Bold" panose="020F0704030504030204" pitchFamily="34" charset="0"/>
              </a:rPr>
              <a:t>Context</a:t>
            </a:r>
            <a:r>
              <a:rPr lang="es-CO" sz="2400" dirty="0">
                <a:latin typeface="Arial Rounded MT Bold" panose="020F0704030504030204" pitchFamily="34" charset="0"/>
              </a:rPr>
              <a:t> y </a:t>
            </a:r>
            <a:r>
              <a:rPr lang="es-CO" sz="2400" dirty="0" err="1">
                <a:latin typeface="Arial Rounded MT Bold" panose="020F0704030504030204" pitchFamily="34" charset="0"/>
              </a:rPr>
              <a:t>Strategy</a:t>
            </a:r>
            <a:endParaRPr lang="es-CO" sz="2400" dirty="0">
              <a:latin typeface="Arial Rounded MT Bold" panose="020F0704030504030204" pitchFamily="34" charset="0"/>
            </a:endParaRPr>
          </a:p>
          <a:p>
            <a:pPr algn="r"/>
            <a:r>
              <a:rPr lang="es-CO" sz="2400" dirty="0">
                <a:latin typeface="Arial Rounded MT Bold" panose="020F0704030504030204" pitchFamily="34" charset="0"/>
              </a:rPr>
              <a:t> Configurar el contexto con una estrategia (tipos genéricos)</a:t>
            </a:r>
          </a:p>
          <a:p>
            <a:pPr algn="r"/>
            <a:r>
              <a:rPr lang="es-CO" sz="2400" dirty="0">
                <a:latin typeface="Arial Rounded MT Bold" panose="020F0704030504030204" pitchFamily="34" charset="0"/>
              </a:rPr>
              <a:t> Comportamiento por defecto en el contexto sin estrategia</a:t>
            </a:r>
          </a:p>
          <a:p>
            <a:pPr marL="0" indent="0" algn="r">
              <a:buNone/>
            </a:pPr>
            <a:endParaRPr lang="es-ES" sz="2400" dirty="0">
              <a:latin typeface="Arial Rounded MT Bold" panose="020F0704030504030204" pitchFamily="34" charset="0"/>
            </a:endParaRPr>
          </a:p>
        </p:txBody>
      </p:sp>
    </p:spTree>
    <p:extLst>
      <p:ext uri="{BB962C8B-B14F-4D97-AF65-F5344CB8AC3E}">
        <p14:creationId xmlns:p14="http://schemas.microsoft.com/office/powerpoint/2010/main" val="305241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79912" y="692696"/>
            <a:ext cx="5791522" cy="647997"/>
          </a:xfrm>
        </p:spPr>
        <p:txBody>
          <a:bodyPr/>
          <a:lstStyle/>
          <a:p>
            <a:pPr algn="ctr"/>
            <a:r>
              <a:rPr lang="es-ES" dirty="0" smtClean="0">
                <a:solidFill>
                  <a:srgbClr val="00B050"/>
                </a:solidFill>
                <a:latin typeface="Arial Black" panose="020B0A04020102020204" pitchFamily="34" charset="0"/>
              </a:rPr>
              <a:t>Resultados</a:t>
            </a:r>
            <a:endParaRPr lang="es-ES" dirty="0">
              <a:solidFill>
                <a:srgbClr val="00B050"/>
              </a:solidFill>
              <a:latin typeface="Arial Black" panose="020B0A04020102020204" pitchFamily="34" charset="0"/>
            </a:endParaRPr>
          </a:p>
        </p:txBody>
      </p:sp>
      <p:sp>
        <p:nvSpPr>
          <p:cNvPr id="3" name="Marcador de contenido 2"/>
          <p:cNvSpPr>
            <a:spLocks noGrp="1"/>
          </p:cNvSpPr>
          <p:nvPr>
            <p:ph idx="1"/>
          </p:nvPr>
        </p:nvSpPr>
        <p:spPr/>
        <p:txBody>
          <a:bodyPr>
            <a:normAutofit/>
          </a:bodyPr>
          <a:lstStyle/>
          <a:p>
            <a:pPr algn="r"/>
            <a:r>
              <a:rPr lang="es-CO" sz="2400" dirty="0">
                <a:latin typeface="Arial Rounded MT Bold" panose="020F0704030504030204" pitchFamily="34" charset="0"/>
              </a:rPr>
              <a:t>Ayuda a factorizar funcionalidad común de los algoritmos</a:t>
            </a:r>
          </a:p>
          <a:p>
            <a:pPr algn="r"/>
            <a:r>
              <a:rPr lang="es-CO" sz="2400" dirty="0">
                <a:latin typeface="Arial Rounded MT Bold" panose="020F0704030504030204" pitchFamily="34" charset="0"/>
              </a:rPr>
              <a:t> Alternativa a herencia estática.</a:t>
            </a:r>
          </a:p>
          <a:p>
            <a:pPr algn="r"/>
            <a:r>
              <a:rPr lang="es-CO" sz="2400" dirty="0">
                <a:latin typeface="Arial Rounded MT Bold" panose="020F0704030504030204" pitchFamily="34" charset="0"/>
              </a:rPr>
              <a:t>Ayuda a eliminar sentencias condicionales.</a:t>
            </a:r>
          </a:p>
          <a:p>
            <a:pPr algn="r"/>
            <a:r>
              <a:rPr lang="es-CO" sz="2400" dirty="0">
                <a:latin typeface="Arial Rounded MT Bold" panose="020F0704030504030204" pitchFamily="34" charset="0"/>
              </a:rPr>
              <a:t>Incremento del número de objetos. </a:t>
            </a:r>
          </a:p>
          <a:p>
            <a:pPr algn="r"/>
            <a:endParaRPr lang="es-ES" sz="2400" dirty="0">
              <a:latin typeface="Arial Rounded MT Bold" panose="020F0704030504030204" pitchFamily="34" charset="0"/>
            </a:endParaRPr>
          </a:p>
        </p:txBody>
      </p:sp>
    </p:spTree>
    <p:extLst>
      <p:ext uri="{BB962C8B-B14F-4D97-AF65-F5344CB8AC3E}">
        <p14:creationId xmlns:p14="http://schemas.microsoft.com/office/powerpoint/2010/main" val="278616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idx="1"/>
          </p:nvPr>
        </p:nvSpPr>
        <p:spPr>
          <a:xfrm>
            <a:off x="2987824" y="2443582"/>
            <a:ext cx="2880320" cy="994346"/>
          </a:xfrm>
        </p:spPr>
        <p:txBody>
          <a:bodyPr>
            <a:noAutofit/>
          </a:bodyPr>
          <a:lstStyle/>
          <a:p>
            <a:pPr marL="0" indent="0" algn="ctr">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a:spLocks noGrp="1"/>
          </p:cNvSpPr>
          <p:nvPr>
            <p:ph type="title"/>
          </p:nvPr>
        </p:nvSpPr>
        <p:spPr>
          <a:xfrm>
            <a:off x="5652120" y="2780928"/>
            <a:ext cx="1728192" cy="647997"/>
          </a:xfrm>
        </p:spPr>
        <p:txBody>
          <a:bodyPr>
            <a:noAutofit/>
          </a:bodyPr>
          <a:lstStyle/>
          <a:p>
            <a:pPr algn="ctr"/>
            <a:r>
              <a:rPr lang="es-CO" sz="4400" dirty="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sp>
        <p:nvSpPr>
          <p:cNvPr id="6" name="Título 1"/>
          <p:cNvSpPr txBox="1">
            <a:spLocks/>
          </p:cNvSpPr>
          <p:nvPr/>
        </p:nvSpPr>
        <p:spPr>
          <a:xfrm>
            <a:off x="3203848" y="5589240"/>
            <a:ext cx="7886700" cy="435133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3600" b="1" dirty="0" smtClean="0">
                <a:solidFill>
                  <a:srgbClr val="00B050"/>
                </a:solidFill>
                <a:latin typeface="Brush Script MT" panose="03060802040406070304" pitchFamily="66" charset="0"/>
              </a:rPr>
              <a:t>BY: Gustavo Palomino</a:t>
            </a:r>
            <a:endParaRPr lang="es-ES" sz="3600" b="1" dirty="0">
              <a:solidFill>
                <a:srgbClr val="00B050"/>
              </a:solidFill>
              <a:latin typeface="Brush Script MT" panose="03060802040406070304" pitchFamily="66" charset="0"/>
            </a:endParaRPr>
          </a:p>
        </p:txBody>
      </p:sp>
    </p:spTree>
    <p:extLst>
      <p:ext uri="{BB962C8B-B14F-4D97-AF65-F5344CB8AC3E}">
        <p14:creationId xmlns:p14="http://schemas.microsoft.com/office/powerpoint/2010/main" val="127883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par>
                                <p:cTn id="12" presetID="9" presetClass="entr" presetSubtype="0" repeatCount="2000" fill="hold" nodeType="withEffect">
                                  <p:stCondLst>
                                    <p:cond delay="0"/>
                                  </p:stCondLst>
                                  <p:iterate type="wd">
                                    <p:tmPct val="10000"/>
                                  </p:iterate>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a:buNone/>
            </a:pPr>
            <a:r>
              <a:rPr lang="es-CO" b="1" i="1" dirty="0" err="1"/>
              <a:t>Context</a:t>
            </a:r>
            <a:endParaRPr lang="es-CO" b="1" i="1" dirty="0"/>
          </a:p>
          <a:p>
            <a:pPr marL="0" indent="0" algn="ctr">
              <a:buNone/>
            </a:pPr>
            <a:r>
              <a:rPr lang="es-CO" dirty="0"/>
              <a:t>Definimos nuestra clase </a:t>
            </a:r>
            <a:r>
              <a:rPr lang="es-CO" dirty="0" err="1"/>
              <a:t>Context</a:t>
            </a:r>
            <a:r>
              <a:rPr lang="es-CO" dirty="0"/>
              <a:t>, donde se pasarán las </a:t>
            </a:r>
            <a:r>
              <a:rPr lang="es-CO" dirty="0" smtClean="0"/>
              <a:t>estrategias.</a:t>
            </a:r>
          </a:p>
          <a:p>
            <a:pPr marL="0" indent="0">
              <a:buNone/>
            </a:pPr>
            <a:endParaRPr lang="es-CO" dirty="0"/>
          </a:p>
        </p:txBody>
      </p:sp>
      <p:pic>
        <p:nvPicPr>
          <p:cNvPr id="5" name="Imagen 4"/>
          <p:cNvPicPr>
            <a:picLocks noChangeAspect="1"/>
          </p:cNvPicPr>
          <p:nvPr/>
        </p:nvPicPr>
        <p:blipFill>
          <a:blip r:embed="rId2"/>
          <a:stretch>
            <a:fillRect/>
          </a:stretch>
        </p:blipFill>
        <p:spPr>
          <a:xfrm>
            <a:off x="594851" y="2708920"/>
            <a:ext cx="8059829" cy="3384376"/>
          </a:xfrm>
          <a:prstGeom prst="rect">
            <a:avLst/>
          </a:prstGeom>
        </p:spPr>
      </p:pic>
      <p:sp>
        <p:nvSpPr>
          <p:cNvPr id="6"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7" name="Título 1"/>
          <p:cNvSpPr>
            <a:spLocks noGrp="1"/>
          </p:cNvSpPr>
          <p:nvPr>
            <p:ph type="title"/>
          </p:nvPr>
        </p:nvSpPr>
        <p:spPr>
          <a:xfrm>
            <a:off x="6782871" y="670002"/>
            <a:ext cx="1728192" cy="647997"/>
          </a:xfrm>
        </p:spPr>
        <p:txBody>
          <a:bodyPr>
            <a:noAutofit/>
          </a:bodyPr>
          <a:lstStyle/>
          <a:p>
            <a:pPr algn="ctr"/>
            <a:r>
              <a:rPr lang="es-CO" sz="4400" dirty="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7096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set>
                                      <p:cBhvr>
                                        <p:cTn id="7" dur="910" fill="hold">
                                          <p:stCondLst>
                                            <p:cond delay="0"/>
                                          </p:stCondLst>
                                        </p:cTn>
                                        <p:tgtEl>
                                          <p:spTgt spid="7"/>
                                        </p:tgtEl>
                                        <p:attrNameLst>
                                          <p:attrName>style.rotation</p:attrName>
                                        </p:attrNameLst>
                                      </p:cBhvr>
                                      <p:to>
                                        <p:strVal val="-45.0"/>
                                      </p:to>
                                    </p:set>
                                    <p:anim calcmode="lin" valueType="num">
                                      <p:cBhvr>
                                        <p:cTn id="8" dur="910" fill="hold">
                                          <p:stCondLst>
                                            <p:cond delay="910"/>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7"/>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a:buNone/>
            </a:pPr>
            <a:r>
              <a:rPr lang="es-CO" b="1" i="1" dirty="0" err="1"/>
              <a:t>Strategy</a:t>
            </a:r>
            <a:endParaRPr lang="es-CO" b="1" i="1" dirty="0"/>
          </a:p>
          <a:p>
            <a:pPr marL="0" indent="0" algn="ctr">
              <a:buNone/>
            </a:pPr>
            <a:r>
              <a:rPr lang="es-CO" dirty="0"/>
              <a:t>Defendimos una interface </a:t>
            </a:r>
            <a:r>
              <a:rPr lang="es-CO" dirty="0" err="1"/>
              <a:t>StratageyInterface</a:t>
            </a:r>
            <a:r>
              <a:rPr lang="es-CO" dirty="0"/>
              <a:t> del cual se </a:t>
            </a:r>
            <a:r>
              <a:rPr lang="es-CO" dirty="0" smtClean="0"/>
              <a:t>implementaran </a:t>
            </a:r>
            <a:r>
              <a:rPr lang="es-CO" dirty="0"/>
              <a:t>las demás </a:t>
            </a:r>
            <a:r>
              <a:rPr lang="es-CO" dirty="0" smtClean="0"/>
              <a:t>estrategias.</a:t>
            </a:r>
          </a:p>
          <a:p>
            <a:pPr marL="0" indent="0" algn="ctr">
              <a:buNone/>
            </a:pPr>
            <a:endParaRPr lang="es-CO" dirty="0"/>
          </a:p>
          <a:p>
            <a:pPr marL="0" indent="0" algn="ctr">
              <a:buNone/>
            </a:pPr>
            <a:endParaRPr lang="es-ES" dirty="0"/>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txBox="1">
            <a:spLocks/>
          </p:cNvSpPr>
          <p:nvPr/>
        </p:nvSpPr>
        <p:spPr>
          <a:xfrm>
            <a:off x="6782871" y="670002"/>
            <a:ext cx="1728192" cy="647997"/>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rgbClr val="92D050"/>
                </a:solidFill>
                <a:effectLst/>
                <a:latin typeface="+mj-lt"/>
                <a:ea typeface="+mj-ea"/>
                <a:cs typeface="+mj-cs"/>
              </a:defRPr>
            </a:lvl1pPr>
          </a:lstStyle>
          <a:p>
            <a:pPr algn="ctr"/>
            <a:r>
              <a:rPr lang="es-CO" sz="440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pic>
        <p:nvPicPr>
          <p:cNvPr id="8" name="Imagen 7"/>
          <p:cNvPicPr>
            <a:picLocks noChangeAspect="1"/>
          </p:cNvPicPr>
          <p:nvPr/>
        </p:nvPicPr>
        <p:blipFill>
          <a:blip r:embed="rId2"/>
          <a:stretch>
            <a:fillRect/>
          </a:stretch>
        </p:blipFill>
        <p:spPr>
          <a:xfrm>
            <a:off x="544260" y="3140968"/>
            <a:ext cx="8055479" cy="1334189"/>
          </a:xfrm>
          <a:prstGeom prst="rect">
            <a:avLst/>
          </a:prstGeom>
        </p:spPr>
      </p:pic>
    </p:spTree>
    <p:extLst>
      <p:ext uri="{BB962C8B-B14F-4D97-AF65-F5344CB8AC3E}">
        <p14:creationId xmlns:p14="http://schemas.microsoft.com/office/powerpoint/2010/main" val="303018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39752" y="623779"/>
            <a:ext cx="6624736" cy="1320800"/>
          </a:xfrm>
        </p:spPr>
        <p:txBody>
          <a:bodyPr>
            <a:normAutofit/>
          </a:bodyPr>
          <a:lstStyle/>
          <a:p>
            <a:pPr algn="ctr"/>
            <a:r>
              <a:rPr lang="es-ES" b="0" dirty="0" err="1">
                <a:latin typeface="Arial Black" panose="020B0A04020102020204" pitchFamily="34" charset="0"/>
              </a:rPr>
              <a:t>Builder</a:t>
            </a:r>
            <a:r>
              <a:rPr lang="es-ES" b="0" dirty="0">
                <a:latin typeface="Arial Black" panose="020B0A04020102020204" pitchFamily="34" charset="0"/>
              </a:rPr>
              <a:t> </a:t>
            </a:r>
            <a:r>
              <a:rPr lang="es-ES" b="0" dirty="0" smtClean="0">
                <a:latin typeface="Arial Black" panose="020B0A04020102020204" pitchFamily="34" charset="0"/>
              </a:rPr>
              <a:t>(o constructor)</a:t>
            </a:r>
            <a:endParaRPr lang="es-ES" b="0" dirty="0">
              <a:latin typeface="Arial Black" panose="020B0A04020102020204" pitchFamily="34" charset="0"/>
            </a:endParaRPr>
          </a:p>
        </p:txBody>
      </p:sp>
      <p:sp>
        <p:nvSpPr>
          <p:cNvPr id="3" name="2 Marcador de contenido"/>
          <p:cNvSpPr>
            <a:spLocks noGrp="1"/>
          </p:cNvSpPr>
          <p:nvPr>
            <p:ph idx="1"/>
          </p:nvPr>
        </p:nvSpPr>
        <p:spPr>
          <a:xfrm>
            <a:off x="3275856" y="1939817"/>
            <a:ext cx="5400600" cy="3937455"/>
          </a:xfrm>
        </p:spPr>
        <p:txBody>
          <a:bodyPr/>
          <a:lstStyle/>
          <a:p>
            <a:pPr marL="0" indent="0" algn="ctr">
              <a:buNone/>
            </a:pPr>
            <a:r>
              <a:rPr lang="es-CO" dirty="0"/>
              <a:t>Como Patrón de diseño, el patrón </a:t>
            </a:r>
            <a:r>
              <a:rPr lang="es-CO" dirty="0" err="1"/>
              <a:t>builder</a:t>
            </a:r>
            <a:r>
              <a:rPr lang="es-CO" dirty="0"/>
              <a:t> (Constructor) es usado para permitir la creación de una variedad de objetos complejos desde un objeto fuente (Producto), el objeto fuente se compone de una variedad de partes que contribuyen individualmente a la creación de cada objeto complejo a través de un conjunto de llamadas a interfaces comunes de la clase </a:t>
            </a:r>
            <a:r>
              <a:rPr lang="es-CO" dirty="0" err="1"/>
              <a:t>Abstract</a:t>
            </a:r>
            <a:r>
              <a:rPr lang="es-CO" dirty="0"/>
              <a:t> </a:t>
            </a:r>
            <a:r>
              <a:rPr lang="es-CO" dirty="0" err="1"/>
              <a:t>Builder</a:t>
            </a:r>
            <a:r>
              <a:rPr lang="es-CO" dirty="0"/>
              <a:t>.</a:t>
            </a:r>
          </a:p>
        </p:txBody>
      </p:sp>
      <p:sp>
        <p:nvSpPr>
          <p:cNvPr id="4" name="3 Rectángulo"/>
          <p:cNvSpPr/>
          <p:nvPr/>
        </p:nvSpPr>
        <p:spPr>
          <a:xfrm>
            <a:off x="500034" y="1928802"/>
            <a:ext cx="2357454" cy="3429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dirty="0"/>
              <a:t>Imagen  de la entidad o logo de la entidad de ser posible</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a:buNone/>
            </a:pPr>
            <a:r>
              <a:rPr lang="es-ES" b="1" i="1" dirty="0" err="1"/>
              <a:t>ConcreteStrategy</a:t>
            </a:r>
            <a:endParaRPr lang="es-ES" b="1" i="1" dirty="0"/>
          </a:p>
          <a:p>
            <a:pPr marL="0" indent="0" algn="ctr">
              <a:buNone/>
            </a:pPr>
            <a:r>
              <a:rPr lang="es-ES" dirty="0"/>
              <a:t>Definimos una estrategia concreta llamada </a:t>
            </a:r>
            <a:r>
              <a:rPr lang="es-ES" dirty="0" err="1"/>
              <a:t>ConcreteStrategyA</a:t>
            </a:r>
            <a:r>
              <a:rPr lang="es-ES" dirty="0"/>
              <a:t> que encapsula nuestro algoritmo de </a:t>
            </a:r>
            <a:r>
              <a:rPr lang="es-ES" dirty="0" smtClean="0"/>
              <a:t>comportamiento.</a:t>
            </a:r>
          </a:p>
          <a:p>
            <a:pPr marL="0" indent="0" algn="ctr">
              <a:buNone/>
            </a:pPr>
            <a:endParaRPr lang="es-ES" dirty="0"/>
          </a:p>
          <a:p>
            <a:pPr marL="0" indent="0" algn="ctr">
              <a:buNone/>
            </a:pPr>
            <a:endParaRPr lang="es-ES" dirty="0"/>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txBox="1">
            <a:spLocks/>
          </p:cNvSpPr>
          <p:nvPr/>
        </p:nvSpPr>
        <p:spPr>
          <a:xfrm>
            <a:off x="6782871" y="670002"/>
            <a:ext cx="1728192" cy="647997"/>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rgbClr val="92D050"/>
                </a:solidFill>
                <a:effectLst/>
                <a:latin typeface="+mj-lt"/>
                <a:ea typeface="+mj-ea"/>
                <a:cs typeface="+mj-cs"/>
              </a:defRPr>
            </a:lvl1pPr>
          </a:lstStyle>
          <a:p>
            <a:pPr algn="ctr"/>
            <a:r>
              <a:rPr lang="es-CO" sz="440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pic>
        <p:nvPicPr>
          <p:cNvPr id="7" name="Imagen 6"/>
          <p:cNvPicPr>
            <a:picLocks noChangeAspect="1"/>
          </p:cNvPicPr>
          <p:nvPr/>
        </p:nvPicPr>
        <p:blipFill>
          <a:blip r:embed="rId2"/>
          <a:stretch>
            <a:fillRect/>
          </a:stretch>
        </p:blipFill>
        <p:spPr>
          <a:xfrm>
            <a:off x="448745" y="3140968"/>
            <a:ext cx="8246510" cy="2517626"/>
          </a:xfrm>
          <a:prstGeom prst="rect">
            <a:avLst/>
          </a:prstGeom>
        </p:spPr>
      </p:pic>
    </p:spTree>
    <p:extLst>
      <p:ext uri="{BB962C8B-B14F-4D97-AF65-F5344CB8AC3E}">
        <p14:creationId xmlns:p14="http://schemas.microsoft.com/office/powerpoint/2010/main" val="334823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a:buNone/>
            </a:pPr>
            <a:r>
              <a:rPr lang="es-CO" dirty="0"/>
              <a:t>Definimos otra estrategia concreta llamada </a:t>
            </a:r>
            <a:r>
              <a:rPr lang="es-CO" dirty="0" err="1"/>
              <a:t>ConcreteStrategyB</a:t>
            </a:r>
            <a:r>
              <a:rPr lang="es-CO" dirty="0"/>
              <a:t> que encapsula otro algoritmo de </a:t>
            </a:r>
            <a:r>
              <a:rPr lang="es-CO" dirty="0" smtClean="0"/>
              <a:t>comportamiento.</a:t>
            </a:r>
          </a:p>
          <a:p>
            <a:pPr marL="0" indent="0" algn="ctr">
              <a:buNone/>
            </a:pPr>
            <a:endParaRPr lang="es-CO" dirty="0"/>
          </a:p>
          <a:p>
            <a:pPr marL="0" indent="0" algn="ctr">
              <a:buNone/>
            </a:pPr>
            <a:endParaRPr lang="es-ES" dirty="0"/>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txBox="1">
            <a:spLocks/>
          </p:cNvSpPr>
          <p:nvPr/>
        </p:nvSpPr>
        <p:spPr>
          <a:xfrm>
            <a:off x="6782871" y="670002"/>
            <a:ext cx="1728192" cy="647997"/>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rgbClr val="92D050"/>
                </a:solidFill>
                <a:effectLst/>
                <a:latin typeface="+mj-lt"/>
                <a:ea typeface="+mj-ea"/>
                <a:cs typeface="+mj-cs"/>
              </a:defRPr>
            </a:lvl1pPr>
          </a:lstStyle>
          <a:p>
            <a:pPr algn="ctr"/>
            <a:r>
              <a:rPr lang="es-CO" sz="440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pic>
        <p:nvPicPr>
          <p:cNvPr id="7" name="Imagen 6"/>
          <p:cNvPicPr>
            <a:picLocks noChangeAspect="1"/>
          </p:cNvPicPr>
          <p:nvPr/>
        </p:nvPicPr>
        <p:blipFill>
          <a:blip r:embed="rId2"/>
          <a:stretch>
            <a:fillRect/>
          </a:stretch>
        </p:blipFill>
        <p:spPr>
          <a:xfrm>
            <a:off x="428462" y="2747243"/>
            <a:ext cx="8287076" cy="2508101"/>
          </a:xfrm>
          <a:prstGeom prst="rect">
            <a:avLst/>
          </a:prstGeom>
        </p:spPr>
      </p:pic>
    </p:spTree>
    <p:extLst>
      <p:ext uri="{BB962C8B-B14F-4D97-AF65-F5344CB8AC3E}">
        <p14:creationId xmlns:p14="http://schemas.microsoft.com/office/powerpoint/2010/main" val="420539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fontAlgn="base">
              <a:buNone/>
            </a:pPr>
            <a:r>
              <a:rPr lang="es-CO" b="1" i="1" dirty="0" err="1"/>
              <a:t>Main</a:t>
            </a:r>
            <a:endParaRPr lang="es-CO" b="1" i="1" dirty="0"/>
          </a:p>
          <a:p>
            <a:pPr marL="0" indent="0" algn="ctr" fontAlgn="base">
              <a:buNone/>
            </a:pPr>
            <a:r>
              <a:rPr lang="es-CO" dirty="0"/>
              <a:t>Este seria la manera como invocaríamos a nuestro código</a:t>
            </a:r>
          </a:p>
          <a:p>
            <a:pPr marL="0" indent="0">
              <a:buNone/>
            </a:pPr>
            <a:endParaRPr lang="es-ES" dirty="0" smtClean="0"/>
          </a:p>
          <a:p>
            <a:pPr marL="0" indent="0">
              <a:buNone/>
            </a:pPr>
            <a:endParaRPr lang="es-ES" dirty="0"/>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txBox="1">
            <a:spLocks/>
          </p:cNvSpPr>
          <p:nvPr/>
        </p:nvSpPr>
        <p:spPr>
          <a:xfrm>
            <a:off x="6782871" y="670002"/>
            <a:ext cx="1728192" cy="647997"/>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b="1" kern="1200">
                <a:solidFill>
                  <a:srgbClr val="92D050"/>
                </a:solidFill>
                <a:effectLst/>
                <a:latin typeface="+mj-lt"/>
                <a:ea typeface="+mj-ea"/>
                <a:cs typeface="+mj-cs"/>
              </a:defRPr>
            </a:lvl1pPr>
          </a:lstStyle>
          <a:p>
            <a:pPr algn="ctr"/>
            <a:r>
              <a:rPr lang="es-CO" sz="440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pic>
        <p:nvPicPr>
          <p:cNvPr id="6" name="Imagen 5"/>
          <p:cNvPicPr>
            <a:picLocks noChangeAspect="1"/>
          </p:cNvPicPr>
          <p:nvPr/>
        </p:nvPicPr>
        <p:blipFill>
          <a:blip r:embed="rId2"/>
          <a:stretch>
            <a:fillRect/>
          </a:stretch>
        </p:blipFill>
        <p:spPr>
          <a:xfrm>
            <a:off x="672369" y="2924944"/>
            <a:ext cx="7799262" cy="2377380"/>
          </a:xfrm>
          <a:prstGeom prst="rect">
            <a:avLst/>
          </a:prstGeom>
        </p:spPr>
      </p:pic>
    </p:spTree>
    <p:extLst>
      <p:ext uri="{BB962C8B-B14F-4D97-AF65-F5344CB8AC3E}">
        <p14:creationId xmlns:p14="http://schemas.microsoft.com/office/powerpoint/2010/main" val="195100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4363" y="1358263"/>
            <a:ext cx="7886700" cy="4149919"/>
          </a:xfrm>
        </p:spPr>
        <p:txBody>
          <a:bodyPr>
            <a:noAutofit/>
          </a:bodyPr>
          <a:lstStyle/>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class</a:t>
            </a:r>
            <a:r>
              <a:rPr lang="es-ES" sz="1400" dirty="0">
                <a:latin typeface="Arial Rounded MT Bold" panose="020F0704030504030204" pitchFamily="34" charset="0"/>
              </a:rPr>
              <a:t> </a:t>
            </a:r>
            <a:r>
              <a:rPr lang="es-ES" sz="1400" dirty="0" err="1">
                <a:latin typeface="Arial Rounded MT Bold" panose="020F0704030504030204" pitchFamily="34" charset="0"/>
              </a:rPr>
              <a:t>MainApp</a:t>
            </a:r>
            <a:endParaRPr lang="es-ES" sz="1400" dirty="0">
              <a:latin typeface="Arial Rounded MT Bold" panose="020F0704030504030204" pitchFamily="34" charset="0"/>
            </a:endParaRPr>
          </a:p>
          <a:p>
            <a:pPr marL="0" indent="0">
              <a:buNone/>
            </a:pPr>
            <a:r>
              <a:rPr lang="es-ES" sz="1400" dirty="0">
                <a:latin typeface="Arial Rounded MT Bold" panose="020F0704030504030204" pitchFamily="34" charset="0"/>
              </a:rPr>
              <a:t>  {</a:t>
            </a: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static</a:t>
            </a:r>
            <a:r>
              <a:rPr lang="es-ES" sz="1400" dirty="0">
                <a:latin typeface="Arial Rounded MT Bold" panose="020F0704030504030204" pitchFamily="34" charset="0"/>
              </a:rPr>
              <a:t> </a:t>
            </a:r>
            <a:r>
              <a:rPr lang="es-ES" sz="1400" dirty="0" err="1">
                <a:latin typeface="Arial Rounded MT Bold" panose="020F0704030504030204" pitchFamily="34" charset="0"/>
              </a:rPr>
              <a:t>void</a:t>
            </a:r>
            <a:r>
              <a:rPr lang="es-ES" sz="1400" dirty="0">
                <a:latin typeface="Arial Rounded MT Bold" panose="020F0704030504030204" pitchFamily="34" charset="0"/>
              </a:rPr>
              <a:t> </a:t>
            </a:r>
            <a:r>
              <a:rPr lang="es-ES" sz="1400" dirty="0" err="1">
                <a:latin typeface="Arial Rounded MT Bold" panose="020F0704030504030204" pitchFamily="34" charset="0"/>
              </a:rPr>
              <a:t>Main</a:t>
            </a:r>
            <a:r>
              <a:rPr lang="es-ES" sz="1400" dirty="0">
                <a:latin typeface="Arial Rounded MT Bold" panose="020F0704030504030204" pitchFamily="34" charset="0"/>
              </a:rPr>
              <a:t>()</a:t>
            </a:r>
          </a:p>
          <a:p>
            <a:pPr marL="0" indent="0">
              <a:buNone/>
            </a:pPr>
            <a:r>
              <a:rPr lang="es-ES" sz="1400" dirty="0">
                <a:latin typeface="Arial Rounded MT Bold" panose="020F0704030504030204" pitchFamily="34" charset="0"/>
              </a:rPr>
              <a:t>    {</a:t>
            </a: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Context</a:t>
            </a:r>
            <a:r>
              <a:rPr lang="es-ES" sz="1400" dirty="0">
                <a:latin typeface="Arial Rounded MT Bold" panose="020F0704030504030204" pitchFamily="34" charset="0"/>
              </a:rPr>
              <a:t> </a:t>
            </a:r>
            <a:r>
              <a:rPr lang="es-ES" sz="1400" dirty="0" err="1">
                <a:latin typeface="Arial Rounded MT Bold" panose="020F0704030504030204" pitchFamily="34" charset="0"/>
              </a:rPr>
              <a:t>context</a:t>
            </a:r>
            <a:r>
              <a:rPr lang="es-ES" sz="1400" dirty="0">
                <a:latin typeface="Arial Rounded MT Bold" panose="020F0704030504030204" pitchFamily="34" charset="0"/>
              </a:rPr>
              <a:t>;</a:t>
            </a:r>
          </a:p>
          <a:p>
            <a:pPr marL="0" indent="0">
              <a:buNone/>
            </a:pPr>
            <a:endParaRPr lang="es-ES" sz="1400" dirty="0">
              <a:latin typeface="Arial Rounded MT Bold" panose="020F0704030504030204" pitchFamily="34" charset="0"/>
            </a:endParaRPr>
          </a:p>
          <a:p>
            <a:pPr marL="0" indent="0">
              <a:buNone/>
            </a:pPr>
            <a:r>
              <a:rPr lang="es-ES" sz="1400" dirty="0">
                <a:latin typeface="Arial Rounded MT Bold" panose="020F0704030504030204" pitchFamily="34" charset="0"/>
              </a:rPr>
              <a:t>      // Tres contextos con diferentes estrategias</a:t>
            </a: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context</a:t>
            </a:r>
            <a:r>
              <a:rPr lang="es-ES" sz="1400" dirty="0">
                <a:latin typeface="Arial Rounded MT Bold" panose="020F0704030504030204" pitchFamily="34" charset="0"/>
              </a:rPr>
              <a:t> = new </a:t>
            </a:r>
            <a:r>
              <a:rPr lang="es-ES" sz="1400" dirty="0" err="1">
                <a:latin typeface="Arial Rounded MT Bold" panose="020F0704030504030204" pitchFamily="34" charset="0"/>
              </a:rPr>
              <a:t>Context</a:t>
            </a:r>
            <a:r>
              <a:rPr lang="es-ES" sz="1400" dirty="0">
                <a:latin typeface="Arial Rounded MT Bold" panose="020F0704030504030204" pitchFamily="34" charset="0"/>
              </a:rPr>
              <a:t>(new </a:t>
            </a:r>
            <a:r>
              <a:rPr lang="es-ES" sz="1400" dirty="0" err="1">
                <a:latin typeface="Arial Rounded MT Bold" panose="020F0704030504030204" pitchFamily="34" charset="0"/>
              </a:rPr>
              <a:t>ConcreteStrategyA</a:t>
            </a:r>
            <a:r>
              <a:rPr lang="es-ES" sz="1400" dirty="0">
                <a:latin typeface="Arial Rounded MT Bold" panose="020F0704030504030204" pitchFamily="34" charset="0"/>
              </a:rPr>
              <a:t>());</a:t>
            </a: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context.Execute</a:t>
            </a:r>
            <a:r>
              <a:rPr lang="es-ES" sz="1400" dirty="0">
                <a:latin typeface="Arial Rounded MT Bold" panose="020F0704030504030204" pitchFamily="34" charset="0"/>
              </a:rPr>
              <a:t>();</a:t>
            </a:r>
          </a:p>
          <a:p>
            <a:pPr marL="0" indent="0">
              <a:buNone/>
            </a:pPr>
            <a:endParaRPr lang="es-ES" sz="1400" dirty="0">
              <a:latin typeface="Arial Rounded MT Bold" panose="020F0704030504030204" pitchFamily="34" charset="0"/>
            </a:endParaRP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context</a:t>
            </a:r>
            <a:r>
              <a:rPr lang="es-ES" sz="1400" dirty="0">
                <a:latin typeface="Arial Rounded MT Bold" panose="020F0704030504030204" pitchFamily="34" charset="0"/>
              </a:rPr>
              <a:t> = new </a:t>
            </a:r>
            <a:r>
              <a:rPr lang="es-ES" sz="1400" dirty="0" err="1">
                <a:latin typeface="Arial Rounded MT Bold" panose="020F0704030504030204" pitchFamily="34" charset="0"/>
              </a:rPr>
              <a:t>Context</a:t>
            </a:r>
            <a:r>
              <a:rPr lang="es-ES" sz="1400" dirty="0">
                <a:latin typeface="Arial Rounded MT Bold" panose="020F0704030504030204" pitchFamily="34" charset="0"/>
              </a:rPr>
              <a:t>(new </a:t>
            </a:r>
            <a:r>
              <a:rPr lang="es-ES" sz="1400" dirty="0" err="1">
                <a:latin typeface="Arial Rounded MT Bold" panose="020F0704030504030204" pitchFamily="34" charset="0"/>
              </a:rPr>
              <a:t>ConcreteStrategyB</a:t>
            </a:r>
            <a:r>
              <a:rPr lang="es-ES" sz="1400" dirty="0">
                <a:latin typeface="Arial Rounded MT Bold" panose="020F0704030504030204" pitchFamily="34" charset="0"/>
              </a:rPr>
              <a:t>());</a:t>
            </a: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context.Execute</a:t>
            </a:r>
            <a:r>
              <a:rPr lang="es-ES" sz="1400" dirty="0">
                <a:latin typeface="Arial Rounded MT Bold" panose="020F0704030504030204" pitchFamily="34" charset="0"/>
              </a:rPr>
              <a:t>();</a:t>
            </a:r>
          </a:p>
          <a:p>
            <a:pPr marL="0" indent="0">
              <a:buNone/>
            </a:pPr>
            <a:endParaRPr lang="es-ES" sz="1400" dirty="0">
              <a:latin typeface="Arial Rounded MT Bold" panose="020F0704030504030204" pitchFamily="34" charset="0"/>
            </a:endParaRP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context</a:t>
            </a:r>
            <a:r>
              <a:rPr lang="es-ES" sz="1400" dirty="0">
                <a:latin typeface="Arial Rounded MT Bold" panose="020F0704030504030204" pitchFamily="34" charset="0"/>
              </a:rPr>
              <a:t> = new </a:t>
            </a:r>
            <a:r>
              <a:rPr lang="es-ES" sz="1400" dirty="0" err="1">
                <a:latin typeface="Arial Rounded MT Bold" panose="020F0704030504030204" pitchFamily="34" charset="0"/>
              </a:rPr>
              <a:t>Context</a:t>
            </a:r>
            <a:r>
              <a:rPr lang="es-ES" sz="1400" dirty="0">
                <a:latin typeface="Arial Rounded MT Bold" panose="020F0704030504030204" pitchFamily="34" charset="0"/>
              </a:rPr>
              <a:t>(new </a:t>
            </a:r>
            <a:r>
              <a:rPr lang="es-ES" sz="1400" dirty="0" err="1">
                <a:latin typeface="Arial Rounded MT Bold" panose="020F0704030504030204" pitchFamily="34" charset="0"/>
              </a:rPr>
              <a:t>ConcreteStrategyC</a:t>
            </a:r>
            <a:r>
              <a:rPr lang="es-ES" sz="1400" dirty="0">
                <a:latin typeface="Arial Rounded MT Bold" panose="020F0704030504030204" pitchFamily="34" charset="0"/>
              </a:rPr>
              <a:t>());</a:t>
            </a:r>
          </a:p>
          <a:p>
            <a:pPr marL="0" indent="0">
              <a:buNone/>
            </a:pPr>
            <a:r>
              <a:rPr lang="es-ES" sz="1400" dirty="0">
                <a:latin typeface="Arial Rounded MT Bold" panose="020F0704030504030204" pitchFamily="34" charset="0"/>
              </a:rPr>
              <a:t>      </a:t>
            </a:r>
            <a:r>
              <a:rPr lang="es-ES" sz="1400" dirty="0" err="1">
                <a:latin typeface="Arial Rounded MT Bold" panose="020F0704030504030204" pitchFamily="34" charset="0"/>
              </a:rPr>
              <a:t>context.Execute</a:t>
            </a:r>
            <a:r>
              <a:rPr lang="es-ES" sz="1400" dirty="0">
                <a:latin typeface="Arial Rounded MT Bold" panose="020F0704030504030204" pitchFamily="34" charset="0"/>
              </a:rPr>
              <a:t>();</a:t>
            </a:r>
          </a:p>
          <a:p>
            <a:pPr marL="0" indent="0">
              <a:buNone/>
            </a:pPr>
            <a:r>
              <a:rPr lang="es-ES" sz="1400" dirty="0" smtClean="0">
                <a:latin typeface="Arial Rounded MT Bold" panose="020F0704030504030204" pitchFamily="34" charset="0"/>
              </a:rPr>
              <a:t>    </a:t>
            </a:r>
            <a:r>
              <a:rPr lang="es-ES" sz="1400" dirty="0">
                <a:latin typeface="Arial Rounded MT Bold" panose="020F0704030504030204" pitchFamily="34" charset="0"/>
              </a:rPr>
              <a:t>}</a:t>
            </a:r>
          </a:p>
          <a:p>
            <a:pPr marL="0" indent="0">
              <a:buNone/>
            </a:pPr>
            <a:r>
              <a:rPr lang="es-ES" sz="1400" dirty="0">
                <a:latin typeface="Arial Rounded MT Bold" panose="020F0704030504030204" pitchFamily="34" charset="0"/>
              </a:rPr>
              <a:t>  </a:t>
            </a:r>
            <a:r>
              <a:rPr lang="es-ES" sz="1400" dirty="0" smtClean="0">
                <a:latin typeface="Arial Rounded MT Bold" panose="020F0704030504030204" pitchFamily="34" charset="0"/>
              </a:rPr>
              <a:t>}</a:t>
            </a:r>
          </a:p>
          <a:p>
            <a:pPr marL="0" indent="0">
              <a:buNone/>
            </a:pPr>
            <a:endParaRPr lang="es-ES" sz="1400" dirty="0"/>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a:spLocks noGrp="1"/>
          </p:cNvSpPr>
          <p:nvPr>
            <p:ph type="title"/>
          </p:nvPr>
        </p:nvSpPr>
        <p:spPr>
          <a:xfrm>
            <a:off x="6782871" y="670002"/>
            <a:ext cx="1728192" cy="647997"/>
          </a:xfrm>
        </p:spPr>
        <p:txBody>
          <a:bodyPr>
            <a:noAutofit/>
          </a:bodyPr>
          <a:lstStyle/>
          <a:p>
            <a:pPr algn="ctr"/>
            <a:r>
              <a:rPr lang="es-CO" sz="4400" dirty="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16611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4363" y="1664348"/>
            <a:ext cx="7886700" cy="4351338"/>
          </a:xfrm>
        </p:spPr>
        <p:txBody>
          <a:bodyPr>
            <a:noAutofit/>
          </a:bodyPr>
          <a:lstStyle/>
          <a:p>
            <a:pPr marL="0" indent="0">
              <a:buNone/>
            </a:pPr>
            <a:r>
              <a:rPr lang="es-ES" sz="1600" dirty="0">
                <a:latin typeface="Arial Rounded MT Bold" panose="020F0704030504030204" pitchFamily="34" charset="0"/>
              </a:rPr>
              <a:t> interface </a:t>
            </a:r>
            <a:r>
              <a:rPr lang="es-ES" sz="1600" dirty="0" err="1">
                <a:latin typeface="Arial Rounded MT Bold" panose="020F0704030504030204" pitchFamily="34" charset="0"/>
              </a:rPr>
              <a:t>IStrategy</a:t>
            </a:r>
            <a:endParaRPr lang="es-ES" sz="1600" dirty="0">
              <a:latin typeface="Arial Rounded MT Bold" panose="020F0704030504030204" pitchFamily="34" charset="0"/>
            </a:endParaRPr>
          </a:p>
          <a:p>
            <a:pPr marL="0" indent="0">
              <a:buNone/>
            </a:pPr>
            <a:r>
              <a:rPr lang="es-ES" sz="1600" dirty="0">
                <a:latin typeface="Arial Rounded MT Bold" panose="020F0704030504030204" pitchFamily="34" charset="0"/>
              </a:rPr>
              <a:t>  {</a:t>
            </a:r>
          </a:p>
          <a:p>
            <a:pPr marL="0" indent="0">
              <a:buNone/>
            </a:pPr>
            <a:r>
              <a:rPr lang="es-ES" sz="1600" dirty="0">
                <a:latin typeface="Arial Rounded MT Bold" panose="020F0704030504030204" pitchFamily="34" charset="0"/>
              </a:rPr>
              <a:t>    </a:t>
            </a:r>
            <a:r>
              <a:rPr lang="es-ES" sz="1600" dirty="0" err="1">
                <a:latin typeface="Arial Rounded MT Bold" panose="020F0704030504030204" pitchFamily="34" charset="0"/>
              </a:rPr>
              <a:t>void</a:t>
            </a:r>
            <a:r>
              <a:rPr lang="es-ES" sz="1600" dirty="0">
                <a:latin typeface="Arial Rounded MT Bold" panose="020F0704030504030204" pitchFamily="34" charset="0"/>
              </a:rPr>
              <a:t> </a:t>
            </a:r>
            <a:r>
              <a:rPr lang="es-ES" sz="1600" dirty="0" err="1">
                <a:latin typeface="Arial Rounded MT Bold" panose="020F0704030504030204" pitchFamily="34" charset="0"/>
              </a:rPr>
              <a:t>Execute</a:t>
            </a:r>
            <a:r>
              <a:rPr lang="es-ES" sz="1600" dirty="0">
                <a:latin typeface="Arial Rounded MT Bold" panose="020F0704030504030204" pitchFamily="34" charset="0"/>
              </a:rPr>
              <a:t>();</a:t>
            </a:r>
          </a:p>
          <a:p>
            <a:pPr marL="0" indent="0">
              <a:buNone/>
            </a:pPr>
            <a:r>
              <a:rPr lang="es-ES" sz="1600" dirty="0">
                <a:latin typeface="Arial Rounded MT Bold" panose="020F0704030504030204" pitchFamily="34" charset="0"/>
              </a:rPr>
              <a:t>  }</a:t>
            </a:r>
          </a:p>
          <a:p>
            <a:pPr marL="0" indent="0">
              <a:buNone/>
            </a:pPr>
            <a:endParaRPr lang="es-ES" sz="1600" dirty="0">
              <a:latin typeface="Arial Rounded MT Bold" panose="020F0704030504030204" pitchFamily="34" charset="0"/>
            </a:endParaRPr>
          </a:p>
          <a:p>
            <a:pPr marL="0" indent="0">
              <a:buNone/>
            </a:pPr>
            <a:r>
              <a:rPr lang="es-ES" sz="1600" dirty="0">
                <a:latin typeface="Arial Rounded MT Bold" panose="020F0704030504030204" pitchFamily="34" charset="0"/>
              </a:rPr>
              <a:t>  // Implementa el algoritmo usando el </a:t>
            </a:r>
            <a:r>
              <a:rPr lang="es-ES" sz="1600" dirty="0" err="1">
                <a:latin typeface="Arial Rounded MT Bold" panose="020F0704030504030204" pitchFamily="34" charset="0"/>
              </a:rPr>
              <a:t>patron</a:t>
            </a:r>
            <a:r>
              <a:rPr lang="es-ES" sz="1600" dirty="0">
                <a:latin typeface="Arial Rounded MT Bold" panose="020F0704030504030204" pitchFamily="34" charset="0"/>
              </a:rPr>
              <a:t> estrategia</a:t>
            </a:r>
          </a:p>
          <a:p>
            <a:pPr marL="0" indent="0">
              <a:buNone/>
            </a:pPr>
            <a:r>
              <a:rPr lang="es-ES" sz="1600" dirty="0">
                <a:latin typeface="Arial Rounded MT Bold" panose="020F0704030504030204" pitchFamily="34" charset="0"/>
              </a:rPr>
              <a:t>  </a:t>
            </a:r>
            <a:r>
              <a:rPr lang="es-ES" sz="1600" dirty="0" err="1">
                <a:latin typeface="Arial Rounded MT Bold" panose="020F0704030504030204" pitchFamily="34" charset="0"/>
              </a:rPr>
              <a:t>class</a:t>
            </a:r>
            <a:r>
              <a:rPr lang="es-ES" sz="1600" dirty="0">
                <a:latin typeface="Arial Rounded MT Bold" panose="020F0704030504030204" pitchFamily="34" charset="0"/>
              </a:rPr>
              <a:t> </a:t>
            </a:r>
            <a:r>
              <a:rPr lang="es-ES" sz="1600" dirty="0" err="1">
                <a:latin typeface="Arial Rounded MT Bold" panose="020F0704030504030204" pitchFamily="34" charset="0"/>
              </a:rPr>
              <a:t>ConcreteStrategyA</a:t>
            </a:r>
            <a:r>
              <a:rPr lang="es-ES" sz="1600" dirty="0">
                <a:latin typeface="Arial Rounded MT Bold" panose="020F0704030504030204" pitchFamily="34" charset="0"/>
              </a:rPr>
              <a:t> : </a:t>
            </a:r>
            <a:r>
              <a:rPr lang="es-ES" sz="1600" dirty="0" err="1">
                <a:latin typeface="Arial Rounded MT Bold" panose="020F0704030504030204" pitchFamily="34" charset="0"/>
              </a:rPr>
              <a:t>IStrategy</a:t>
            </a:r>
            <a:endParaRPr lang="es-ES" sz="1600" dirty="0">
              <a:latin typeface="Arial Rounded MT Bold" panose="020F0704030504030204" pitchFamily="34" charset="0"/>
            </a:endParaRPr>
          </a:p>
          <a:p>
            <a:pPr marL="0" indent="0">
              <a:buNone/>
            </a:pPr>
            <a:r>
              <a:rPr lang="es-ES" sz="1600" dirty="0">
                <a:latin typeface="Arial Rounded MT Bold" panose="020F0704030504030204" pitchFamily="34" charset="0"/>
              </a:rPr>
              <a:t>  {</a:t>
            </a:r>
          </a:p>
          <a:p>
            <a:pPr marL="0" indent="0">
              <a:buNone/>
            </a:pPr>
            <a:r>
              <a:rPr lang="es-ES" sz="1600" dirty="0">
                <a:latin typeface="Arial Rounded MT Bold" panose="020F0704030504030204" pitchFamily="34" charset="0"/>
              </a:rPr>
              <a:t>    </a:t>
            </a:r>
            <a:r>
              <a:rPr lang="es-ES" sz="1600" dirty="0" err="1">
                <a:latin typeface="Arial Rounded MT Bold" panose="020F0704030504030204" pitchFamily="34" charset="0"/>
              </a:rPr>
              <a:t>public</a:t>
            </a:r>
            <a:r>
              <a:rPr lang="es-ES" sz="1600" dirty="0">
                <a:latin typeface="Arial Rounded MT Bold" panose="020F0704030504030204" pitchFamily="34" charset="0"/>
              </a:rPr>
              <a:t> </a:t>
            </a:r>
            <a:r>
              <a:rPr lang="es-ES" sz="1600" dirty="0" err="1">
                <a:latin typeface="Arial Rounded MT Bold" panose="020F0704030504030204" pitchFamily="34" charset="0"/>
              </a:rPr>
              <a:t>void</a:t>
            </a:r>
            <a:r>
              <a:rPr lang="es-ES" sz="1600" dirty="0">
                <a:latin typeface="Arial Rounded MT Bold" panose="020F0704030504030204" pitchFamily="34" charset="0"/>
              </a:rPr>
              <a:t> </a:t>
            </a:r>
            <a:r>
              <a:rPr lang="es-ES" sz="1600" dirty="0" err="1">
                <a:latin typeface="Arial Rounded MT Bold" panose="020F0704030504030204" pitchFamily="34" charset="0"/>
              </a:rPr>
              <a:t>Execute</a:t>
            </a:r>
            <a:r>
              <a:rPr lang="es-ES" sz="1600" dirty="0">
                <a:latin typeface="Arial Rounded MT Bold" panose="020F0704030504030204" pitchFamily="34" charset="0"/>
              </a:rPr>
              <a:t>()</a:t>
            </a:r>
          </a:p>
          <a:p>
            <a:pPr marL="0" indent="0">
              <a:buNone/>
            </a:pPr>
            <a:r>
              <a:rPr lang="es-ES" sz="1600" dirty="0">
                <a:latin typeface="Arial Rounded MT Bold" panose="020F0704030504030204" pitchFamily="34" charset="0"/>
              </a:rPr>
              <a:t>    {</a:t>
            </a:r>
          </a:p>
          <a:p>
            <a:pPr marL="0" indent="0">
              <a:buNone/>
            </a:pPr>
            <a:r>
              <a:rPr lang="es-ES" sz="1600" dirty="0">
                <a:latin typeface="Arial Rounded MT Bold" panose="020F0704030504030204" pitchFamily="34" charset="0"/>
              </a:rPr>
              <a:t>      </a:t>
            </a:r>
            <a:r>
              <a:rPr lang="es-ES" sz="1600" dirty="0" err="1">
                <a:latin typeface="Arial Rounded MT Bold" panose="020F0704030504030204" pitchFamily="34" charset="0"/>
              </a:rPr>
              <a:t>Console.WriteLine</a:t>
            </a:r>
            <a:r>
              <a:rPr lang="es-ES" sz="1600" dirty="0">
                <a:latin typeface="Arial Rounded MT Bold" panose="020F0704030504030204" pitchFamily="34" charset="0"/>
              </a:rPr>
              <a:t>( "</a:t>
            </a:r>
            <a:r>
              <a:rPr lang="es-ES" sz="1600" dirty="0" err="1">
                <a:latin typeface="Arial Rounded MT Bold" panose="020F0704030504030204" pitchFamily="34" charset="0"/>
              </a:rPr>
              <a:t>Called</a:t>
            </a:r>
            <a:r>
              <a:rPr lang="es-ES" sz="1600" dirty="0">
                <a:latin typeface="Arial Rounded MT Bold" panose="020F0704030504030204" pitchFamily="34" charset="0"/>
              </a:rPr>
              <a:t> </a:t>
            </a:r>
            <a:r>
              <a:rPr lang="es-ES" sz="1600" dirty="0" err="1">
                <a:latin typeface="Arial Rounded MT Bold" panose="020F0704030504030204" pitchFamily="34" charset="0"/>
              </a:rPr>
              <a:t>ConcreteStrategyA.Execute</a:t>
            </a:r>
            <a:r>
              <a:rPr lang="es-ES" sz="1600" dirty="0">
                <a:latin typeface="Arial Rounded MT Bold" panose="020F0704030504030204" pitchFamily="34" charset="0"/>
              </a:rPr>
              <a:t>()" );</a:t>
            </a:r>
          </a:p>
          <a:p>
            <a:pPr marL="0" indent="0">
              <a:buNone/>
            </a:pPr>
            <a:r>
              <a:rPr lang="es-ES" sz="1600" dirty="0">
                <a:latin typeface="Arial Rounded MT Bold" panose="020F0704030504030204" pitchFamily="34" charset="0"/>
              </a:rPr>
              <a:t>    }</a:t>
            </a:r>
          </a:p>
          <a:p>
            <a:pPr marL="0" indent="0">
              <a:buNone/>
            </a:pPr>
            <a:r>
              <a:rPr lang="es-ES" sz="1600" dirty="0">
                <a:latin typeface="Arial Rounded MT Bold" panose="020F0704030504030204" pitchFamily="34" charset="0"/>
              </a:rPr>
              <a:t>  </a:t>
            </a:r>
            <a:r>
              <a:rPr lang="es-ES" sz="1600" dirty="0" smtClean="0">
                <a:latin typeface="Arial Rounded MT Bold" panose="020F0704030504030204" pitchFamily="34" charset="0"/>
              </a:rPr>
              <a:t>}</a:t>
            </a:r>
          </a:p>
          <a:p>
            <a:pPr marL="0" indent="0">
              <a:buNone/>
            </a:pPr>
            <a:endParaRPr lang="es-ES" sz="1600" dirty="0">
              <a:latin typeface="Arial Rounded MT Bold" panose="020F0704030504030204" pitchFamily="34" charset="0"/>
            </a:endParaRPr>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a:spLocks noGrp="1"/>
          </p:cNvSpPr>
          <p:nvPr>
            <p:ph type="title"/>
          </p:nvPr>
        </p:nvSpPr>
        <p:spPr>
          <a:xfrm>
            <a:off x="6782871" y="670002"/>
            <a:ext cx="1728192" cy="647997"/>
          </a:xfrm>
        </p:spPr>
        <p:txBody>
          <a:bodyPr>
            <a:noAutofit/>
          </a:bodyPr>
          <a:lstStyle/>
          <a:p>
            <a:pPr algn="ctr"/>
            <a:r>
              <a:rPr lang="es-CO" sz="4400" dirty="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306845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class</a:t>
            </a:r>
            <a:r>
              <a:rPr lang="es-ES" dirty="0">
                <a:latin typeface="Arial Rounded MT Bold" panose="020F0704030504030204" pitchFamily="34" charset="0"/>
              </a:rPr>
              <a:t> </a:t>
            </a:r>
            <a:r>
              <a:rPr lang="es-ES" dirty="0" err="1">
                <a:latin typeface="Arial Rounded MT Bold" panose="020F0704030504030204" pitchFamily="34" charset="0"/>
              </a:rPr>
              <a:t>ConcreteStrategyB</a:t>
            </a:r>
            <a:r>
              <a:rPr lang="es-ES" dirty="0">
                <a:latin typeface="Arial Rounded MT Bold" panose="020F0704030504030204" pitchFamily="34" charset="0"/>
              </a:rPr>
              <a:t> : </a:t>
            </a:r>
            <a:r>
              <a:rPr lang="es-ES" dirty="0" err="1">
                <a:latin typeface="Arial Rounded MT Bold" panose="020F0704030504030204" pitchFamily="34" charset="0"/>
              </a:rPr>
              <a:t>IStrategy</a:t>
            </a:r>
            <a:endParaRPr lang="es-ES" dirty="0">
              <a:latin typeface="Arial Rounded MT Bold" panose="020F0704030504030204" pitchFamily="34" charset="0"/>
            </a:endParaRP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public</a:t>
            </a:r>
            <a:r>
              <a:rPr lang="es-ES" dirty="0">
                <a:latin typeface="Arial Rounded MT Bold" panose="020F0704030504030204" pitchFamily="34" charset="0"/>
              </a:rPr>
              <a:t> </a:t>
            </a:r>
            <a:r>
              <a:rPr lang="es-ES" dirty="0" err="1">
                <a:latin typeface="Arial Rounded MT Bold" panose="020F0704030504030204" pitchFamily="34" charset="0"/>
              </a:rPr>
              <a:t>void</a:t>
            </a:r>
            <a:r>
              <a:rPr lang="es-ES" dirty="0">
                <a:latin typeface="Arial Rounded MT Bold" panose="020F0704030504030204" pitchFamily="34" charset="0"/>
              </a:rPr>
              <a:t> </a:t>
            </a:r>
            <a:r>
              <a:rPr lang="es-ES" dirty="0" err="1">
                <a:latin typeface="Arial Rounded MT Bold" panose="020F0704030504030204" pitchFamily="34" charset="0"/>
              </a:rPr>
              <a:t>Execute</a:t>
            </a:r>
            <a:r>
              <a:rPr lang="es-ES" dirty="0">
                <a:latin typeface="Arial Rounded MT Bold" panose="020F0704030504030204" pitchFamily="34" charset="0"/>
              </a:rPr>
              <a:t>()</a:t>
            </a: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Console.WriteLine</a:t>
            </a:r>
            <a:r>
              <a:rPr lang="es-ES" dirty="0">
                <a:latin typeface="Arial Rounded MT Bold" panose="020F0704030504030204" pitchFamily="34" charset="0"/>
              </a:rPr>
              <a:t>( "</a:t>
            </a:r>
            <a:r>
              <a:rPr lang="es-ES" dirty="0" err="1">
                <a:latin typeface="Arial Rounded MT Bold" panose="020F0704030504030204" pitchFamily="34" charset="0"/>
              </a:rPr>
              <a:t>Called</a:t>
            </a:r>
            <a:r>
              <a:rPr lang="es-ES" dirty="0">
                <a:latin typeface="Arial Rounded MT Bold" panose="020F0704030504030204" pitchFamily="34" charset="0"/>
              </a:rPr>
              <a:t> </a:t>
            </a:r>
            <a:r>
              <a:rPr lang="es-ES" dirty="0" err="1">
                <a:latin typeface="Arial Rounded MT Bold" panose="020F0704030504030204" pitchFamily="34" charset="0"/>
              </a:rPr>
              <a:t>ConcreteStrategyB.Execute</a:t>
            </a: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p>
          <a:p>
            <a:pPr marL="0" indent="0">
              <a:buNone/>
            </a:pPr>
            <a:endParaRPr lang="es-ES" dirty="0">
              <a:latin typeface="Arial Rounded MT Bold" panose="020F0704030504030204" pitchFamily="34" charset="0"/>
            </a:endParaRP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class</a:t>
            </a:r>
            <a:r>
              <a:rPr lang="es-ES" dirty="0">
                <a:latin typeface="Arial Rounded MT Bold" panose="020F0704030504030204" pitchFamily="34" charset="0"/>
              </a:rPr>
              <a:t> </a:t>
            </a:r>
            <a:r>
              <a:rPr lang="es-ES" dirty="0" err="1">
                <a:latin typeface="Arial Rounded MT Bold" panose="020F0704030504030204" pitchFamily="34" charset="0"/>
              </a:rPr>
              <a:t>ConcreteStrategyC</a:t>
            </a:r>
            <a:r>
              <a:rPr lang="es-ES" dirty="0">
                <a:latin typeface="Arial Rounded MT Bold" panose="020F0704030504030204" pitchFamily="34" charset="0"/>
              </a:rPr>
              <a:t> : </a:t>
            </a:r>
            <a:r>
              <a:rPr lang="es-ES" dirty="0" err="1">
                <a:latin typeface="Arial Rounded MT Bold" panose="020F0704030504030204" pitchFamily="34" charset="0"/>
              </a:rPr>
              <a:t>IStrategy</a:t>
            </a:r>
            <a:endParaRPr lang="es-ES" dirty="0">
              <a:latin typeface="Arial Rounded MT Bold" panose="020F0704030504030204" pitchFamily="34" charset="0"/>
            </a:endParaRP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public</a:t>
            </a:r>
            <a:r>
              <a:rPr lang="es-ES" dirty="0">
                <a:latin typeface="Arial Rounded MT Bold" panose="020F0704030504030204" pitchFamily="34" charset="0"/>
              </a:rPr>
              <a:t> </a:t>
            </a:r>
            <a:r>
              <a:rPr lang="es-ES" dirty="0" err="1">
                <a:latin typeface="Arial Rounded MT Bold" panose="020F0704030504030204" pitchFamily="34" charset="0"/>
              </a:rPr>
              <a:t>void</a:t>
            </a:r>
            <a:r>
              <a:rPr lang="es-ES" dirty="0">
                <a:latin typeface="Arial Rounded MT Bold" panose="020F0704030504030204" pitchFamily="34" charset="0"/>
              </a:rPr>
              <a:t> </a:t>
            </a:r>
            <a:r>
              <a:rPr lang="es-ES" dirty="0" err="1">
                <a:latin typeface="Arial Rounded MT Bold" panose="020F0704030504030204" pitchFamily="34" charset="0"/>
              </a:rPr>
              <a:t>Execute</a:t>
            </a:r>
            <a:r>
              <a:rPr lang="es-ES" dirty="0">
                <a:latin typeface="Arial Rounded MT Bold" panose="020F0704030504030204" pitchFamily="34" charset="0"/>
              </a:rPr>
              <a:t>()</a:t>
            </a: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Console.WriteLine</a:t>
            </a:r>
            <a:r>
              <a:rPr lang="es-ES" dirty="0">
                <a:latin typeface="Arial Rounded MT Bold" panose="020F0704030504030204" pitchFamily="34" charset="0"/>
              </a:rPr>
              <a:t>( "</a:t>
            </a:r>
            <a:r>
              <a:rPr lang="es-ES" dirty="0" err="1">
                <a:latin typeface="Arial Rounded MT Bold" panose="020F0704030504030204" pitchFamily="34" charset="0"/>
              </a:rPr>
              <a:t>Called</a:t>
            </a:r>
            <a:r>
              <a:rPr lang="es-ES" dirty="0">
                <a:latin typeface="Arial Rounded MT Bold" panose="020F0704030504030204" pitchFamily="34" charset="0"/>
              </a:rPr>
              <a:t> </a:t>
            </a:r>
            <a:r>
              <a:rPr lang="es-ES" dirty="0" err="1">
                <a:latin typeface="Arial Rounded MT Bold" panose="020F0704030504030204" pitchFamily="34" charset="0"/>
              </a:rPr>
              <a:t>ConcreteStrategyC.Execute</a:t>
            </a: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a:spLocks noGrp="1"/>
          </p:cNvSpPr>
          <p:nvPr>
            <p:ph type="title"/>
          </p:nvPr>
        </p:nvSpPr>
        <p:spPr>
          <a:xfrm>
            <a:off x="6782871" y="670002"/>
            <a:ext cx="1728192" cy="647997"/>
          </a:xfrm>
        </p:spPr>
        <p:txBody>
          <a:bodyPr>
            <a:noAutofit/>
          </a:bodyPr>
          <a:lstStyle/>
          <a:p>
            <a:pPr algn="ctr"/>
            <a:r>
              <a:rPr lang="es-CO" sz="4400" dirty="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161415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pPr marL="0" indent="0">
              <a:buNone/>
            </a:pPr>
            <a:r>
              <a:rPr lang="es-ES" dirty="0">
                <a:latin typeface="Arial Rounded MT Bold" panose="020F0704030504030204" pitchFamily="34" charset="0"/>
              </a:rPr>
              <a:t> // Contiene un objeto </a:t>
            </a:r>
            <a:r>
              <a:rPr lang="es-ES" dirty="0" err="1">
                <a:latin typeface="Arial Rounded MT Bold" panose="020F0704030504030204" pitchFamily="34" charset="0"/>
              </a:rPr>
              <a:t>ConcreteStrategy</a:t>
            </a:r>
            <a:r>
              <a:rPr lang="es-ES" dirty="0">
                <a:latin typeface="Arial Rounded MT Bold" panose="020F0704030504030204" pitchFamily="34" charset="0"/>
              </a:rPr>
              <a:t> y mantiene una referencia a un objeto </a:t>
            </a:r>
            <a:r>
              <a:rPr lang="es-ES" dirty="0" err="1">
                <a:latin typeface="Arial Rounded MT Bold" panose="020F0704030504030204" pitchFamily="34" charset="0"/>
              </a:rPr>
              <a:t>Strategy</a:t>
            </a:r>
            <a:endParaRPr lang="es-ES" dirty="0">
              <a:latin typeface="Arial Rounded MT Bold" panose="020F0704030504030204" pitchFamily="34" charset="0"/>
            </a:endParaRP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class</a:t>
            </a:r>
            <a:r>
              <a:rPr lang="es-ES" dirty="0">
                <a:latin typeface="Arial Rounded MT Bold" panose="020F0704030504030204" pitchFamily="34" charset="0"/>
              </a:rPr>
              <a:t> </a:t>
            </a:r>
            <a:r>
              <a:rPr lang="es-ES" dirty="0" err="1">
                <a:latin typeface="Arial Rounded MT Bold" panose="020F0704030504030204" pitchFamily="34" charset="0"/>
              </a:rPr>
              <a:t>Context</a:t>
            </a:r>
            <a:endParaRPr lang="es-ES" dirty="0">
              <a:latin typeface="Arial Rounded MT Bold" panose="020F0704030504030204" pitchFamily="34" charset="0"/>
            </a:endParaRP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IStrategy</a:t>
            </a:r>
            <a:r>
              <a:rPr lang="es-ES" dirty="0">
                <a:latin typeface="Arial Rounded MT Bold" panose="020F0704030504030204" pitchFamily="34" charset="0"/>
              </a:rPr>
              <a:t> </a:t>
            </a:r>
            <a:r>
              <a:rPr lang="es-ES" dirty="0" err="1">
                <a:latin typeface="Arial Rounded MT Bold" panose="020F0704030504030204" pitchFamily="34" charset="0"/>
              </a:rPr>
              <a:t>strategy</a:t>
            </a:r>
            <a:r>
              <a:rPr lang="es-ES" dirty="0">
                <a:latin typeface="Arial Rounded MT Bold" panose="020F0704030504030204" pitchFamily="34" charset="0"/>
              </a:rPr>
              <a:t>;</a:t>
            </a:r>
          </a:p>
          <a:p>
            <a:pPr marL="0" indent="0">
              <a:buNone/>
            </a:pPr>
            <a:endParaRPr lang="es-ES" dirty="0">
              <a:latin typeface="Arial Rounded MT Bold" panose="020F0704030504030204" pitchFamily="34" charset="0"/>
            </a:endParaRPr>
          </a:p>
          <a:p>
            <a:pPr marL="0" indent="0">
              <a:buNone/>
            </a:pPr>
            <a:r>
              <a:rPr lang="es-ES" dirty="0">
                <a:latin typeface="Arial Rounded MT Bold" panose="020F0704030504030204" pitchFamily="34" charset="0"/>
              </a:rPr>
              <a:t>    // Constructor</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public</a:t>
            </a:r>
            <a:r>
              <a:rPr lang="es-ES" dirty="0">
                <a:latin typeface="Arial Rounded MT Bold" panose="020F0704030504030204" pitchFamily="34" charset="0"/>
              </a:rPr>
              <a:t> </a:t>
            </a:r>
            <a:r>
              <a:rPr lang="es-ES" dirty="0" err="1">
                <a:latin typeface="Arial Rounded MT Bold" panose="020F0704030504030204" pitchFamily="34" charset="0"/>
              </a:rPr>
              <a:t>Context</a:t>
            </a:r>
            <a:r>
              <a:rPr lang="es-ES" dirty="0">
                <a:latin typeface="Arial Rounded MT Bold" panose="020F0704030504030204" pitchFamily="34" charset="0"/>
              </a:rPr>
              <a:t>(</a:t>
            </a:r>
            <a:r>
              <a:rPr lang="es-ES" dirty="0" err="1">
                <a:latin typeface="Arial Rounded MT Bold" panose="020F0704030504030204" pitchFamily="34" charset="0"/>
              </a:rPr>
              <a:t>IStrategy</a:t>
            </a:r>
            <a:r>
              <a:rPr lang="es-ES" dirty="0">
                <a:latin typeface="Arial Rounded MT Bold" panose="020F0704030504030204" pitchFamily="34" charset="0"/>
              </a:rPr>
              <a:t> </a:t>
            </a:r>
            <a:r>
              <a:rPr lang="es-ES" dirty="0" err="1">
                <a:latin typeface="Arial Rounded MT Bold" panose="020F0704030504030204" pitchFamily="34" charset="0"/>
              </a:rPr>
              <a:t>strategy</a:t>
            </a:r>
            <a:r>
              <a:rPr lang="es-ES" dirty="0">
                <a:latin typeface="Arial Rounded MT Bold" panose="020F0704030504030204" pitchFamily="34" charset="0"/>
              </a:rPr>
              <a:t>)</a:t>
            </a: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this.strategy</a:t>
            </a:r>
            <a:r>
              <a:rPr lang="es-ES" dirty="0">
                <a:latin typeface="Arial Rounded MT Bold" panose="020F0704030504030204" pitchFamily="34" charset="0"/>
              </a:rPr>
              <a:t> = </a:t>
            </a:r>
            <a:r>
              <a:rPr lang="es-ES" dirty="0" err="1">
                <a:latin typeface="Arial Rounded MT Bold" panose="020F0704030504030204" pitchFamily="34" charset="0"/>
              </a:rPr>
              <a:t>strategy</a:t>
            </a:r>
            <a:r>
              <a:rPr lang="es-ES" dirty="0">
                <a:latin typeface="Arial Rounded MT Bold" panose="020F0704030504030204" pitchFamily="34" charset="0"/>
              </a:rPr>
              <a:t>;</a:t>
            </a:r>
          </a:p>
          <a:p>
            <a:pPr marL="0" indent="0">
              <a:buNone/>
            </a:pPr>
            <a:r>
              <a:rPr lang="es-ES" dirty="0">
                <a:latin typeface="Arial Rounded MT Bold" panose="020F0704030504030204" pitchFamily="34" charset="0"/>
              </a:rPr>
              <a:t>    }</a:t>
            </a:r>
          </a:p>
          <a:p>
            <a:pPr marL="0" indent="0">
              <a:buNone/>
            </a:pPr>
            <a:endParaRPr lang="es-ES" dirty="0">
              <a:latin typeface="Arial Rounded MT Bold" panose="020F0704030504030204" pitchFamily="34" charset="0"/>
            </a:endParaRP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public</a:t>
            </a:r>
            <a:r>
              <a:rPr lang="es-ES" dirty="0">
                <a:latin typeface="Arial Rounded MT Bold" panose="020F0704030504030204" pitchFamily="34" charset="0"/>
              </a:rPr>
              <a:t> </a:t>
            </a:r>
            <a:r>
              <a:rPr lang="es-ES" dirty="0" err="1">
                <a:latin typeface="Arial Rounded MT Bold" panose="020F0704030504030204" pitchFamily="34" charset="0"/>
              </a:rPr>
              <a:t>void</a:t>
            </a:r>
            <a:r>
              <a:rPr lang="es-ES" dirty="0">
                <a:latin typeface="Arial Rounded MT Bold" panose="020F0704030504030204" pitchFamily="34" charset="0"/>
              </a:rPr>
              <a:t> </a:t>
            </a:r>
            <a:r>
              <a:rPr lang="es-ES" dirty="0" err="1">
                <a:latin typeface="Arial Rounded MT Bold" panose="020F0704030504030204" pitchFamily="34" charset="0"/>
              </a:rPr>
              <a:t>Execute</a:t>
            </a:r>
            <a:r>
              <a:rPr lang="es-ES" dirty="0">
                <a:latin typeface="Arial Rounded MT Bold" panose="020F0704030504030204" pitchFamily="34" charset="0"/>
              </a:rPr>
              <a:t>()</a:t>
            </a:r>
          </a:p>
          <a:p>
            <a:pPr marL="0" indent="0">
              <a:buNone/>
            </a:pPr>
            <a:r>
              <a:rPr lang="es-ES" dirty="0">
                <a:latin typeface="Arial Rounded MT Bold" panose="020F0704030504030204" pitchFamily="34" charset="0"/>
              </a:rPr>
              <a:t>    {</a:t>
            </a:r>
          </a:p>
          <a:p>
            <a:pPr marL="0" indent="0">
              <a:buNone/>
            </a:pPr>
            <a:r>
              <a:rPr lang="es-ES" dirty="0">
                <a:latin typeface="Arial Rounded MT Bold" panose="020F0704030504030204" pitchFamily="34" charset="0"/>
              </a:rPr>
              <a:t>      </a:t>
            </a:r>
            <a:r>
              <a:rPr lang="es-ES" dirty="0" err="1">
                <a:latin typeface="Arial Rounded MT Bold" panose="020F0704030504030204" pitchFamily="34" charset="0"/>
              </a:rPr>
              <a:t>strategy.Execute</a:t>
            </a:r>
            <a:r>
              <a:rPr lang="es-ES" dirty="0">
                <a:latin typeface="Arial Rounded MT Bold" panose="020F0704030504030204" pitchFamily="34" charset="0"/>
              </a:rPr>
              <a:t>();</a:t>
            </a:r>
          </a:p>
          <a:p>
            <a:pPr marL="0" indent="0">
              <a:buNone/>
            </a:pPr>
            <a:r>
              <a:rPr lang="es-ES" dirty="0">
                <a:latin typeface="Arial Rounded MT Bold" panose="020F0704030504030204" pitchFamily="34" charset="0"/>
              </a:rPr>
              <a:t>    </a:t>
            </a:r>
            <a:r>
              <a:rPr lang="es-ES" dirty="0" smtClean="0">
                <a:latin typeface="Arial Rounded MT Bold" panose="020F0704030504030204" pitchFamily="34" charset="0"/>
              </a:rPr>
              <a:t>}</a:t>
            </a:r>
            <a:endParaRPr lang="es-ES" dirty="0">
              <a:latin typeface="Arial Rounded MT Bold" panose="020F0704030504030204" pitchFamily="34" charset="0"/>
            </a:endParaRPr>
          </a:p>
          <a:p>
            <a:pPr marL="0" indent="0">
              <a:buNone/>
            </a:pPr>
            <a:endParaRPr lang="es-ES" dirty="0">
              <a:latin typeface="Arial Rounded MT Bold" panose="020F0704030504030204" pitchFamily="34" charset="0"/>
            </a:endParaRPr>
          </a:p>
        </p:txBody>
      </p:sp>
      <p:sp>
        <p:nvSpPr>
          <p:cNvPr id="4" name="Título 1"/>
          <p:cNvSpPr txBox="1">
            <a:spLocks/>
          </p:cNvSpPr>
          <p:nvPr/>
        </p:nvSpPr>
        <p:spPr>
          <a:xfrm>
            <a:off x="4118575" y="332656"/>
            <a:ext cx="2880320" cy="9943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s-CO" sz="7200" b="1" dirty="0" smtClean="0">
                <a:solidFill>
                  <a:srgbClr val="00B050"/>
                </a:solidFill>
                <a:latin typeface="Brush Script MT" panose="03060802040406070304" pitchFamily="66" charset="0"/>
              </a:rPr>
              <a:t>CODE</a:t>
            </a:r>
            <a:endParaRPr lang="es-ES" sz="7200" b="1" dirty="0">
              <a:solidFill>
                <a:srgbClr val="00B050"/>
              </a:solidFill>
              <a:latin typeface="Brush Script MT" panose="03060802040406070304" pitchFamily="66" charset="0"/>
            </a:endParaRPr>
          </a:p>
        </p:txBody>
      </p:sp>
      <p:sp>
        <p:nvSpPr>
          <p:cNvPr id="5" name="Título 1"/>
          <p:cNvSpPr>
            <a:spLocks noGrp="1"/>
          </p:cNvSpPr>
          <p:nvPr>
            <p:ph type="title"/>
          </p:nvPr>
        </p:nvSpPr>
        <p:spPr>
          <a:xfrm>
            <a:off x="6782871" y="670002"/>
            <a:ext cx="1728192" cy="647997"/>
          </a:xfrm>
        </p:spPr>
        <p:txBody>
          <a:bodyPr>
            <a:noAutofit/>
          </a:bodyPr>
          <a:lstStyle/>
          <a:p>
            <a:pPr algn="ctr"/>
            <a:r>
              <a:rPr lang="es-CO" sz="4400" dirty="0" smtClean="0">
                <a:solidFill>
                  <a:srgbClr val="00B050"/>
                </a:solidFill>
                <a:latin typeface="Arial Black" panose="020B0A04020102020204" pitchFamily="34" charset="0"/>
              </a:rPr>
              <a:t>. . .  </a:t>
            </a:r>
            <a:endParaRPr lang="es-ES" sz="4400"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21782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repeatCount="10000" accel="50000" fill="hold" grpId="0" nodeType="after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set>
                                      <p:cBhvr>
                                        <p:cTn id="7" dur="910" fill="hold">
                                          <p:stCondLst>
                                            <p:cond delay="0"/>
                                          </p:stCondLst>
                                        </p:cTn>
                                        <p:tgtEl>
                                          <p:spTgt spid="5"/>
                                        </p:tgtEl>
                                        <p:attrNameLst>
                                          <p:attrName>style.rotation</p:attrName>
                                        </p:attrNameLst>
                                      </p:cBhvr>
                                      <p:to>
                                        <p:strVal val="-45.0"/>
                                      </p:to>
                                    </p:set>
                                    <p:anim calcmode="lin" valueType="num">
                                      <p:cBhvr>
                                        <p:cTn id="8" dur="910" fill="hold">
                                          <p:stCondLst>
                                            <p:cond delay="910"/>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910"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312" decel="50000" autoRev="1" fill="hold">
                                          <p:stCondLst>
                                            <p:cond delay="910"/>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272" fill="hold">
                                          <p:stCondLst>
                                            <p:cond delay="1728"/>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31840" y="836712"/>
            <a:ext cx="5791522" cy="647997"/>
          </a:xfrm>
        </p:spPr>
        <p:txBody>
          <a:bodyPr/>
          <a:lstStyle/>
          <a:p>
            <a:pPr algn="ctr"/>
            <a:r>
              <a:rPr lang="es-ES" b="0" dirty="0" err="1">
                <a:latin typeface="Arial Black" panose="020B0A04020102020204" pitchFamily="34" charset="0"/>
              </a:rPr>
              <a:t>Builder</a:t>
            </a:r>
            <a:r>
              <a:rPr lang="es-ES" b="0" dirty="0">
                <a:latin typeface="Arial Black" panose="020B0A04020102020204" pitchFamily="34" charset="0"/>
              </a:rPr>
              <a:t> (o constructor)</a:t>
            </a:r>
            <a:endParaRPr lang="es-ES" dirty="0">
              <a:latin typeface="Arial Black" panose="020B0A04020102020204" pitchFamily="34" charset="0"/>
            </a:endParaRPr>
          </a:p>
        </p:txBody>
      </p:sp>
      <p:sp>
        <p:nvSpPr>
          <p:cNvPr id="3" name="2 Marcador de contenido"/>
          <p:cNvSpPr>
            <a:spLocks noGrp="1"/>
          </p:cNvSpPr>
          <p:nvPr>
            <p:ph idx="1"/>
          </p:nvPr>
        </p:nvSpPr>
        <p:spPr>
          <a:xfrm>
            <a:off x="2996858" y="1895945"/>
            <a:ext cx="5535582" cy="3461881"/>
          </a:xfrm>
        </p:spPr>
        <p:txBody>
          <a:bodyPr>
            <a:normAutofit/>
          </a:bodyPr>
          <a:lstStyle/>
          <a:p>
            <a:r>
              <a:rPr lang="es-CO" sz="2400" dirty="0"/>
              <a:t>El patrón </a:t>
            </a:r>
            <a:r>
              <a:rPr lang="es-CO" sz="2400" dirty="0" err="1"/>
              <a:t>builder</a:t>
            </a:r>
            <a:r>
              <a:rPr lang="es-CO" sz="2400" dirty="0"/>
              <a:t> es creacional.</a:t>
            </a:r>
          </a:p>
          <a:p>
            <a:r>
              <a:rPr lang="es-CO" sz="2400" dirty="0"/>
              <a:t>A menudo, el </a:t>
            </a:r>
            <a:r>
              <a:rPr lang="es-CO" sz="2400" b="1" dirty="0"/>
              <a:t>patrón </a:t>
            </a:r>
            <a:r>
              <a:rPr lang="es-CO" sz="2400" b="1" dirty="0" err="1"/>
              <a:t>builder</a:t>
            </a:r>
            <a:r>
              <a:rPr lang="es-CO" sz="2400" dirty="0"/>
              <a:t> construye el </a:t>
            </a:r>
            <a:r>
              <a:rPr lang="es-CO" sz="2400" dirty="0">
                <a:hlinkClick r:id="rId2" tooltip="Composite (patrón de diseño)"/>
              </a:rPr>
              <a:t>patrón </a:t>
            </a:r>
            <a:r>
              <a:rPr lang="es-CO" sz="2400" dirty="0" err="1">
                <a:hlinkClick r:id="rId2" tooltip="Composite (patrón de diseño)"/>
              </a:rPr>
              <a:t>Composite</a:t>
            </a:r>
            <a:r>
              <a:rPr lang="es-CO" sz="2400" dirty="0"/>
              <a:t>, un patrón estructural.</a:t>
            </a:r>
          </a:p>
        </p:txBody>
      </p:sp>
      <p:sp>
        <p:nvSpPr>
          <p:cNvPr id="4" name="3 Rectángulo"/>
          <p:cNvSpPr/>
          <p:nvPr/>
        </p:nvSpPr>
        <p:spPr>
          <a:xfrm>
            <a:off x="467544" y="1895945"/>
            <a:ext cx="2357454" cy="3429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dirty="0"/>
              <a:t>Imagen cómo se hace Actualmente el proceso</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de clases</a:t>
            </a:r>
            <a:endParaRPr lang="es-ES" dirty="0"/>
          </a:p>
        </p:txBody>
      </p:sp>
      <p:sp>
        <p:nvSpPr>
          <p:cNvPr id="3" name="Marcador de contenido 2"/>
          <p:cNvSpPr>
            <a:spLocks noGrp="1"/>
          </p:cNvSpPr>
          <p:nvPr>
            <p:ph idx="1"/>
          </p:nvPr>
        </p:nvSpPr>
        <p:spPr>
          <a:xfrm>
            <a:off x="179512" y="1556793"/>
            <a:ext cx="4680520" cy="2304256"/>
          </a:xfrm>
        </p:spPr>
        <p:txBody>
          <a:bodyPr>
            <a:normAutofit/>
          </a:bodyPr>
          <a:lstStyle/>
          <a:p>
            <a:r>
              <a:rPr lang="es-CO" dirty="0" err="1"/>
              <a:t>Builder</a:t>
            </a:r>
            <a:endParaRPr lang="es-CO" dirty="0"/>
          </a:p>
          <a:p>
            <a:pPr lvl="1"/>
            <a:r>
              <a:rPr lang="es-CO" dirty="0"/>
              <a:t>interfaz abstracta para crear productos.</a:t>
            </a:r>
          </a:p>
          <a:p>
            <a:r>
              <a:rPr lang="es-CO" dirty="0"/>
              <a:t>Concrete </a:t>
            </a:r>
            <a:r>
              <a:rPr lang="es-CO" dirty="0" err="1"/>
              <a:t>Builder</a:t>
            </a:r>
            <a:endParaRPr lang="es-CO" dirty="0"/>
          </a:p>
          <a:p>
            <a:pPr lvl="1"/>
            <a:r>
              <a:rPr lang="es-CO" dirty="0"/>
              <a:t>implementación del </a:t>
            </a:r>
            <a:r>
              <a:rPr lang="es-CO" dirty="0" err="1"/>
              <a:t>Builder</a:t>
            </a:r>
            <a:endParaRPr lang="es-CO" dirty="0"/>
          </a:p>
          <a:p>
            <a:pPr lvl="1"/>
            <a:r>
              <a:rPr lang="es-CO" dirty="0"/>
              <a:t>construye y reúne las partes necesarias para construir los productos</a:t>
            </a:r>
          </a:p>
          <a:p>
            <a:pPr marL="0" indent="0">
              <a:buNone/>
            </a:pPr>
            <a:endParaRPr lang="es-ES" dirty="0"/>
          </a:p>
        </p:txBody>
      </p:sp>
      <p:pic>
        <p:nvPicPr>
          <p:cNvPr id="1026" name="Picture 2" descr="Diagrama de clases para el patrón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60" y="3861049"/>
            <a:ext cx="7305839" cy="26098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4716016" y="1556793"/>
            <a:ext cx="4572000" cy="1477328"/>
          </a:xfrm>
          <a:prstGeom prst="rect">
            <a:avLst/>
          </a:prstGeom>
        </p:spPr>
        <p:txBody>
          <a:bodyPr>
            <a:spAutoFit/>
          </a:bodyPr>
          <a:lstStyle/>
          <a:p>
            <a:r>
              <a:rPr lang="es-CO" b="1" dirty="0"/>
              <a:t>Director</a:t>
            </a:r>
          </a:p>
          <a:p>
            <a:pPr marL="742950" lvl="1" indent="-285750">
              <a:buFont typeface="Arial" panose="020B0604020202020204" pitchFamily="34" charset="0"/>
              <a:buChar char="•"/>
            </a:pPr>
            <a:r>
              <a:rPr lang="es-CO" dirty="0"/>
              <a:t>construye un objeto usando el patrón </a:t>
            </a:r>
            <a:r>
              <a:rPr lang="es-CO" dirty="0" err="1"/>
              <a:t>Builder</a:t>
            </a:r>
            <a:endParaRPr lang="es-CO" dirty="0"/>
          </a:p>
          <a:p>
            <a:r>
              <a:rPr lang="es-CO" b="1" dirty="0"/>
              <a:t>Producto</a:t>
            </a:r>
          </a:p>
          <a:p>
            <a:pPr marL="742950" lvl="1" indent="-285750">
              <a:buFont typeface="Arial" panose="020B0604020202020204" pitchFamily="34" charset="0"/>
              <a:buChar char="•"/>
            </a:pPr>
            <a:r>
              <a:rPr lang="es-CO" dirty="0"/>
              <a:t>El objeto complejo bajo construcción</a:t>
            </a:r>
          </a:p>
        </p:txBody>
      </p:sp>
    </p:spTree>
    <p:extLst>
      <p:ext uri="{BB962C8B-B14F-4D97-AF65-F5344CB8AC3E}">
        <p14:creationId xmlns:p14="http://schemas.microsoft.com/office/powerpoint/2010/main" val="75071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Arial Black" panose="020B0A04020102020204" pitchFamily="34" charset="0"/>
              </a:rPr>
              <a:t>Ventajas</a:t>
            </a:r>
            <a:endParaRPr lang="es-ES" dirty="0">
              <a:latin typeface="Arial Black" panose="020B0A04020102020204" pitchFamily="34" charset="0"/>
            </a:endParaRPr>
          </a:p>
        </p:txBody>
      </p:sp>
      <p:sp>
        <p:nvSpPr>
          <p:cNvPr id="3" name="Marcador de contenido 2"/>
          <p:cNvSpPr>
            <a:spLocks noGrp="1"/>
          </p:cNvSpPr>
          <p:nvPr>
            <p:ph idx="1"/>
          </p:nvPr>
        </p:nvSpPr>
        <p:spPr/>
        <p:txBody>
          <a:bodyPr/>
          <a:lstStyle/>
          <a:p>
            <a:pPr marL="0" indent="0">
              <a:buNone/>
            </a:pPr>
            <a:r>
              <a:rPr lang="es-CO" dirty="0"/>
              <a:t>• Reduce el acoplamiento</a:t>
            </a:r>
            <a:r>
              <a:rPr lang="es-CO" dirty="0" smtClean="0"/>
              <a:t>.</a:t>
            </a:r>
          </a:p>
          <a:p>
            <a:pPr marL="0" indent="0">
              <a:buNone/>
            </a:pPr>
            <a:r>
              <a:rPr lang="es-CO" dirty="0"/>
              <a:t/>
            </a:r>
            <a:br>
              <a:rPr lang="es-CO" dirty="0"/>
            </a:br>
            <a:r>
              <a:rPr lang="es-CO" dirty="0"/>
              <a:t>• Permite variar la representación interna de estructuras complejas, respetando la interfaz común de la clase </a:t>
            </a:r>
            <a:r>
              <a:rPr lang="es-CO" dirty="0" err="1"/>
              <a:t>Builder</a:t>
            </a:r>
            <a:r>
              <a:rPr lang="es-CO" dirty="0" smtClean="0"/>
              <a:t>.</a:t>
            </a:r>
          </a:p>
          <a:p>
            <a:pPr marL="0" indent="0">
              <a:buNone/>
            </a:pPr>
            <a:r>
              <a:rPr lang="es-CO" dirty="0"/>
              <a:t/>
            </a:r>
            <a:br>
              <a:rPr lang="es-CO" dirty="0"/>
            </a:br>
            <a:r>
              <a:rPr lang="es-CO" dirty="0"/>
              <a:t>• Se independiza el código de construcción de la representación. Las clases concretas que tratan las representaciones internas no forman parte de la interfaz del </a:t>
            </a:r>
            <a:r>
              <a:rPr lang="es-CO" dirty="0" err="1"/>
              <a:t>Builder</a:t>
            </a:r>
            <a:r>
              <a:rPr lang="es-CO" dirty="0"/>
              <a:t>.</a:t>
            </a:r>
            <a:br>
              <a:rPr lang="es-CO" dirty="0"/>
            </a:br>
            <a:endParaRPr lang="es-ES" dirty="0"/>
          </a:p>
        </p:txBody>
      </p:sp>
    </p:spTree>
    <p:extLst>
      <p:ext uri="{BB962C8B-B14F-4D97-AF65-F5344CB8AC3E}">
        <p14:creationId xmlns:p14="http://schemas.microsoft.com/office/powerpoint/2010/main" val="419322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Arial Black" panose="020B0A04020102020204" pitchFamily="34" charset="0"/>
              </a:rPr>
              <a:t>Ventajas</a:t>
            </a:r>
            <a:endParaRPr lang="es-ES" dirty="0">
              <a:latin typeface="Arial Black" panose="020B0A04020102020204" pitchFamily="34" charset="0"/>
            </a:endParaRPr>
          </a:p>
        </p:txBody>
      </p:sp>
      <p:sp>
        <p:nvSpPr>
          <p:cNvPr id="3" name="Marcador de contenido 2"/>
          <p:cNvSpPr>
            <a:spLocks noGrp="1"/>
          </p:cNvSpPr>
          <p:nvPr>
            <p:ph idx="1"/>
          </p:nvPr>
        </p:nvSpPr>
        <p:spPr/>
        <p:txBody>
          <a:bodyPr/>
          <a:lstStyle/>
          <a:p>
            <a:pPr marL="0" indent="0">
              <a:buNone/>
            </a:pPr>
            <a:r>
              <a:rPr lang="es-CO" dirty="0"/>
              <a:t>• Cada </a:t>
            </a:r>
            <a:r>
              <a:rPr lang="es-CO" dirty="0" err="1"/>
              <a:t>ConcreteBuilder</a:t>
            </a:r>
            <a:r>
              <a:rPr lang="es-CO" dirty="0"/>
              <a:t> tiene el código específico para crear y modificar una estructura interna concreta</a:t>
            </a:r>
            <a:r>
              <a:rPr lang="es-CO" dirty="0" smtClean="0"/>
              <a:t>.</a:t>
            </a:r>
          </a:p>
          <a:p>
            <a:pPr marL="0" indent="0">
              <a:buNone/>
            </a:pPr>
            <a:r>
              <a:rPr lang="es-CO" dirty="0"/>
              <a:t/>
            </a:r>
            <a:br>
              <a:rPr lang="es-CO" dirty="0"/>
            </a:br>
            <a:r>
              <a:rPr lang="es-CO" dirty="0"/>
              <a:t>• Distintos Director con distintas utilidades (visores, </a:t>
            </a:r>
            <a:r>
              <a:rPr lang="es-CO" dirty="0" err="1"/>
              <a:t>parsers</a:t>
            </a:r>
            <a:r>
              <a:rPr lang="es-CO" dirty="0"/>
              <a:t>, </a:t>
            </a:r>
            <a:r>
              <a:rPr lang="es-CO" dirty="0" err="1"/>
              <a:t>etc</a:t>
            </a:r>
            <a:r>
              <a:rPr lang="es-CO" dirty="0"/>
              <a:t>) pueden utilizar el mismo </a:t>
            </a:r>
            <a:r>
              <a:rPr lang="es-CO" dirty="0" err="1"/>
              <a:t>ConcreteBuilder</a:t>
            </a:r>
            <a:r>
              <a:rPr lang="es-CO" dirty="0" smtClean="0"/>
              <a:t>.</a:t>
            </a:r>
          </a:p>
          <a:p>
            <a:pPr marL="0" indent="0">
              <a:buNone/>
            </a:pPr>
            <a:r>
              <a:rPr lang="es-CO" dirty="0"/>
              <a:t/>
            </a:r>
            <a:br>
              <a:rPr lang="es-CO" dirty="0"/>
            </a:br>
            <a:r>
              <a:rPr lang="es-CO" dirty="0"/>
              <a:t>• Permite un mayor control en el proceso de creación del objeto. El Director controla la creación paso a paso, solo cuando el </a:t>
            </a:r>
            <a:r>
              <a:rPr lang="es-CO" dirty="0" err="1"/>
              <a:t>Builder</a:t>
            </a:r>
            <a:r>
              <a:rPr lang="es-CO" dirty="0"/>
              <a:t> ha terminado de construir el objeto lo recupera el Director.</a:t>
            </a:r>
            <a:endParaRPr lang="es-ES" dirty="0"/>
          </a:p>
          <a:p>
            <a:endParaRPr lang="es-ES" dirty="0"/>
          </a:p>
        </p:txBody>
      </p:sp>
    </p:spTree>
    <p:extLst>
      <p:ext uri="{BB962C8B-B14F-4D97-AF65-F5344CB8AC3E}">
        <p14:creationId xmlns:p14="http://schemas.microsoft.com/office/powerpoint/2010/main" val="10674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3688" y="2924944"/>
            <a:ext cx="5791522" cy="647997"/>
          </a:xfrm>
        </p:spPr>
        <p:txBody>
          <a:bodyPr/>
          <a:lstStyle/>
          <a:p>
            <a:pPr algn="ctr"/>
            <a:r>
              <a:rPr lang="es-ES" dirty="0" smtClean="0"/>
              <a:t>EJEMPLO (CODIGO)</a:t>
            </a:r>
            <a:endParaRPr lang="es-ES" dirty="0"/>
          </a:p>
        </p:txBody>
      </p:sp>
    </p:spTree>
    <p:extLst>
      <p:ext uri="{BB962C8B-B14F-4D97-AF65-F5344CB8AC3E}">
        <p14:creationId xmlns:p14="http://schemas.microsoft.com/office/powerpoint/2010/main" val="54565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996952"/>
            <a:ext cx="9144000" cy="647997"/>
          </a:xfrm>
        </p:spPr>
        <p:txBody>
          <a:bodyPr>
            <a:noAutofit/>
          </a:bodyPr>
          <a:lstStyle/>
          <a:p>
            <a:pPr algn="ctr"/>
            <a:r>
              <a:rPr lang="es-CO" sz="4400" dirty="0">
                <a:solidFill>
                  <a:srgbClr val="00B050"/>
                </a:solidFill>
                <a:latin typeface="Arial Black" panose="020B0A04020102020204" pitchFamily="34" charset="0"/>
              </a:rPr>
              <a:t>GOF PATRON STRATEGY</a:t>
            </a:r>
            <a:endParaRPr lang="es-ES" sz="4400"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61714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CO" dirty="0">
                <a:solidFill>
                  <a:srgbClr val="00B050"/>
                </a:solidFill>
                <a:latin typeface="Arial Black" panose="020B0A04020102020204" pitchFamily="34" charset="0"/>
              </a:rPr>
              <a:t>GOF PATRON STRATEGY</a:t>
            </a:r>
            <a:endParaRPr lang="es-ES" dirty="0">
              <a:solidFill>
                <a:srgbClr val="00B050"/>
              </a:solidFill>
              <a:latin typeface="Arial Black" panose="020B0A04020102020204" pitchFamily="34" charset="0"/>
            </a:endParaRPr>
          </a:p>
        </p:txBody>
      </p:sp>
      <p:sp>
        <p:nvSpPr>
          <p:cNvPr id="3" name="Marcador de contenido 2"/>
          <p:cNvSpPr>
            <a:spLocks noGrp="1"/>
          </p:cNvSpPr>
          <p:nvPr>
            <p:ph idx="1"/>
          </p:nvPr>
        </p:nvSpPr>
        <p:spPr/>
        <p:txBody>
          <a:bodyPr>
            <a:normAutofit/>
          </a:bodyPr>
          <a:lstStyle/>
          <a:p>
            <a:pPr marL="0" indent="0" algn="r">
              <a:buNone/>
            </a:pPr>
            <a:r>
              <a:rPr lang="es-CO" sz="2400" dirty="0">
                <a:latin typeface="Arial Rounded MT Bold" panose="020F0704030504030204" pitchFamily="34" charset="0"/>
              </a:rPr>
              <a:t>Es un patrón de diseño para el desarrollo de software. Se clasifica como patrón de comportamiento porque determina cómo se debe realizar el intercambio de mensajes entre diferentes objetos para resolver una tarea</a:t>
            </a:r>
          </a:p>
          <a:p>
            <a:pPr algn="r"/>
            <a:endParaRPr lang="es-ES" sz="2400" dirty="0">
              <a:latin typeface="Arial Rounded MT Bold" panose="020F0704030504030204" pitchFamily="34" charset="0"/>
            </a:endParaRPr>
          </a:p>
        </p:txBody>
      </p:sp>
      <p:pic>
        <p:nvPicPr>
          <p:cNvPr id="1026" name="Picture 2" descr="https://upload.wikimedia.org/wikipedia/commons/3/32/Strategy_Patter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61048"/>
            <a:ext cx="5914086" cy="211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7540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6191</TotalTime>
  <Words>795</Words>
  <Application>Microsoft Office PowerPoint</Application>
  <PresentationFormat>Presentación en pantalla (4:3)</PresentationFormat>
  <Paragraphs>158</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Arial Black</vt:lpstr>
      <vt:lpstr>Arial Rounded MT Bold</vt:lpstr>
      <vt:lpstr>Brush Script MT</vt:lpstr>
      <vt:lpstr>Calibri</vt:lpstr>
      <vt:lpstr>Calibri Light</vt:lpstr>
      <vt:lpstr>Tema de Office</vt:lpstr>
      <vt:lpstr>PATRON BUILDER &amp; STRATEGY</vt:lpstr>
      <vt:lpstr>Builder (o constructor)</vt:lpstr>
      <vt:lpstr>Builder (o constructor)</vt:lpstr>
      <vt:lpstr>Diagrama de clases</vt:lpstr>
      <vt:lpstr>Ventajas</vt:lpstr>
      <vt:lpstr>Ventajas</vt:lpstr>
      <vt:lpstr>EJEMPLO (CODIGO)</vt:lpstr>
      <vt:lpstr>GOF PATRON STRATEGY</vt:lpstr>
      <vt:lpstr>GOF PATRON STRATEGY</vt:lpstr>
      <vt:lpstr>Propósito</vt:lpstr>
      <vt:lpstr>GOF PATRON STRATEGY</vt:lpstr>
      <vt:lpstr>GOF PATRON STRATEGY</vt:lpstr>
      <vt:lpstr>Aplicación</vt:lpstr>
      <vt:lpstr>Participes</vt:lpstr>
      <vt:lpstr>Implementación</vt:lpstr>
      <vt:lpstr>Resultados</vt:lpstr>
      <vt:lpstr>. . .  </vt:lpstr>
      <vt:lpstr>. . .  </vt:lpstr>
      <vt:lpstr>Presentación de PowerPoint</vt:lpstr>
      <vt:lpstr>Presentación de PowerPoint</vt:lpstr>
      <vt:lpstr>Presentación de PowerPoint</vt:lpstr>
      <vt:lpstr>Presentación de PowerPoint</vt:lpstr>
      <vt:lpstr>. . .  </vt:lpstr>
      <vt:lpstr>. . .  </vt:lpstr>
      <vt:lpstr>. . .  </vt:lpstr>
      <vt:lpstr>. .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 la App</dc:title>
  <dc:creator>borisgr04</dc:creator>
  <cp:lastModifiedBy>Gustavo Palomino</cp:lastModifiedBy>
  <cp:revision>42</cp:revision>
  <dcterms:created xsi:type="dcterms:W3CDTF">2015-09-07T16:56:49Z</dcterms:created>
  <dcterms:modified xsi:type="dcterms:W3CDTF">2017-10-23T16:02:15Z</dcterms:modified>
</cp:coreProperties>
</file>