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65" r:id="rId4"/>
    <p:sldId id="264" r:id="rId5"/>
    <p:sldId id="266" r:id="rId6"/>
    <p:sldId id="262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E15A-9122-4B4B-9314-306A87055562}" type="datetimeFigureOut">
              <a:rPr lang="es-CO" smtClean="0"/>
              <a:t>11/10/2017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DFBC-7869-4497-8D21-AD8C6B2384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81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939D-31F3-4C6E-964E-BD6FE74E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75EA9-0FA3-4A35-B00D-0FE8B075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3BFC2-D9AB-494F-B375-F14B776A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2F836-883A-4612-8325-DBE078B4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F62F5-E3BC-4501-95E0-7070D21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7C53EE7-2058-42EE-B3E6-6E8D115A5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3D1D67-AFE3-469A-AFE6-9E57B1FF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B1D0C-0A28-4C4F-9A86-CEBA18C7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224A4-D2BF-4B17-9C26-24BF188F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EBABE-D3D6-4A79-B01D-7A3CB323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44A15-27F4-4F64-B1E8-DC9FF19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4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3F11F6B-35DE-45AC-AF3E-B68F12A81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12F246-0DB2-4748-A64A-176829EA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4BEEE3-0EA5-466F-B3A6-16A24687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44BA4-F8D4-4997-8525-ED14845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77822-C667-4AE4-AAF7-A6844CDA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A5B4B-692C-463C-988B-EAB1697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5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33F28EC-BF30-4802-B3B6-21B5EB6958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075807-9F2C-4316-9B87-108C064C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692771"/>
            <a:ext cx="5791522" cy="647997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F72E1-629D-45E7-ACDC-55BC279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C5169-23B7-43C1-81C3-57E7015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3764D-2FEF-4AC5-9A44-6CA24E9F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28323-09AE-46A8-92C4-09DCB7F9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68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19CCAD-3166-4987-9FBE-E8E20D8A2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690BF9-BE4F-45F6-AA61-1D2FA649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0238E-A847-4D27-9C46-16FD37B5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A8776-82FF-4933-88D9-131D938A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850F4-8FD5-42E7-8076-295987D6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5B700-7C2B-40B7-82BC-6AFD8F8E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8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B57A98-939D-4CCD-B097-ACFAFB77C8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8B6867-058D-43FC-A689-07BF6BB9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28E46-B4DA-4385-824D-3E8EFC78C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640B0-89C9-43C0-9721-3C3BF770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3E745-0938-4F69-B514-9137362D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3532B-AB5E-4226-9623-12F03CC5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2E288-76CB-49A7-A755-969DAE4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46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C5ECE6-73B2-4FCE-8336-65E2300D00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D825DA-D81F-4CA2-8051-9FE2D46F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7D582-9FE8-433C-AA82-55C7C2C0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208C8-4E7A-4A65-A956-AFF1BD39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ED392F-0BA5-4BD6-AA0A-1DEC78028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C3E453-9749-48C7-A678-FA6E6C43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E63DE1-5537-46CA-B839-AC35817E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04BA5-25FE-4F5F-B925-156A5173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C48DD-7716-4DF3-8139-CD2D7B82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11877E2-8836-4413-862F-A4F025D52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FBD844-49F0-4B81-A428-CC8874B8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860841-ACC8-465A-8FF0-88B4305B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088CD-FF43-4A24-8A3E-525CF41D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6F2F0-15B4-4019-8C6E-ED5E902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3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2AC4F3-E9AD-48ED-9F79-74BF8F5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F41E04-13F9-4874-9E5F-02B1585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8CA352-EE61-49E5-8886-447D2DBC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FA956F7-A23D-463D-810A-1FB2C0B14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2B40B6-A19D-4655-897A-843CF2A8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70A89-E638-4E4A-A0DC-79BF869B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7831-1268-4447-BB2B-7878C940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8632A7-1504-4C9A-B5D8-8C068A5F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114BA-2FDC-4529-B657-EB110BD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B5155-98C9-47F9-A3A1-39E1E90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8EF07FC-0019-462F-88E4-0C801C1F3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F86BAE-F5F5-4E33-8A9F-87BADB43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BF9825-6DEA-4967-8747-E1C8CE02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EFE47-D5DB-482C-A822-AD90ABF81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DCA75D-124B-4BDF-81FE-7BD34D16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7B7A5-CBED-4BFA-8698-8EFE163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ECFAD8-4571-4A57-BC34-7E3BF81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2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7A1F397-B5DD-4AE4-86DE-24D67E255E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601" y="0"/>
            <a:ext cx="9137668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427848-8E6D-4686-9BE6-BCEE5139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578546"/>
            <a:ext cx="5311502" cy="10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063128-FB80-4FBE-8451-8BFD9D7C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DD1FB-6CFA-4FEF-9D1E-F065C7A9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878E-83A3-41E7-A6BD-645A8F847C23}" type="datetimeFigureOut">
              <a:rPr lang="es-ES" smtClean="0"/>
              <a:t>11/10/2017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9BC26-0CDA-488C-98C6-30A69607B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34405-4436-450C-9067-D674F194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4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2D050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122363"/>
            <a:ext cx="7533456" cy="2387600"/>
          </a:xfrm>
        </p:spPr>
        <p:txBody>
          <a:bodyPr>
            <a:normAutofit/>
          </a:bodyPr>
          <a:lstStyle/>
          <a:p>
            <a:r>
              <a:rPr lang="es-CO" dirty="0"/>
              <a:t>Composite (patrón de diseño)</a:t>
            </a:r>
            <a:br>
              <a:rPr lang="es-CO" dirty="0"/>
            </a:br>
            <a:r>
              <a:rPr lang="es-419" sz="3100" dirty="0"/>
              <a:t>Clasificación del patrón:</a:t>
            </a:r>
            <a:r>
              <a:rPr lang="es-419" sz="3100" b="0" dirty="0"/>
              <a:t> Estructural</a:t>
            </a:r>
            <a:endParaRPr lang="es-ES" sz="31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						Jeffri Ortiz S.</a:t>
            </a:r>
            <a:endParaRPr lang="es-E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Composite (patrón de diseño)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1872208"/>
          </a:xfrm>
        </p:spPr>
        <p:txBody>
          <a:bodyPr>
            <a:normAutofit/>
          </a:bodyPr>
          <a:lstStyle/>
          <a:p>
            <a:r>
              <a:rPr lang="es-CO" dirty="0"/>
              <a:t>El patrón Composite sirve para construir objetos complejos a partir de otros más simples y similares entre sí, gracias a la composición recursiva y a una estructura en forma de árbol.</a:t>
            </a:r>
            <a:endParaRPr lang="es-419" dirty="0"/>
          </a:p>
          <a:p>
            <a:r>
              <a:rPr lang="es-CO" dirty="0"/>
              <a:t>Esto simplifica el tratamiento de los objetos creados, ya que al poseer todos ellos una interfaz común, se tratan todos de la misma manera.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C3A868-E209-4838-87BB-8471815BD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3" y="3275200"/>
            <a:ext cx="5362774" cy="26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47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que soluciona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4896544"/>
          </a:xfrm>
        </p:spPr>
        <p:txBody>
          <a:bodyPr>
            <a:normAutofit/>
          </a:bodyPr>
          <a:lstStyle/>
          <a:p>
            <a:r>
              <a:rPr lang="es-CO" dirty="0"/>
              <a:t>Imaginemos que necesitamos crear una serie de clases para guardar información acerca de una serie de </a:t>
            </a:r>
            <a:r>
              <a:rPr lang="es-CO" b="1" dirty="0"/>
              <a:t>figuras</a:t>
            </a:r>
            <a:r>
              <a:rPr lang="es-CO" dirty="0"/>
              <a:t> que serán </a:t>
            </a:r>
            <a:r>
              <a:rPr lang="es-CO" b="1" dirty="0"/>
              <a:t>círculos</a:t>
            </a:r>
            <a:r>
              <a:rPr lang="es-CO" dirty="0"/>
              <a:t>, </a:t>
            </a:r>
            <a:r>
              <a:rPr lang="es-CO" b="1" dirty="0"/>
              <a:t>cuadrados</a:t>
            </a:r>
            <a:r>
              <a:rPr lang="es-CO" dirty="0"/>
              <a:t> y </a:t>
            </a:r>
            <a:r>
              <a:rPr lang="es-CO" b="1" dirty="0"/>
              <a:t>triángulos</a:t>
            </a:r>
            <a:r>
              <a:rPr lang="es-CO" dirty="0"/>
              <a:t>. Además necesitamos poder tratar también </a:t>
            </a:r>
            <a:r>
              <a:rPr lang="es-CO" b="1" dirty="0"/>
              <a:t>grupos de imágenes</a:t>
            </a:r>
            <a:r>
              <a:rPr lang="es-CO" dirty="0"/>
              <a:t>.</a:t>
            </a:r>
            <a:endParaRPr lang="es-419" dirty="0"/>
          </a:p>
          <a:p>
            <a:r>
              <a:rPr lang="es-CO" dirty="0"/>
              <a:t>En principio tenemos las clases </a:t>
            </a:r>
            <a:r>
              <a:rPr lang="es-CO" b="1" dirty="0"/>
              <a:t>Círculo</a:t>
            </a:r>
            <a:r>
              <a:rPr lang="es-CO" dirty="0"/>
              <a:t>, </a:t>
            </a:r>
            <a:r>
              <a:rPr lang="es-CO" b="1" dirty="0"/>
              <a:t>Cuadrado</a:t>
            </a:r>
            <a:r>
              <a:rPr lang="es-CO" dirty="0"/>
              <a:t> y </a:t>
            </a:r>
            <a:r>
              <a:rPr lang="es-CO" b="1" dirty="0"/>
              <a:t>Triángulo</a:t>
            </a:r>
            <a:r>
              <a:rPr lang="es-CO" dirty="0"/>
              <a:t>, que heredarán de una clase padre que podríamos llamar </a:t>
            </a:r>
            <a:r>
              <a:rPr lang="es-CO" b="1" dirty="0"/>
              <a:t>Figura</a:t>
            </a:r>
            <a:r>
              <a:rPr lang="es-CO" dirty="0"/>
              <a:t> e implementarán todas la operación </a:t>
            </a:r>
            <a:r>
              <a:rPr lang="es-CO" b="1" dirty="0"/>
              <a:t>pintar()</a:t>
            </a:r>
            <a:r>
              <a:rPr lang="es-CO" dirty="0"/>
              <a:t>. En cuanto a los grupos de Figuras podríamos caer en la tentación de crear una clase particular separada de las anteriores llamada </a:t>
            </a:r>
            <a:r>
              <a:rPr lang="es-CO" b="1" dirty="0" err="1"/>
              <a:t>GrupoDeImágenes</a:t>
            </a:r>
            <a:r>
              <a:rPr lang="es-CO" dirty="0"/>
              <a:t>, también con un método </a:t>
            </a:r>
            <a:r>
              <a:rPr lang="es-CO" b="1" dirty="0"/>
              <a:t>pintar()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5180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1584176"/>
          </a:xfrm>
        </p:spPr>
        <p:txBody>
          <a:bodyPr>
            <a:normAutofit/>
          </a:bodyPr>
          <a:lstStyle/>
          <a:p>
            <a:r>
              <a:rPr lang="es-CO" dirty="0"/>
              <a:t>Esta idea de separar en clases privadas </a:t>
            </a:r>
            <a:r>
              <a:rPr lang="es-CO" b="1" dirty="0"/>
              <a:t>componentes (figuras)</a:t>
            </a:r>
            <a:r>
              <a:rPr lang="es-CO" dirty="0"/>
              <a:t> y </a:t>
            </a:r>
            <a:r>
              <a:rPr lang="es-CO" b="1" dirty="0"/>
              <a:t>contenedores (grupos)</a:t>
            </a:r>
            <a:r>
              <a:rPr lang="es-CO" dirty="0"/>
              <a:t> tiene el problema de que, para cada uno de los dos atributos, el método </a:t>
            </a:r>
            <a:r>
              <a:rPr lang="es-CO" b="1" dirty="0"/>
              <a:t>pintar()</a:t>
            </a:r>
            <a:r>
              <a:rPr lang="es-CO" dirty="0"/>
              <a:t> tendrá una implementación diferente, aumentando la complejidad del sistema.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1E5F8-A78D-4275-8D65-A701FA07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7" y="2819276"/>
            <a:ext cx="7090966" cy="32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0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Como ventajas tenemos: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1944216"/>
          </a:xfrm>
        </p:spPr>
        <p:txBody>
          <a:bodyPr>
            <a:normAutofit/>
          </a:bodyPr>
          <a:lstStyle/>
          <a:p>
            <a:r>
              <a:rPr lang="es-CO" dirty="0"/>
              <a:t>Permitir a los clientes manejar estructuras complejas y simples de manera uniforme</a:t>
            </a:r>
          </a:p>
          <a:p>
            <a:r>
              <a:rPr lang="es-CO" dirty="0"/>
              <a:t>El cliente no se preocupa por saber qué tipo de objetos está trabajando.</a:t>
            </a:r>
          </a:p>
          <a:p>
            <a:r>
              <a:rPr lang="es-CO" dirty="0"/>
              <a:t>Es simple y fácil agregar nuevos componentes.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86ED1E-DD44-4B82-9A1E-E80D4FE55C3E}"/>
              </a:ext>
            </a:extLst>
          </p:cNvPr>
          <p:cNvSpPr txBox="1">
            <a:spLocks/>
          </p:cNvSpPr>
          <p:nvPr/>
        </p:nvSpPr>
        <p:spPr>
          <a:xfrm>
            <a:off x="683568" y="3321025"/>
            <a:ext cx="8136904" cy="647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2D05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Consecuencias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6BE386-3A2D-42AE-9620-2ACD650DFA41}"/>
              </a:ext>
            </a:extLst>
          </p:cNvPr>
          <p:cNvSpPr txBox="1">
            <a:spLocks/>
          </p:cNvSpPr>
          <p:nvPr/>
        </p:nvSpPr>
        <p:spPr>
          <a:xfrm>
            <a:off x="611560" y="3969022"/>
            <a:ext cx="7886700" cy="270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Define jerarquías entre las clases.</a:t>
            </a:r>
          </a:p>
          <a:p>
            <a:r>
              <a:rPr lang="es-CO" dirty="0"/>
              <a:t>Simplifica la interacción de los clientes.</a:t>
            </a:r>
          </a:p>
          <a:p>
            <a:r>
              <a:rPr lang="es-CO" dirty="0"/>
              <a:t>Hace más fácil la inserción de nuevos hijos.</a:t>
            </a:r>
          </a:p>
          <a:p>
            <a:r>
              <a:rPr lang="es-CO" dirty="0"/>
              <a:t>Hace el diseño más general.</a:t>
            </a:r>
          </a:p>
          <a:p>
            <a:r>
              <a:rPr lang="es-CO" dirty="0"/>
              <a:t>Si la operación es compleja, puede ensuciar mucho el código y hacerlo ilegible.</a:t>
            </a:r>
          </a:p>
        </p:txBody>
      </p:sp>
    </p:spTree>
    <p:extLst>
      <p:ext uri="{BB962C8B-B14F-4D97-AF65-F5344CB8AC3E}">
        <p14:creationId xmlns:p14="http://schemas.microsoft.com/office/powerpoint/2010/main" val="970168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352839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Participantes</a:t>
            </a:r>
          </a:p>
          <a:p>
            <a:r>
              <a:rPr lang="es-CO" b="1" dirty="0"/>
              <a:t>Componente:</a:t>
            </a:r>
            <a:r>
              <a:rPr lang="es-CO" dirty="0"/>
              <a:t> declara una clase abstracta para la composición de objetos</a:t>
            </a:r>
            <a:endParaRPr lang="es-419" dirty="0"/>
          </a:p>
          <a:p>
            <a:r>
              <a:rPr lang="es-CO" b="1" dirty="0"/>
              <a:t>Hoja:</a:t>
            </a:r>
            <a:r>
              <a:rPr lang="es-CO" dirty="0"/>
              <a:t> representa los objetos de la composición que no tienen hijos e implementa sus operaciones</a:t>
            </a:r>
          </a:p>
          <a:p>
            <a:r>
              <a:rPr lang="es-CO" b="1" dirty="0"/>
              <a:t>Compuesto:</a:t>
            </a:r>
            <a:r>
              <a:rPr lang="es-CO" dirty="0"/>
              <a:t> implementa las operaciones para los componentes con hijos y almacena a los hijos</a:t>
            </a:r>
            <a:endParaRPr lang="es-419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920A8DD-1300-475A-9167-900DA4B7B351}"/>
              </a:ext>
            </a:extLst>
          </p:cNvPr>
          <p:cNvSpPr txBox="1">
            <a:spLocks/>
          </p:cNvSpPr>
          <p:nvPr/>
        </p:nvSpPr>
        <p:spPr>
          <a:xfrm>
            <a:off x="4716016" y="1340768"/>
            <a:ext cx="410445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DCC78-B1D2-46B0-8CD5-E230E085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39" y="1484783"/>
            <a:ext cx="4813349" cy="288024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C25E4ED-62B4-4347-BC57-F4A785275148}"/>
              </a:ext>
            </a:extLst>
          </p:cNvPr>
          <p:cNvSpPr txBox="1">
            <a:spLocks/>
          </p:cNvSpPr>
          <p:nvPr/>
        </p:nvSpPr>
        <p:spPr>
          <a:xfrm>
            <a:off x="4139952" y="4581128"/>
            <a:ext cx="468052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/>
              <a:t>Cliente:</a:t>
            </a:r>
            <a:r>
              <a:rPr lang="es-CO" dirty="0"/>
              <a:t> utiliza objetos de la composición mediante la interfaz de  Componente</a:t>
            </a:r>
            <a:endParaRPr lang="es-419" b="1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530222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7303</TotalTime>
  <Words>351</Words>
  <Application>Microsoft Office PowerPoint</Application>
  <PresentationFormat>Presentación en pantalla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Composite (patrón de diseño) Clasificación del patrón: Estructural</vt:lpstr>
      <vt:lpstr>Composite (patrón de diseño)</vt:lpstr>
      <vt:lpstr>Problema que soluciona</vt:lpstr>
      <vt:lpstr>Problema</vt:lpstr>
      <vt:lpstr>Como ventajas tenemos:</vt:lpstr>
      <vt:lpstr>Estructura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 la App</dc:title>
  <dc:creator>borisgr04</dc:creator>
  <cp:lastModifiedBy>jeffri</cp:lastModifiedBy>
  <cp:revision>55</cp:revision>
  <dcterms:created xsi:type="dcterms:W3CDTF">2015-09-07T16:56:49Z</dcterms:created>
  <dcterms:modified xsi:type="dcterms:W3CDTF">2017-10-11T13:29:55Z</dcterms:modified>
</cp:coreProperties>
</file>