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Não-linearidade na Função </a:t>
            </a:r>
            <a:r>
              <a:rPr lang="pt-BR" sz="4000" dirty="0" smtClean="0"/>
              <a:t>Reação do </a:t>
            </a:r>
            <a:r>
              <a:rPr lang="pt-BR" sz="4000" dirty="0"/>
              <a:t>Banco Central do Brasil</a:t>
            </a:r>
            <a:endParaRPr lang="en-U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000" dirty="0" smtClean="0"/>
              <a:t>Gustavo de Paula ribeiro</a:t>
            </a:r>
          </a:p>
          <a:p>
            <a:r>
              <a:rPr lang="pt-BR" sz="2000" dirty="0" smtClean="0"/>
              <a:t>Orientador: Marco </a:t>
            </a:r>
            <a:r>
              <a:rPr lang="pt-BR" sz="2000" dirty="0" err="1" smtClean="0"/>
              <a:t>lyrio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60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Utiliza-se de uma </a:t>
            </a:r>
            <a:r>
              <a:rPr lang="pt-BR" dirty="0"/>
              <a:t>estrutura econômica </a:t>
            </a:r>
            <a:r>
              <a:rPr lang="pt-BR" dirty="0" smtClean="0"/>
              <a:t>tal qual um arcabouço Novo </a:t>
            </a:r>
            <a:r>
              <a:rPr lang="pt-BR" dirty="0" err="1"/>
              <a:t>Keynesiano</a:t>
            </a:r>
            <a:r>
              <a:rPr lang="pt-BR" dirty="0"/>
              <a:t> linear de preços rígidos, conforme exposto por </a:t>
            </a:r>
            <a:r>
              <a:rPr lang="pt-BR" dirty="0" err="1"/>
              <a:t>Clarida</a:t>
            </a:r>
            <a:r>
              <a:rPr lang="pt-BR" dirty="0"/>
              <a:t>, </a:t>
            </a:r>
            <a:r>
              <a:rPr lang="pt-BR" dirty="0" err="1"/>
              <a:t>Galí</a:t>
            </a:r>
            <a:r>
              <a:rPr lang="pt-BR" dirty="0"/>
              <a:t> e </a:t>
            </a:r>
            <a:r>
              <a:rPr lang="pt-BR" dirty="0" err="1" smtClean="0"/>
              <a:t>Gertler</a:t>
            </a:r>
            <a:r>
              <a:rPr lang="pt-BR" dirty="0" smtClean="0"/>
              <a:t> (1998).</a:t>
            </a:r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55" y="3781230"/>
            <a:ext cx="33718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Substituindo na função perda: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Condição de primeira ordem:</a:t>
            </a:r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2900944"/>
            <a:ext cx="4533900" cy="1000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4707465"/>
            <a:ext cx="34861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No trabalho, não serão assumidas formas explícitas para </a:t>
            </a:r>
            <a:r>
              <a:rPr lang="pt-BR" i="1" dirty="0" smtClean="0"/>
              <a:t>f</a:t>
            </a:r>
            <a:r>
              <a:rPr lang="pt-BR" dirty="0" smtClean="0"/>
              <a:t> e para </a:t>
            </a:r>
            <a:r>
              <a:rPr lang="pt-BR" i="1" dirty="0" smtClean="0"/>
              <a:t>h</a:t>
            </a:r>
            <a:r>
              <a:rPr lang="pt-BR" dirty="0"/>
              <a:t>. </a:t>
            </a:r>
            <a:r>
              <a:rPr lang="pt-BR" dirty="0" smtClean="0"/>
              <a:t>Assim, não é possível </a:t>
            </a:r>
            <a:r>
              <a:rPr lang="pt-BR" dirty="0"/>
              <a:t>resolver explicitamente a minimização da função de perda do </a:t>
            </a:r>
            <a:r>
              <a:rPr lang="pt-BR" dirty="0" smtClean="0"/>
              <a:t>BC. Mas podemos verificar algumas características da função </a:t>
            </a:r>
            <a:r>
              <a:rPr lang="pt-BR" dirty="0"/>
              <a:t>de reação do mesmo. Diferenciando a </a:t>
            </a:r>
            <a:r>
              <a:rPr lang="pt-BR" dirty="0" smtClean="0"/>
              <a:t>condição </a:t>
            </a:r>
            <a:r>
              <a:rPr lang="pt-BR" dirty="0"/>
              <a:t>de primeira ordem em </a:t>
            </a:r>
            <a:r>
              <a:rPr lang="pt-BR" dirty="0" smtClean="0"/>
              <a:t>t=0 </a:t>
            </a:r>
            <a:r>
              <a:rPr lang="pt-BR" dirty="0"/>
              <a:t>com relação a </a:t>
            </a:r>
            <a:r>
              <a:rPr lang="pt-BR" dirty="0" smtClean="0"/>
              <a:t>E(π) </a:t>
            </a:r>
            <a:r>
              <a:rPr lang="pt-BR" dirty="0"/>
              <a:t>, temos:</a:t>
            </a:r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42" y="3959387"/>
            <a:ext cx="7000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E, em relação à expectativa acerca do hiato do produto:</a:t>
            </a:r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3133725"/>
            <a:ext cx="45148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Como não serão assumidas formas explícitas para </a:t>
            </a:r>
            <a:r>
              <a:rPr lang="pt-BR" i="1" dirty="0" smtClean="0"/>
              <a:t>f</a:t>
            </a:r>
            <a:r>
              <a:rPr lang="pt-BR" dirty="0" smtClean="0"/>
              <a:t> e </a:t>
            </a:r>
            <a:r>
              <a:rPr lang="pt-BR" i="1" dirty="0" smtClean="0"/>
              <a:t>h</a:t>
            </a:r>
            <a:r>
              <a:rPr lang="pt-BR" dirty="0" smtClean="0"/>
              <a:t>, os testes sobre as terceiras derivadas são feitos de forma indireta, testando-se possíveis não linearidades diretamente na regra de política monetária. No caso da função reação ser quadrática, as terceiras derivadas são iguais a zero e a regra de política monetária é linear:</a:t>
            </a:r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05" y="3939268"/>
            <a:ext cx="4857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No caso da função reação não ser quadrática, as terceiras derivadas são diferentes de zero e a regra de política monetária assume forma não linear, a ser modelado por um modelo de </a:t>
            </a:r>
            <a:r>
              <a:rPr lang="pt-BR" i="1" dirty="0" err="1" smtClean="0"/>
              <a:t>Smooth</a:t>
            </a:r>
            <a:r>
              <a:rPr lang="pt-BR" i="1" dirty="0" smtClean="0"/>
              <a:t> </a:t>
            </a:r>
            <a:r>
              <a:rPr lang="pt-BR" i="1" dirty="0" err="1" smtClean="0"/>
              <a:t>Transition</a:t>
            </a:r>
            <a:r>
              <a:rPr lang="pt-BR" i="1" dirty="0" smtClean="0"/>
              <a:t> </a:t>
            </a:r>
            <a:r>
              <a:rPr lang="pt-BR" i="1" dirty="0" err="1" smtClean="0"/>
              <a:t>Regression</a:t>
            </a:r>
            <a:r>
              <a:rPr lang="pt-BR" dirty="0" smtClean="0"/>
              <a:t> (STR):</a:t>
            </a:r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Como não serão assumidas formas explícitas para </a:t>
            </a:r>
            <a:r>
              <a:rPr lang="pt-BR" i="1" dirty="0" smtClean="0"/>
              <a:t>f</a:t>
            </a:r>
            <a:r>
              <a:rPr lang="pt-BR" dirty="0" smtClean="0"/>
              <a:t> e </a:t>
            </a:r>
            <a:r>
              <a:rPr lang="pt-BR" i="1" dirty="0" smtClean="0"/>
              <a:t>h</a:t>
            </a:r>
            <a:r>
              <a:rPr lang="pt-BR" dirty="0" smtClean="0"/>
              <a:t>, os testes sobre as terceiras derivadas são feitos de forma indireta, testando-se possíveis não linearidades diretamente na regra de política monetária. No caso da função reação ser quadrática, as terceiras derivadas são iguais a zero e a regra de política monetária é linear:</a:t>
            </a:r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0" y="3922729"/>
            <a:ext cx="4762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930" y="2453368"/>
            <a:ext cx="2705100" cy="514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067" y="3259201"/>
            <a:ext cx="58388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Utilizados</a:t>
            </a:r>
            <a:endParaRPr lang="en-US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- Expectativa Focus 12 meses à frente (Banco Central do Brasil)</a:t>
            </a:r>
          </a:p>
          <a:p>
            <a:r>
              <a:rPr lang="pt-BR" dirty="0" smtClean="0"/>
              <a:t>- Taxa Selic Efetiva (Banco Central do Brasil)</a:t>
            </a:r>
          </a:p>
          <a:p>
            <a:r>
              <a:rPr lang="pt-BR" dirty="0" smtClean="0"/>
              <a:t>- Meta de inflação definida pelo Conselho Monetário Nacional (CMN)</a:t>
            </a:r>
          </a:p>
          <a:p>
            <a:r>
              <a:rPr lang="pt-BR" dirty="0" smtClean="0"/>
              <a:t>- Como hiato do produto, estimativa para o hiato do IBC-</a:t>
            </a:r>
            <a:r>
              <a:rPr lang="pt-BR" dirty="0" err="1" smtClean="0"/>
              <a:t>Br</a:t>
            </a:r>
            <a:r>
              <a:rPr lang="pt-BR" dirty="0" smtClean="0"/>
              <a:t> (cálculo próprio, dado </a:t>
            </a:r>
            <a:r>
              <a:rPr lang="pt-BR" dirty="0" err="1" smtClean="0"/>
              <a:t>lag</a:t>
            </a:r>
            <a:r>
              <a:rPr lang="pt-BR" dirty="0" smtClean="0"/>
              <a:t> de divulgação, de acordo com o trabalho de Drago e Ribeiro (1993) e com a OCDE (1997 e 2012))</a:t>
            </a:r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Utilizados</a:t>
            </a:r>
            <a:endParaRPr lang="en-US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- Medida de hiato do produto: PCA de 28 variáveis coincidentes e antecedentes de atividade, regressão contra o hiato do IBC-Br.</a:t>
            </a:r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23" y="3006305"/>
            <a:ext cx="3763114" cy="30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partir do Decreto </a:t>
            </a:r>
            <a:r>
              <a:rPr lang="pt-BR" dirty="0" smtClean="0"/>
              <a:t>3.088</a:t>
            </a:r>
            <a:r>
              <a:rPr lang="pt-BR" dirty="0"/>
              <a:t>, de 21 de Junho de 1999, o Brasil </a:t>
            </a:r>
            <a:r>
              <a:rPr lang="pt-BR" dirty="0" smtClean="0"/>
              <a:t>passou a </a:t>
            </a:r>
            <a:r>
              <a:rPr lang="pt-BR" dirty="0"/>
              <a:t>adotar oficialmente um regime de metas para a </a:t>
            </a:r>
            <a:r>
              <a:rPr lang="pt-BR" dirty="0" smtClean="0"/>
              <a:t>inflação. </a:t>
            </a:r>
          </a:p>
          <a:p>
            <a:r>
              <a:rPr lang="pt-BR" dirty="0" smtClean="0"/>
              <a:t>Vários autores </a:t>
            </a:r>
            <a:r>
              <a:rPr lang="pt-BR" dirty="0"/>
              <a:t>apontam para os benefícios de tal sistema, como </a:t>
            </a:r>
            <a:r>
              <a:rPr lang="it-IT" dirty="0"/>
              <a:t>Rigolon e Giambiagi (1999), Fischer (</a:t>
            </a:r>
            <a:r>
              <a:rPr lang="it-IT" dirty="0" smtClean="0"/>
              <a:t>1995, 1996</a:t>
            </a:r>
            <a:r>
              <a:rPr lang="it-IT" dirty="0"/>
              <a:t>) e </a:t>
            </a:r>
            <a:r>
              <a:rPr lang="it-IT" dirty="0"/>
              <a:t>Taylor (1996). Dentre estes benefícios, </a:t>
            </a:r>
            <a:r>
              <a:rPr lang="it-IT" dirty="0" smtClean="0"/>
              <a:t>temos:</a:t>
            </a:r>
          </a:p>
          <a:p>
            <a:r>
              <a:rPr lang="it-IT" dirty="0"/>
              <a:t>-</a:t>
            </a:r>
            <a:r>
              <a:rPr lang="it-IT" dirty="0" smtClean="0"/>
              <a:t> </a:t>
            </a:r>
            <a:r>
              <a:rPr lang="pt-BR" dirty="0" smtClean="0"/>
              <a:t> </a:t>
            </a:r>
            <a:r>
              <a:rPr lang="pt-BR" dirty="0"/>
              <a:t>a busca por níveis inflacionários mais baixos, dados os custos </a:t>
            </a:r>
            <a:r>
              <a:rPr lang="pt-BR" dirty="0" smtClean="0"/>
              <a:t>econômicos </a:t>
            </a:r>
            <a:r>
              <a:rPr lang="pt-BR" dirty="0"/>
              <a:t>e sociais associados ao processo inflacionário, </a:t>
            </a:r>
            <a:endParaRPr lang="pt-BR" dirty="0" smtClean="0"/>
          </a:p>
          <a:p>
            <a:r>
              <a:rPr lang="pt-BR" dirty="0" smtClean="0"/>
              <a:t>- a </a:t>
            </a:r>
            <a:r>
              <a:rPr lang="pt-BR" dirty="0"/>
              <a:t>redução de </a:t>
            </a:r>
            <a:r>
              <a:rPr lang="pt-BR" dirty="0" smtClean="0"/>
              <a:t>incertezas, </a:t>
            </a:r>
          </a:p>
          <a:p>
            <a:r>
              <a:rPr lang="pt-BR" dirty="0" smtClean="0"/>
              <a:t>- os </a:t>
            </a:r>
            <a:r>
              <a:rPr lang="pt-BR" dirty="0"/>
              <a:t>ganhos de eficiência </a:t>
            </a:r>
            <a:r>
              <a:rPr lang="pt-BR" dirty="0" err="1"/>
              <a:t>alocativa</a:t>
            </a:r>
            <a:r>
              <a:rPr lang="pt-BR" dirty="0"/>
              <a:t> e crescimento econômico, </a:t>
            </a:r>
            <a:endParaRPr lang="pt-BR" dirty="0" smtClean="0"/>
          </a:p>
          <a:p>
            <a:r>
              <a:rPr lang="pt-BR" dirty="0" smtClean="0"/>
              <a:t>- possibilidade de </a:t>
            </a:r>
            <a:r>
              <a:rPr lang="pt-BR" dirty="0"/>
              <a:t>avaliação do desempenho da política monetária (comparação com o nível </a:t>
            </a:r>
            <a:r>
              <a:rPr lang="pt-BR" dirty="0" smtClean="0"/>
              <a:t>de inflação </a:t>
            </a:r>
            <a:r>
              <a:rPr lang="pt-BR" dirty="0"/>
              <a:t>observado em um período com a meta adotada para o mesmo).</a:t>
            </a:r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55" y="286603"/>
            <a:ext cx="6496050" cy="56673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51722" y="1567543"/>
            <a:ext cx="2006082" cy="278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9262052" y="1621754"/>
            <a:ext cx="2006082" cy="278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Não-Linearidade</a:t>
            </a:r>
            <a:endParaRPr lang="en-US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Considerando a equação abaixo, testar a existência de não </a:t>
            </a:r>
            <a:r>
              <a:rPr lang="pt-BR" dirty="0" smtClean="0"/>
              <a:t>linearidade é </a:t>
            </a:r>
            <a:r>
              <a:rPr lang="pt-BR" dirty="0"/>
              <a:t>equivalente a realizar um teste de hipótese onde H 0 : Γ = 0 </a:t>
            </a:r>
            <a:r>
              <a:rPr lang="pt-BR" dirty="0" smtClean="0"/>
              <a:t>contra </a:t>
            </a:r>
            <a:r>
              <a:rPr lang="pt-BR" dirty="0"/>
              <a:t>a hipótese alternativa H 0 : Γ &gt; </a:t>
            </a:r>
            <a:r>
              <a:rPr lang="pt-BR" dirty="0" smtClean="0"/>
              <a:t>0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Seguindo Areosa</a:t>
            </a:r>
            <a:r>
              <a:rPr lang="pt-BR" dirty="0"/>
              <a:t>, </a:t>
            </a:r>
            <a:r>
              <a:rPr lang="pt-BR" dirty="0" err="1"/>
              <a:t>McAleer</a:t>
            </a:r>
            <a:r>
              <a:rPr lang="pt-BR" dirty="0"/>
              <a:t> e Medeiros (2011</a:t>
            </a:r>
            <a:r>
              <a:rPr lang="pt-BR" dirty="0" smtClean="0"/>
              <a:t>), como a equação acima é não identificável na hipótese nula, utiliza-se uma expansão de Taylor de terceira ordem acerca da hipótese nula: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55" y="3133514"/>
            <a:ext cx="5124450" cy="723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262" y="4992794"/>
            <a:ext cx="5362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Não-Linearidade</a:t>
            </a:r>
            <a:endParaRPr lang="en-US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O teste de não-linearidade então é feito sobre esta última equação, testando se </a:t>
            </a:r>
            <a:r>
              <a:rPr lang="el-GR" dirty="0"/>
              <a:t> λ 1 = λ 2 = λ 3 = </a:t>
            </a:r>
            <a:r>
              <a:rPr lang="el-GR" dirty="0" smtClean="0"/>
              <a:t>0</a:t>
            </a:r>
            <a:r>
              <a:rPr lang="pt-BR" dirty="0" smtClean="0"/>
              <a:t> através de um teste LM, utilizando-se a estatística F: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292" y="3399161"/>
            <a:ext cx="2238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Não-Linearidade</a:t>
            </a:r>
            <a:endParaRPr lang="en-US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Resultados preliminares da programação do teste de não linearidade: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942" y="3257339"/>
            <a:ext cx="4791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ARAGÓN, E. K. da S. B.; PORTUGAL, M. S. </a:t>
            </a:r>
            <a:r>
              <a:rPr lang="pt-BR" dirty="0" err="1"/>
              <a:t>Nonlinearities</a:t>
            </a:r>
            <a:r>
              <a:rPr lang="pt-BR" dirty="0"/>
              <a:t> in </a:t>
            </a:r>
            <a:r>
              <a:rPr lang="pt-BR" dirty="0" smtClean="0"/>
              <a:t>Central Bank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Brazils</a:t>
            </a:r>
            <a:r>
              <a:rPr lang="pt-BR" dirty="0"/>
              <a:t> </a:t>
            </a:r>
            <a:r>
              <a:rPr lang="pt-BR" dirty="0" err="1"/>
              <a:t>reaction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: </a:t>
            </a:r>
            <a:r>
              <a:rPr lang="pt-BR" dirty="0" err="1"/>
              <a:t>the</a:t>
            </a:r>
            <a:r>
              <a:rPr lang="pt-BR" dirty="0"/>
              <a:t> case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asymmetric</a:t>
            </a:r>
            <a:r>
              <a:rPr lang="pt-BR" dirty="0"/>
              <a:t> </a:t>
            </a:r>
            <a:r>
              <a:rPr lang="pt-BR" dirty="0" err="1"/>
              <a:t>preferences</a:t>
            </a:r>
            <a:r>
              <a:rPr lang="pt-BR" dirty="0"/>
              <a:t>. [</a:t>
            </a:r>
            <a:r>
              <a:rPr lang="pt-BR" dirty="0" err="1"/>
              <a:t>S.l</a:t>
            </a:r>
            <a:r>
              <a:rPr lang="pt-BR" dirty="0" smtClean="0"/>
              <a:t>.], 2008</a:t>
            </a:r>
            <a:r>
              <a:rPr lang="pt-BR" dirty="0"/>
              <a:t>.</a:t>
            </a:r>
          </a:p>
          <a:p>
            <a:r>
              <a:rPr lang="pt-BR" dirty="0"/>
              <a:t>AREOSA, W. D.; MCALEER, M.; MEDEIROS, M. C. </a:t>
            </a:r>
            <a:r>
              <a:rPr lang="pt-BR" dirty="0" err="1" smtClean="0"/>
              <a:t>Moment-based</a:t>
            </a:r>
            <a:r>
              <a:rPr lang="pt-BR" dirty="0" smtClean="0"/>
              <a:t> </a:t>
            </a:r>
            <a:r>
              <a:rPr lang="pt-BR" dirty="0" err="1" smtClean="0"/>
              <a:t>estimation</a:t>
            </a:r>
            <a:r>
              <a:rPr lang="pt-BR" dirty="0" smtClean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smooth</a:t>
            </a:r>
            <a:r>
              <a:rPr lang="pt-BR" dirty="0"/>
              <a:t> </a:t>
            </a:r>
            <a:r>
              <a:rPr lang="pt-BR" dirty="0" err="1"/>
              <a:t>transition</a:t>
            </a:r>
            <a:r>
              <a:rPr lang="pt-BR" dirty="0"/>
              <a:t> </a:t>
            </a:r>
            <a:r>
              <a:rPr lang="pt-BR" dirty="0" err="1"/>
              <a:t>regression</a:t>
            </a:r>
            <a:r>
              <a:rPr lang="pt-BR" dirty="0"/>
              <a:t> </a:t>
            </a:r>
            <a:r>
              <a:rPr lang="pt-BR" dirty="0" err="1"/>
              <a:t>models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endogenous</a:t>
            </a:r>
            <a:r>
              <a:rPr lang="pt-BR" dirty="0"/>
              <a:t> </a:t>
            </a:r>
            <a:r>
              <a:rPr lang="pt-BR" dirty="0" err="1" smtClean="0"/>
              <a:t>variables</a:t>
            </a:r>
            <a:r>
              <a:rPr lang="pt-BR" dirty="0" smtClean="0"/>
              <a:t>. </a:t>
            </a:r>
            <a:r>
              <a:rPr lang="pt-BR" dirty="0" err="1" smtClean="0"/>
              <a:t>Journal</a:t>
            </a:r>
            <a:r>
              <a:rPr lang="pt-BR" dirty="0" smtClean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Econometrics</a:t>
            </a:r>
            <a:r>
              <a:rPr lang="pt-BR" dirty="0"/>
              <a:t>, v. 165(1), p. 100–111, 2011</a:t>
            </a:r>
            <a:r>
              <a:rPr lang="pt-BR" dirty="0" smtClean="0"/>
              <a:t>.</a:t>
            </a:r>
          </a:p>
          <a:p>
            <a:r>
              <a:rPr lang="en-US" dirty="0"/>
              <a:t>CLARIDA, R.; </a:t>
            </a:r>
            <a:r>
              <a:rPr lang="en-US" dirty="0" err="1"/>
              <a:t>GALí</a:t>
            </a:r>
            <a:r>
              <a:rPr lang="en-US" dirty="0"/>
              <a:t>, J.; GERTLER, M. Monetary policy rules in </a:t>
            </a:r>
            <a:r>
              <a:rPr lang="en-US" dirty="0" smtClean="0"/>
              <a:t>practice some </a:t>
            </a:r>
            <a:r>
              <a:rPr lang="en-US" dirty="0"/>
              <a:t>international evidence. European Economic Review, v. 42, n. 6, </a:t>
            </a:r>
            <a:r>
              <a:rPr lang="en-US" dirty="0" smtClean="0"/>
              <a:t>p. 1033–1067</a:t>
            </a:r>
            <a:r>
              <a:rPr lang="en-US" dirty="0"/>
              <a:t>, </a:t>
            </a:r>
            <a:r>
              <a:rPr lang="en-US" dirty="0" err="1"/>
              <a:t>Junho</a:t>
            </a:r>
            <a:r>
              <a:rPr lang="en-US" dirty="0"/>
              <a:t> 1998.</a:t>
            </a:r>
            <a:endParaRPr lang="pt-BR" dirty="0"/>
          </a:p>
          <a:p>
            <a:r>
              <a:rPr lang="pt-BR" dirty="0" smtClean="0"/>
              <a:t>CUKIERMAN</a:t>
            </a:r>
            <a:r>
              <a:rPr lang="pt-BR" dirty="0"/>
              <a:t>, A.; MUSCATELLI, A. </a:t>
            </a:r>
            <a:r>
              <a:rPr lang="pt-BR" dirty="0" err="1"/>
              <a:t>Nonlinear</a:t>
            </a:r>
            <a:r>
              <a:rPr lang="pt-BR" dirty="0"/>
              <a:t> Taylor </a:t>
            </a:r>
            <a:r>
              <a:rPr lang="pt-BR" dirty="0" err="1"/>
              <a:t>rules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asymmetric</a:t>
            </a:r>
            <a:r>
              <a:rPr lang="pt-BR" dirty="0" smtClean="0"/>
              <a:t> </a:t>
            </a:r>
            <a:r>
              <a:rPr lang="pt-BR" dirty="0" err="1"/>
              <a:t>preferences</a:t>
            </a:r>
            <a:r>
              <a:rPr lang="pt-BR" dirty="0"/>
              <a:t> in central banking: </a:t>
            </a:r>
            <a:r>
              <a:rPr lang="pt-BR" dirty="0" err="1"/>
              <a:t>Evidence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smtClean="0"/>
              <a:t>United </a:t>
            </a:r>
            <a:r>
              <a:rPr lang="pt-BR" dirty="0" err="1" smtClean="0"/>
              <a:t>Kingdom</a:t>
            </a:r>
            <a:r>
              <a:rPr lang="pt-BR" dirty="0" smtClean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United </a:t>
            </a:r>
            <a:r>
              <a:rPr lang="pt-BR" dirty="0" err="1"/>
              <a:t>States</a:t>
            </a:r>
            <a:r>
              <a:rPr lang="pt-BR" dirty="0"/>
              <a:t>. The B.E.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Macroeconomics</a:t>
            </a:r>
            <a:r>
              <a:rPr lang="pt-BR" dirty="0"/>
              <a:t>, v. </a:t>
            </a:r>
            <a:r>
              <a:rPr lang="pt-BR" dirty="0" smtClean="0"/>
              <a:t>8, n</a:t>
            </a:r>
            <a:r>
              <a:rPr lang="pt-BR" dirty="0"/>
              <a:t>. 1, p. 1–31, Fevereiro 2008.</a:t>
            </a:r>
          </a:p>
          <a:p>
            <a:r>
              <a:rPr lang="pt-BR" dirty="0"/>
              <a:t>DRAGO, A. D.; RIBEIRO, G. de P. Indicadores para projeção do </a:t>
            </a:r>
            <a:r>
              <a:rPr lang="pt-BR" dirty="0" smtClean="0"/>
              <a:t>nível de </a:t>
            </a:r>
            <a:r>
              <a:rPr lang="pt-BR" dirty="0"/>
              <a:t>atividade </a:t>
            </a:r>
            <a:r>
              <a:rPr lang="pt-BR" dirty="0" err="1"/>
              <a:t>econ</a:t>
            </a:r>
            <a:r>
              <a:rPr lang="pt-BR" dirty="0"/>
              <a:t> </a:t>
            </a:r>
            <a:r>
              <a:rPr lang="pt-BR" dirty="0" err="1"/>
              <a:t>ômica</a:t>
            </a:r>
            <a:r>
              <a:rPr lang="pt-BR" dirty="0"/>
              <a:t> no brasil. </a:t>
            </a:r>
            <a:r>
              <a:rPr lang="pt-BR" dirty="0" err="1"/>
              <a:t>Semino</a:t>
            </a:r>
            <a:r>
              <a:rPr lang="pt-BR" dirty="0"/>
              <a:t> sobre Crescimento </a:t>
            </a:r>
            <a:r>
              <a:rPr lang="pt-BR" dirty="0" smtClean="0"/>
              <a:t>Econômico: Ministério </a:t>
            </a:r>
            <a:r>
              <a:rPr lang="pt-BR" dirty="0"/>
              <a:t>da Fazenda e Banco Interamericano de Desenvolvimento, 2013.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FISCHER, S. Modern Approaches to Central Banking. [</a:t>
            </a:r>
            <a:r>
              <a:rPr lang="en-US" dirty="0" err="1"/>
              <a:t>S.l.</a:t>
            </a:r>
            <a:r>
              <a:rPr lang="en-US" dirty="0"/>
              <a:t>], 1995.</a:t>
            </a:r>
          </a:p>
          <a:p>
            <a:r>
              <a:rPr lang="en-US" dirty="0"/>
              <a:t>FISCHER, S. Why are central banks pursuing long-run price </a:t>
            </a:r>
            <a:r>
              <a:rPr lang="en-US" dirty="0" smtClean="0"/>
              <a:t>stability? Proceedings </a:t>
            </a:r>
            <a:r>
              <a:rPr lang="en-US" dirty="0"/>
              <a:t>- Economic Policy Symposium - Jackson Hole, p. 7–34, 1996.</a:t>
            </a:r>
            <a:endParaRPr lang="pt-BR" dirty="0"/>
          </a:p>
          <a:p>
            <a:r>
              <a:rPr lang="pt-BR" dirty="0"/>
              <a:t>OECD. Business </a:t>
            </a:r>
            <a:r>
              <a:rPr lang="pt-BR" dirty="0" err="1"/>
              <a:t>Tendency</a:t>
            </a:r>
            <a:r>
              <a:rPr lang="pt-BR" dirty="0"/>
              <a:t> </a:t>
            </a:r>
            <a:r>
              <a:rPr lang="pt-BR" dirty="0" err="1"/>
              <a:t>Surveys</a:t>
            </a:r>
            <a:r>
              <a:rPr lang="pt-BR" dirty="0"/>
              <a:t>: A </a:t>
            </a:r>
            <a:r>
              <a:rPr lang="pt-BR" dirty="0" err="1"/>
              <a:t>Handbook</a:t>
            </a:r>
            <a:r>
              <a:rPr lang="pt-BR" dirty="0"/>
              <a:t>. [</a:t>
            </a:r>
            <a:r>
              <a:rPr lang="pt-BR" dirty="0" err="1"/>
              <a:t>S.l</a:t>
            </a:r>
            <a:r>
              <a:rPr lang="pt-BR" dirty="0"/>
              <a:t>.], 1997.</a:t>
            </a:r>
          </a:p>
          <a:p>
            <a:r>
              <a:rPr lang="pt-BR" dirty="0"/>
              <a:t>OECD. OECD System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Composite</a:t>
            </a:r>
            <a:r>
              <a:rPr lang="pt-BR" dirty="0"/>
              <a:t> </a:t>
            </a:r>
            <a:r>
              <a:rPr lang="pt-BR" dirty="0" err="1"/>
              <a:t>Leading</a:t>
            </a:r>
            <a:r>
              <a:rPr lang="pt-BR" dirty="0"/>
              <a:t> </a:t>
            </a:r>
            <a:r>
              <a:rPr lang="pt-BR" dirty="0" err="1"/>
              <a:t>Indicators</a:t>
            </a:r>
            <a:r>
              <a:rPr lang="pt-BR" dirty="0"/>
              <a:t>. [</a:t>
            </a:r>
            <a:r>
              <a:rPr lang="pt-BR" dirty="0" err="1"/>
              <a:t>S.l</a:t>
            </a:r>
            <a:r>
              <a:rPr lang="pt-BR" dirty="0"/>
              <a:t>.], 2012.</a:t>
            </a:r>
          </a:p>
          <a:p>
            <a:r>
              <a:rPr lang="pt-BR" dirty="0"/>
              <a:t>PAGANO, T. d. A.; ROSSI, J. L. J. Uma análise da não-linearidade </a:t>
            </a:r>
            <a:r>
              <a:rPr lang="pt-BR" dirty="0" smtClean="0"/>
              <a:t>da função </a:t>
            </a:r>
            <a:r>
              <a:rPr lang="pt-BR" dirty="0"/>
              <a:t>de reação do Banco Central do Brasil: Avesso a Inflação ou </a:t>
            </a:r>
            <a:r>
              <a:rPr lang="pt-BR" dirty="0" smtClean="0"/>
              <a:t>a Recessão</a:t>
            </a:r>
            <a:r>
              <a:rPr lang="pt-BR" dirty="0"/>
              <a:t>? [</a:t>
            </a:r>
            <a:r>
              <a:rPr lang="pt-BR" dirty="0" err="1"/>
              <a:t>S.l</a:t>
            </a:r>
            <a:r>
              <a:rPr lang="pt-BR" dirty="0"/>
              <a:t>.], 2009.</a:t>
            </a:r>
          </a:p>
          <a:p>
            <a:r>
              <a:rPr lang="pt-BR" dirty="0"/>
              <a:t>RIGOLON, F.; GIAMBIAGI, F. A atuação do banco central em </a:t>
            </a:r>
            <a:r>
              <a:rPr lang="pt-BR" dirty="0" smtClean="0"/>
              <a:t>uma economia </a:t>
            </a:r>
            <a:r>
              <a:rPr lang="pt-BR" dirty="0"/>
              <a:t>estabilizada: é desejável adotar metas inflacionárias no </a:t>
            </a:r>
            <a:r>
              <a:rPr lang="pt-BR" dirty="0" smtClean="0"/>
              <a:t>brasil? Revista </a:t>
            </a:r>
            <a:r>
              <a:rPr lang="pt-BR" dirty="0"/>
              <a:t>de Economia Polca, n. 19(3), p. 3–22, 1999</a:t>
            </a:r>
            <a:endParaRPr lang="en-US" dirty="0" smtClean="0"/>
          </a:p>
          <a:p>
            <a:r>
              <a:rPr lang="en-US" dirty="0" smtClean="0"/>
              <a:t>TAYLOR</a:t>
            </a:r>
            <a:r>
              <a:rPr lang="en-US" dirty="0"/>
              <a:t>, J. B. Policy rules as a means to a more effective monetary </a:t>
            </a:r>
            <a:r>
              <a:rPr lang="en-US" dirty="0" smtClean="0"/>
              <a:t>policy. Monetary </a:t>
            </a:r>
            <a:r>
              <a:rPr lang="en-US" dirty="0"/>
              <a:t>and Economic Studies, v. 14, n. 1, p. 28–39, </a:t>
            </a:r>
            <a:r>
              <a:rPr lang="en-US" dirty="0" err="1"/>
              <a:t>Julho</a:t>
            </a:r>
            <a:r>
              <a:rPr lang="en-US" dirty="0"/>
              <a:t> 1996.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Usualmente, assume-se </a:t>
            </a:r>
            <a:r>
              <a:rPr lang="pt-BR" dirty="0"/>
              <a:t>que o banco central reage de forma linear a desvios em relação </a:t>
            </a:r>
            <a:r>
              <a:rPr lang="pt-BR" dirty="0" smtClean="0"/>
              <a:t>à meta </a:t>
            </a:r>
            <a:r>
              <a:rPr lang="pt-BR" dirty="0"/>
              <a:t>de inflação e ao produto potencial. Porém, este pode não ser </a:t>
            </a:r>
            <a:r>
              <a:rPr lang="pt-BR" dirty="0" smtClean="0"/>
              <a:t>necessariamente </a:t>
            </a:r>
            <a:r>
              <a:rPr lang="pt-BR" dirty="0"/>
              <a:t>o caso</a:t>
            </a:r>
            <a:r>
              <a:rPr lang="pt-BR" dirty="0" smtClean="0"/>
              <a:t>.</a:t>
            </a:r>
          </a:p>
          <a:p>
            <a:r>
              <a:rPr lang="pt-BR" dirty="0" err="1"/>
              <a:t>Cukierman</a:t>
            </a:r>
            <a:r>
              <a:rPr lang="pt-BR" dirty="0"/>
              <a:t> e </a:t>
            </a:r>
            <a:r>
              <a:rPr lang="pt-BR" dirty="0" err="1"/>
              <a:t>Muscatelli</a:t>
            </a:r>
            <a:r>
              <a:rPr lang="pt-BR" dirty="0"/>
              <a:t> (2008) procuram por indicações de não linearidade na função de reação do banco central e o classificam como tendo preferências avessas à inflação (PAI) ou avessas à recessão (PAR) através da estimação de um modelo de transição suave (</a:t>
            </a:r>
            <a:r>
              <a:rPr lang="pt-BR" i="1" dirty="0" err="1"/>
              <a:t>Smooth</a:t>
            </a:r>
            <a:r>
              <a:rPr lang="pt-BR" i="1" dirty="0"/>
              <a:t> </a:t>
            </a:r>
            <a:r>
              <a:rPr lang="pt-BR" i="1" dirty="0" err="1"/>
              <a:t>Transition</a:t>
            </a:r>
            <a:r>
              <a:rPr lang="pt-BR" i="1" dirty="0"/>
              <a:t> </a:t>
            </a:r>
            <a:r>
              <a:rPr lang="pt-BR" i="1" dirty="0" err="1"/>
              <a:t>Regression</a:t>
            </a:r>
            <a:r>
              <a:rPr lang="pt-BR" dirty="0"/>
              <a:t>, ou STR).</a:t>
            </a:r>
          </a:p>
          <a:p>
            <a:r>
              <a:rPr lang="pt-BR" dirty="0" err="1" smtClean="0"/>
              <a:t>Pagano</a:t>
            </a:r>
            <a:r>
              <a:rPr lang="pt-BR" dirty="0" smtClean="0"/>
              <a:t> </a:t>
            </a:r>
            <a:r>
              <a:rPr lang="pt-BR" dirty="0"/>
              <a:t>e Rossi (2009) utilizaram este arcabouço para o caso brasileiro. Seus resultados rejeitam a hipótese de linearidade na função reação do banco central, além de indicar preferências de aversão à recessão (PAR</a:t>
            </a:r>
            <a:r>
              <a:rPr lang="pt-BR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e diferenciação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O trabalho desenvolvido tem como objetivo testar </a:t>
            </a:r>
            <a:r>
              <a:rPr lang="pt-BR" dirty="0" smtClean="0"/>
              <a:t>a possível </a:t>
            </a:r>
            <a:r>
              <a:rPr lang="pt-BR" dirty="0"/>
              <a:t>não linearidade na função de reação do banco central e </a:t>
            </a:r>
            <a:r>
              <a:rPr lang="pt-BR" dirty="0" err="1"/>
              <a:t>catacterizá-la</a:t>
            </a:r>
            <a:r>
              <a:rPr lang="pt-BR" dirty="0"/>
              <a:t>, em linha com o trabalho realizado por </a:t>
            </a:r>
            <a:r>
              <a:rPr lang="pt-BR" dirty="0" err="1"/>
              <a:t>Pagano</a:t>
            </a:r>
            <a:r>
              <a:rPr lang="pt-BR" dirty="0"/>
              <a:t> e Rossi (2009), no caso brasileiro, e </a:t>
            </a:r>
            <a:r>
              <a:rPr lang="pt-BR" dirty="0" err="1"/>
              <a:t>Cukierman</a:t>
            </a:r>
            <a:r>
              <a:rPr lang="pt-BR" dirty="0"/>
              <a:t> e </a:t>
            </a:r>
            <a:r>
              <a:rPr lang="pt-BR" dirty="0" err="1"/>
              <a:t>Muscatelli</a:t>
            </a:r>
            <a:r>
              <a:rPr lang="pt-BR" dirty="0"/>
              <a:t> (2008), que realizaram um estudo para os Estados Unidos e Reino </a:t>
            </a:r>
            <a:r>
              <a:rPr lang="pt-BR" dirty="0" smtClean="0"/>
              <a:t>Unido.</a:t>
            </a:r>
          </a:p>
          <a:p>
            <a:r>
              <a:rPr lang="pt-BR" dirty="0" smtClean="0"/>
              <a:t>As contribuições do trabalho apresentado são de que, ao contrário de </a:t>
            </a:r>
            <a:r>
              <a:rPr lang="pt-BR" dirty="0" err="1" smtClean="0"/>
              <a:t>Pagano</a:t>
            </a:r>
            <a:r>
              <a:rPr lang="pt-BR" dirty="0" smtClean="0"/>
              <a:t> e Rossi (2009):</a:t>
            </a:r>
          </a:p>
          <a:p>
            <a:r>
              <a:rPr lang="pt-BR" dirty="0" smtClean="0"/>
              <a:t>- aqui é utilizada uma medida de hiato de produto mais ampla (o hiato do IBC-</a:t>
            </a:r>
            <a:r>
              <a:rPr lang="pt-BR" dirty="0" err="1" smtClean="0"/>
              <a:t>Br</a:t>
            </a:r>
            <a:r>
              <a:rPr lang="pt-BR" dirty="0" smtClean="0"/>
              <a:t>, enquanto os autores utilizaram o hiato da produção industrial), e </a:t>
            </a:r>
          </a:p>
          <a:p>
            <a:r>
              <a:rPr lang="pt-BR" dirty="0" smtClean="0"/>
              <a:t>- a estimação do modelo STR é feita utilizando um método de </a:t>
            </a:r>
            <a:r>
              <a:rPr lang="pt-BR" dirty="0"/>
              <a:t>estimação proposto por Areosa, </a:t>
            </a:r>
            <a:r>
              <a:rPr lang="pt-BR" dirty="0" err="1"/>
              <a:t>McAleer</a:t>
            </a:r>
            <a:r>
              <a:rPr lang="pt-BR" dirty="0"/>
              <a:t> e Medeiros (2011) </a:t>
            </a:r>
            <a:r>
              <a:rPr lang="pt-BR" dirty="0" smtClean="0"/>
              <a:t>que permite a utilização de variáveis endógenas (o problema de </a:t>
            </a:r>
            <a:r>
              <a:rPr lang="pt-BR" dirty="0" err="1" smtClean="0"/>
              <a:t>endogeneidade</a:t>
            </a:r>
            <a:r>
              <a:rPr lang="pt-BR" dirty="0" smtClean="0"/>
              <a:t> não foi contemplado pelos autores).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Parte-se de uma função perda a ser minimizada pelo banco central é de tal forma:</a:t>
            </a:r>
          </a:p>
          <a:p>
            <a:endParaRPr lang="pt-BR" dirty="0"/>
          </a:p>
          <a:p>
            <a:r>
              <a:rPr lang="pt-BR" dirty="0" smtClean="0"/>
              <a:t>As funções </a:t>
            </a:r>
            <a:r>
              <a:rPr lang="pt-BR" i="1" dirty="0" smtClean="0"/>
              <a:t>f</a:t>
            </a:r>
            <a:r>
              <a:rPr lang="pt-BR" dirty="0" smtClean="0"/>
              <a:t> e </a:t>
            </a:r>
            <a:r>
              <a:rPr lang="pt-BR" i="1" dirty="0" smtClean="0"/>
              <a:t>h</a:t>
            </a:r>
            <a:r>
              <a:rPr lang="pt-BR" dirty="0" smtClean="0"/>
              <a:t> possuem as seguintes características:</a:t>
            </a:r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617" y="2768699"/>
            <a:ext cx="2371725" cy="3333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3684529"/>
            <a:ext cx="5829300" cy="3143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7" y="4142907"/>
            <a:ext cx="6334125" cy="3524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237" y="4645581"/>
            <a:ext cx="68675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Como enxergar o efeito das terceiras derivadas diferentes de zero, e a assimetria que elas formam? Como exemplo, vamos assumir a caracterização da função reação do BC </a:t>
            </a:r>
            <a:r>
              <a:rPr lang="pt-BR" dirty="0"/>
              <a:t>tal </a:t>
            </a:r>
            <a:r>
              <a:rPr lang="pt-BR" dirty="0" smtClean="0"/>
              <a:t>qual </a:t>
            </a:r>
            <a:r>
              <a:rPr lang="pt-BR" dirty="0" err="1" smtClean="0"/>
              <a:t>Aragón</a:t>
            </a:r>
            <a:r>
              <a:rPr lang="pt-BR" dirty="0" smtClean="0"/>
              <a:t> </a:t>
            </a:r>
            <a:r>
              <a:rPr lang="pt-BR" dirty="0"/>
              <a:t>e Portugal (2008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292" y="3341040"/>
            <a:ext cx="3762375" cy="1438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91" y="5071792"/>
            <a:ext cx="5153025" cy="5048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965" y="5157516"/>
            <a:ext cx="2371725" cy="333375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>
            <a:off x="4245292" y="5324203"/>
            <a:ext cx="1621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As derivadas terceiras de </a:t>
            </a:r>
            <a:r>
              <a:rPr lang="pt-BR" i="1" dirty="0"/>
              <a:t>f</a:t>
            </a:r>
            <a:r>
              <a:rPr lang="pt-BR" dirty="0"/>
              <a:t> e de </a:t>
            </a:r>
            <a:r>
              <a:rPr lang="pt-BR" i="1" dirty="0"/>
              <a:t>h</a:t>
            </a:r>
            <a:r>
              <a:rPr lang="pt-BR" dirty="0"/>
              <a:t> com relação a </a:t>
            </a:r>
            <a:r>
              <a:rPr lang="pt-BR" dirty="0" err="1" smtClean="0"/>
              <a:t>x</a:t>
            </a:r>
            <a:r>
              <a:rPr lang="pt-BR" sz="1000" dirty="0" err="1" smtClean="0"/>
              <a:t>t</a:t>
            </a:r>
            <a:r>
              <a:rPr lang="pt-BR" dirty="0" smtClean="0"/>
              <a:t> </a:t>
            </a:r>
            <a:r>
              <a:rPr lang="pt-BR" dirty="0"/>
              <a:t>e (</a:t>
            </a:r>
            <a:r>
              <a:rPr lang="pt-BR" dirty="0" smtClean="0"/>
              <a:t>π</a:t>
            </a:r>
            <a:r>
              <a:rPr lang="pt-BR" sz="1000" dirty="0" smtClean="0"/>
              <a:t>t</a:t>
            </a:r>
            <a:r>
              <a:rPr lang="pt-BR" dirty="0" smtClean="0"/>
              <a:t> </a:t>
            </a:r>
            <a:r>
              <a:rPr lang="pt-BR" dirty="0"/>
              <a:t>− π ∗ ), </a:t>
            </a:r>
            <a:r>
              <a:rPr lang="pt-BR" dirty="0" smtClean="0"/>
              <a:t>por sua </a:t>
            </a:r>
            <a:r>
              <a:rPr lang="pt-BR" dirty="0"/>
              <a:t>vez, são dadas, respectivamente, por:</a:t>
            </a:r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80" y="3436206"/>
            <a:ext cx="25146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As derivadas terceiras de </a:t>
            </a:r>
            <a:r>
              <a:rPr lang="pt-BR" i="1" dirty="0"/>
              <a:t>f</a:t>
            </a:r>
            <a:r>
              <a:rPr lang="pt-BR" dirty="0"/>
              <a:t> e de </a:t>
            </a:r>
            <a:r>
              <a:rPr lang="pt-BR" i="1" dirty="0"/>
              <a:t>h</a:t>
            </a:r>
            <a:r>
              <a:rPr lang="pt-BR" dirty="0"/>
              <a:t> com relação a </a:t>
            </a:r>
            <a:r>
              <a:rPr lang="pt-BR" dirty="0" err="1" smtClean="0"/>
              <a:t>x</a:t>
            </a:r>
            <a:r>
              <a:rPr lang="pt-BR" sz="1000" dirty="0" err="1" smtClean="0"/>
              <a:t>t</a:t>
            </a:r>
            <a:r>
              <a:rPr lang="pt-BR" dirty="0" smtClean="0"/>
              <a:t> </a:t>
            </a:r>
            <a:r>
              <a:rPr lang="pt-BR" dirty="0"/>
              <a:t>e (</a:t>
            </a:r>
            <a:r>
              <a:rPr lang="pt-BR" dirty="0" smtClean="0"/>
              <a:t>π</a:t>
            </a:r>
            <a:r>
              <a:rPr lang="pt-BR" sz="1000" dirty="0" smtClean="0"/>
              <a:t>t</a:t>
            </a:r>
            <a:r>
              <a:rPr lang="pt-BR" dirty="0" smtClean="0"/>
              <a:t> </a:t>
            </a:r>
            <a:r>
              <a:rPr lang="pt-BR" dirty="0"/>
              <a:t>− π ∗ ), </a:t>
            </a:r>
            <a:r>
              <a:rPr lang="pt-BR" dirty="0" smtClean="0"/>
              <a:t>por sua </a:t>
            </a:r>
            <a:r>
              <a:rPr lang="pt-BR" dirty="0"/>
              <a:t>vez, são dadas, respectivamente, por:</a:t>
            </a:r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80" y="3436206"/>
            <a:ext cx="2514600" cy="1571625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6206591" y="3738520"/>
            <a:ext cx="137565" cy="186117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344156" y="4590716"/>
            <a:ext cx="137565" cy="186117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267" y="2162975"/>
            <a:ext cx="7210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1463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Retrospectiva</vt:lpstr>
      <vt:lpstr>Não-linearidade na Função Reação do Banco Central do Brasil</vt:lpstr>
      <vt:lpstr>Introdução</vt:lpstr>
      <vt:lpstr>Introdução</vt:lpstr>
      <vt:lpstr>Objetivo e diferenciação</vt:lpstr>
      <vt:lpstr>Modelo Teórico</vt:lpstr>
      <vt:lpstr>Modelo Teórico</vt:lpstr>
      <vt:lpstr>Modelo Teórico</vt:lpstr>
      <vt:lpstr>Modelo Teórico</vt:lpstr>
      <vt:lpstr>Modelo Teórico</vt:lpstr>
      <vt:lpstr>Modelo Teórico</vt:lpstr>
      <vt:lpstr>Modelo Teórico</vt:lpstr>
      <vt:lpstr>Modelo Teórico</vt:lpstr>
      <vt:lpstr>Modelo Teórico</vt:lpstr>
      <vt:lpstr>Modelo Teórico</vt:lpstr>
      <vt:lpstr>Modelo Teórico</vt:lpstr>
      <vt:lpstr>Modelo Teórico</vt:lpstr>
      <vt:lpstr>Modelo Teórico</vt:lpstr>
      <vt:lpstr>Dados Utilizados</vt:lpstr>
      <vt:lpstr>Dados Utilizados</vt:lpstr>
      <vt:lpstr>Apresentação do PowerPoint</vt:lpstr>
      <vt:lpstr>Teste de Não-Linearidade</vt:lpstr>
      <vt:lpstr>Teste de Não-Linearidade</vt:lpstr>
      <vt:lpstr>Teste de Não-Linearidade</vt:lpstr>
      <vt:lpstr>Referências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Não-linearidade na Função Reação do Banco Central do Brasil</dc:title>
  <dc:creator>Gustavo Ribeiro</dc:creator>
  <cp:lastModifiedBy>Gustavo Ribeiro</cp:lastModifiedBy>
  <cp:revision>8</cp:revision>
  <dcterms:created xsi:type="dcterms:W3CDTF">2015-09-17T01:57:12Z</dcterms:created>
  <dcterms:modified xsi:type="dcterms:W3CDTF">2015-09-17T03:18:04Z</dcterms:modified>
</cp:coreProperties>
</file>