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0" r:id="rId4"/>
    <p:sldId id="263" r:id="rId5"/>
    <p:sldId id="265" r:id="rId6"/>
    <p:sldId id="295" r:id="rId7"/>
    <p:sldId id="297" r:id="rId8"/>
    <p:sldId id="296" r:id="rId9"/>
    <p:sldId id="298" r:id="rId10"/>
    <p:sldId id="264" r:id="rId11"/>
    <p:sldId id="28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Walter Turncoa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97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80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40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6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Algoritmos de ordenação - quadráticos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Complexidade dos algoritmos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Google Shape;282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8125" y="1271600"/>
                <a:ext cx="1921200" cy="33075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1" dirty="0" err="1">
                    <a:solidFill>
                      <a:schemeClr val="accent2"/>
                    </a:solidFill>
                  </a:rPr>
                  <a:t>Bubble</a:t>
                </a:r>
                <a:r>
                  <a:rPr lang="pt-BR" b="1" dirty="0">
                    <a:solidFill>
                      <a:schemeClr val="accent2"/>
                    </a:solidFill>
                  </a:rPr>
                  <a:t> </a:t>
                </a:r>
                <a:r>
                  <a:rPr lang="pt-BR" b="1" dirty="0" err="1">
                    <a:solidFill>
                      <a:schemeClr val="accent2"/>
                    </a:solidFill>
                  </a:rPr>
                  <a:t>sort</a:t>
                </a:r>
                <a:endParaRPr b="1" dirty="0">
                  <a:solidFill>
                    <a:schemeClr val="accent2"/>
                  </a:solidFill>
                </a:endParaRPr>
              </a:p>
              <a:p>
                <a:pPr marL="0" lvl="0" indent="0" algn="l" rtl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r>
                  <a:rPr lang="pt-BR" dirty="0"/>
                  <a:t>No melhor caso, a complexidade é Ο(n).</a:t>
                </a:r>
                <a:br>
                  <a:rPr lang="pt-BR" dirty="0"/>
                </a:br>
                <a:r>
                  <a:rPr lang="pt-BR" dirty="0"/>
                  <a:t>No caso intermediário é Ο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/>
                        </m:ctrlPr>
                      </m:sSupPr>
                      <m:e>
                        <m:r>
                          <a:rPr lang="pt-BR"/>
                          <m:t>𝑛</m:t>
                        </m:r>
                      </m:e>
                      <m:sup>
                        <m:r>
                          <a:rPr lang="pt-BR"/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  <a:p>
                <a:pPr marL="0" lvl="0" indent="0" algn="l" rtl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r>
                  <a:rPr lang="pt-BR" dirty="0"/>
                  <a:t>No pior caso é Ο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/>
                        </m:ctrlPr>
                      </m:sSupPr>
                      <m:e>
                        <m:r>
                          <a:rPr lang="pt-BR"/>
                          <m:t>𝑛</m:t>
                        </m:r>
                      </m:e>
                      <m:sup>
                        <m:r>
                          <a:rPr lang="pt-BR"/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  <a:endParaRPr dirty="0"/>
              </a:p>
            </p:txBody>
          </p:sp>
        </mc:Choice>
        <mc:Fallback>
          <p:sp>
            <p:nvSpPr>
              <p:cNvPr id="282" name="Google Shape;282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8125" y="1271600"/>
                <a:ext cx="1921200" cy="3307500"/>
              </a:xfrm>
              <a:prstGeom prst="rect">
                <a:avLst/>
              </a:prstGeom>
              <a:blipFill>
                <a:blip r:embed="rId3"/>
                <a:stretch>
                  <a:fillRect l="-7619" t="-1476" r="-60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Google Shape;283;p21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2671075" y="1271600"/>
                <a:ext cx="1921200" cy="33075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1" dirty="0" err="1">
                    <a:solidFill>
                      <a:schemeClr val="accent2"/>
                    </a:solidFill>
                  </a:rPr>
                  <a:t>Insertion</a:t>
                </a:r>
                <a:r>
                  <a:rPr lang="pt-BR" b="1" dirty="0">
                    <a:solidFill>
                      <a:schemeClr val="accent2"/>
                    </a:solidFill>
                  </a:rPr>
                  <a:t> </a:t>
                </a:r>
                <a:r>
                  <a:rPr lang="pt-BR" b="1" dirty="0" err="1">
                    <a:solidFill>
                      <a:schemeClr val="accent2"/>
                    </a:solidFill>
                  </a:rPr>
                  <a:t>sort</a:t>
                </a:r>
                <a:endParaRPr b="1" dirty="0">
                  <a:solidFill>
                    <a:schemeClr val="accent2"/>
                  </a:solidFill>
                </a:endParaRPr>
              </a:p>
              <a:p>
                <a:pPr marL="0" lvl="0" indent="0" algn="l" rtl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r>
                  <a:rPr lang="en" dirty="0"/>
                  <a:t>A complexidade no melhor caso é </a:t>
                </a:r>
                <a:r>
                  <a:rPr lang="pt-BR" dirty="0"/>
                  <a:t>Ο(n).</a:t>
                </a:r>
              </a:p>
              <a:p>
                <a:pPr marL="0" lvl="0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r>
                  <a:rPr lang="pt-BR" dirty="0"/>
                  <a:t>No intermediário é Ο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/>
                        </m:ctrlPr>
                      </m:fPr>
                      <m:num>
                        <m:sSup>
                          <m:sSupPr>
                            <m:ctrlPr>
                              <a:rPr lang="pt-BR"/>
                            </m:ctrlPr>
                          </m:sSupPr>
                          <m:e>
                            <m:r>
                              <a:rPr lang="pt-BR"/>
                              <m:t>𝑛</m:t>
                            </m:r>
                          </m:e>
                          <m:sup>
                            <m:r>
                              <a:rPr lang="pt-BR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/>
                          <m:t>4</m:t>
                        </m:r>
                      </m:den>
                    </m:f>
                  </m:oMath>
                </a14:m>
                <a:r>
                  <a:rPr lang="pt-BR" dirty="0"/>
                  <a:t>).</a:t>
                </a:r>
                <a:br>
                  <a:rPr lang="pt-BR" dirty="0"/>
                </a:br>
                <a:r>
                  <a:rPr lang="pt-BR" dirty="0"/>
                  <a:t>No pior caso é Ο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/>
                        </m:ctrlPr>
                      </m:sSupPr>
                      <m:e>
                        <m:r>
                          <a:rPr lang="pt-BR"/>
                          <m:t>𝑛</m:t>
                        </m:r>
                      </m:e>
                      <m:sup>
                        <m:r>
                          <a:rPr lang="pt-BR"/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  <a:endParaRPr dirty="0"/>
              </a:p>
            </p:txBody>
          </p:sp>
        </mc:Choice>
        <mc:Fallback>
          <p:sp>
            <p:nvSpPr>
              <p:cNvPr id="283" name="Google Shape;283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2671075" y="1271600"/>
                <a:ext cx="1921200" cy="3307500"/>
              </a:xfrm>
              <a:prstGeom prst="rect">
                <a:avLst/>
              </a:prstGeom>
              <a:blipFill>
                <a:blip r:embed="rId4"/>
                <a:stretch>
                  <a:fillRect l="-7302" t="-1476" r="-9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21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4794026" y="1271600"/>
                <a:ext cx="1921200" cy="33075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1" dirty="0" err="1">
                    <a:solidFill>
                      <a:schemeClr val="accent2"/>
                    </a:solidFill>
                  </a:rPr>
                  <a:t>Selection</a:t>
                </a:r>
                <a:r>
                  <a:rPr lang="pt-BR" b="1" dirty="0">
                    <a:solidFill>
                      <a:schemeClr val="accent2"/>
                    </a:solidFill>
                  </a:rPr>
                  <a:t> </a:t>
                </a:r>
                <a:r>
                  <a:rPr lang="pt-BR" b="1" dirty="0" err="1">
                    <a:solidFill>
                      <a:schemeClr val="accent2"/>
                    </a:solidFill>
                  </a:rPr>
                  <a:t>sort</a:t>
                </a:r>
                <a:endParaRPr b="1" dirty="0">
                  <a:solidFill>
                    <a:schemeClr val="accent2"/>
                  </a:solidFill>
                </a:endParaRPr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pt-BR" dirty="0"/>
                  <a:t>Em todos os casos teremos complexidade Ο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/>
                        </m:ctrlPr>
                      </m:sSupPr>
                      <m:e>
                        <m:r>
                          <a:rPr lang="pt-BR"/>
                          <m:t>𝑛</m:t>
                        </m:r>
                      </m:e>
                      <m:sup>
                        <m:r>
                          <a:rPr lang="pt-BR"/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  <a:endParaRPr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284" name="Google Shape;284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xfrm>
                <a:off x="4794026" y="1271600"/>
                <a:ext cx="1921200" cy="3307500"/>
              </a:xfrm>
              <a:prstGeom prst="rect">
                <a:avLst/>
              </a:prstGeom>
              <a:blipFill>
                <a:blip r:embed="rId5"/>
                <a:stretch>
                  <a:fillRect l="-7278" t="-1476" r="-8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Fim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Quais algoritmos nós temos?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ou bolha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Insertion sort ou inserção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dirty="0"/>
              <a:t>Selection sort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seleção</a:t>
            </a:r>
            <a:endParaRPr lang="en-US"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funcionam?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dirty="0" err="1">
                <a:solidFill>
                  <a:srgbClr val="AEC7D3"/>
                </a:solidFill>
                <a:effectLst/>
                <a:latin typeface="Nunito" pitchFamily="2" charset="0"/>
              </a:rPr>
              <a:t>Bubble</a:t>
            </a: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 </a:t>
            </a:r>
            <a:r>
              <a:rPr lang="pt-BR" sz="1300" b="0" i="0" dirty="0" err="1">
                <a:solidFill>
                  <a:srgbClr val="AEC7D3"/>
                </a:solidFill>
                <a:effectLst/>
                <a:latin typeface="Nunito" pitchFamily="2" charset="0"/>
              </a:rPr>
              <a:t>sort</a:t>
            </a: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 é o algoritmo mais simples, mas o menos eficientes. Neste algoritmo cada elemento da posição i será comparado com o elemento da posição i + 1, ou seja, um elemento da posição 2 será comparado com o elemento da posição 3. </a:t>
            </a:r>
            <a:endParaRPr sz="1300" b="1" dirty="0">
              <a:solidFill>
                <a:schemeClr val="accent1"/>
              </a:solidFill>
              <a:latin typeface="Nunito" pitchFamily="2" charset="0"/>
            </a:endParaRPr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 sort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Caso o elemento da posição 2 for maior que o da posição 3, eles trocam de lugar e assim sucessivamente. Por causa dessa forma de execução, o vetor terá que ser percorrido quantas vezes que for necessária, tornando o algoritmo ineficiente para listas muito grandes.</a:t>
            </a:r>
            <a:endParaRPr sz="1300" dirty="0">
              <a:latin typeface="Nunito" pitchFamily="2" charset="0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E458DB-D908-4F28-A508-8D85FCA5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Ordenando por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009EDC-C08B-4AC9-BEDD-06F239C4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4" y="989425"/>
            <a:ext cx="5689681" cy="37894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O </a:t>
            </a:r>
            <a:r>
              <a:rPr lang="pt-BR" sz="1300" b="0" i="0" dirty="0" err="1">
                <a:solidFill>
                  <a:srgbClr val="AEC7D3"/>
                </a:solidFill>
                <a:effectLst/>
                <a:latin typeface="Nunito" pitchFamily="2" charset="0"/>
              </a:rPr>
              <a:t>Insertion</a:t>
            </a: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 </a:t>
            </a:r>
            <a:r>
              <a:rPr lang="pt-BR" sz="1300" b="0" i="0" dirty="0" err="1">
                <a:solidFill>
                  <a:srgbClr val="AEC7D3"/>
                </a:solidFill>
                <a:effectLst/>
                <a:latin typeface="Nunito" pitchFamily="2" charset="0"/>
              </a:rPr>
              <a:t>sort</a:t>
            </a: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 é um algoritmo simples e eficiente quando aplicado em pequenas listas. Neste algoritmo a lista é percorrida da esquerda para a direita, à medida que avança vai deixando os elementos mais à esquerda ordenados.</a:t>
            </a:r>
            <a:endParaRPr sz="1300" b="1" dirty="0">
              <a:solidFill>
                <a:schemeClr val="accent1"/>
              </a:solidFill>
              <a:latin typeface="Nunito" pitchFamily="2" charset="0"/>
            </a:endParaRPr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sort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O algoritmo funciona da mesma forma que as pessoas usam para ordenar cartas em um jogo de baralho como o pôquer.</a:t>
            </a:r>
            <a:endParaRPr sz="1300" dirty="0">
              <a:latin typeface="Nunito" pitchFamily="2" charset="0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1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E458DB-D908-4F28-A508-8D85FCA5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Ordenando por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CC6F69-A475-4D7B-86C0-95503127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7" y="989425"/>
            <a:ext cx="5804723" cy="38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Este algoritmo é baseado em se passar sempre o menor valor do vetor para a primeira posição (ou o maior dependendo da ordem requerida), depois o segundo menor valor para a segunda posição e assim sucessivamente, até os últimos dois elementos. </a:t>
            </a:r>
            <a:br>
              <a:rPr lang="pt-BR" sz="1500" b="0" i="0" dirty="0">
                <a:solidFill>
                  <a:srgbClr val="AEC7D3"/>
                </a:solidFill>
                <a:effectLst/>
                <a:latin typeface="Nunito" pitchFamily="2" charset="0"/>
              </a:rPr>
            </a:br>
            <a:r>
              <a:rPr lang="pt-BR" sz="1300" dirty="0">
                <a:solidFill>
                  <a:srgbClr val="AEC7D3"/>
                </a:solidFill>
                <a:latin typeface="Nunito" pitchFamily="2" charset="0"/>
              </a:rPr>
              <a:t>Neste algoritmo de ordenação é escolhido um número a partir do primeiro, este número escolhido é comparado com os números a partir da sua direita, quando </a:t>
            </a:r>
            <a:endParaRPr sz="1300" b="1" dirty="0">
              <a:solidFill>
                <a:schemeClr val="accent1"/>
              </a:solidFill>
              <a:latin typeface="Nunito" pitchFamily="2" charset="0"/>
            </a:endParaRPr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 sort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2"/>
          </p:nvPr>
        </p:nvSpPr>
        <p:spPr>
          <a:xfrm>
            <a:off x="4941127" y="11271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dirty="0">
                <a:solidFill>
                  <a:srgbClr val="AEC7D3"/>
                </a:solidFill>
                <a:effectLst/>
                <a:latin typeface="Nunito" pitchFamily="2" charset="0"/>
              </a:rPr>
              <a:t>encontrado um número menor, o número escolhido ocupa a posição do menor número encontrado. Este número encontrado será o próximo número escolhido, caso não for encontrado nenhum número menor que este escolhido, ele é colocado na posição do primeiro número escolhido, e o próximo número à sua direita vai ser o escolhido para fazer as comparações. É repetido esse processo até que a lista esteja ordenada.</a:t>
            </a:r>
            <a:endParaRPr lang="pt-BR" sz="1300" dirty="0">
              <a:latin typeface="Nunito" pitchFamily="2" charset="0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12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E458DB-D908-4F28-A508-8D85FCA5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Ordenando por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D41017-7B21-417A-B088-367176C6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2" y="989424"/>
            <a:ext cx="5749548" cy="38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2765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433</Words>
  <Application>Microsoft Office PowerPoint</Application>
  <PresentationFormat>Apresentação na tela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Arial</vt:lpstr>
      <vt:lpstr>Walter Turncoat</vt:lpstr>
      <vt:lpstr>Nunito</vt:lpstr>
      <vt:lpstr>Osric template</vt:lpstr>
      <vt:lpstr>Algoritmos de ordenação - quadráticos</vt:lpstr>
      <vt:lpstr>Quais algoritmos nós temos?</vt:lpstr>
      <vt:lpstr> Como funcionam?</vt:lpstr>
      <vt:lpstr>Bubble sort</vt:lpstr>
      <vt:lpstr>Ordenando por bubble sort</vt:lpstr>
      <vt:lpstr>Insertion sort</vt:lpstr>
      <vt:lpstr>Ordenando por insertion sort</vt:lpstr>
      <vt:lpstr>Selection sort</vt:lpstr>
      <vt:lpstr>Ordenando por selection sort</vt:lpstr>
      <vt:lpstr>Complexidade dos algoritmos</vt:lpstr>
      <vt:lpstr> Fim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ordenação - quadráticos</dc:title>
  <dc:creator>Gustavo Prehl</dc:creator>
  <cp:lastModifiedBy>Gustavo Prehl</cp:lastModifiedBy>
  <cp:revision>2</cp:revision>
  <dcterms:modified xsi:type="dcterms:W3CDTF">2022-04-02T16:19:49Z</dcterms:modified>
</cp:coreProperties>
</file>