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C2648-0DDB-53DA-1ADA-6C856B070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6D4C4F-8DC4-9781-353F-BAA6D18B8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07F545-EA2A-61BE-9815-2F49BD8B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388D-3C2D-49A0-976E-6B9176CAD51C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191DC5-132F-8FE6-FC55-9AC06795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33FE43-B7A7-F8D8-187C-AAA68104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DBBA-268E-4856-BD32-CA9B9F3BF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88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88605-826F-34A5-8AFF-2A5D15979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A61034-0E45-2883-368B-70E67C42A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0AE3F0-F47F-45F3-8C2D-D33CE3526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388D-3C2D-49A0-976E-6B9176CAD51C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AD8984-C4B3-70D6-202F-57D4FACC2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C18613-E309-06BD-5ECD-8644273D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DBBA-268E-4856-BD32-CA9B9F3BF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72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62FC70-340F-0BED-C661-6233EEB64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218EBC-DCD2-CF56-E154-5203F0FBA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504C76-A6EC-ADD3-841F-E4DE16442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388D-3C2D-49A0-976E-6B9176CAD51C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C52A32-83EB-2931-07FB-2C293774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89136-B5AE-44C1-9A16-73ACE830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DBBA-268E-4856-BD32-CA9B9F3BF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22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83214-F002-0E51-127A-55E470247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93C969-2FA6-1C65-38BC-D585F14D1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8191F2-928F-19CD-B04C-A47D98F73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388D-3C2D-49A0-976E-6B9176CAD51C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B3C9E5-C3D5-3781-3056-679BF542C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304F83-6B53-B1D8-9F74-C134D76A3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DBBA-268E-4856-BD32-CA9B9F3BF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17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932EE-CAB1-6B7E-3CE3-B5F719FA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9CE6EF-ABB5-FC24-8500-94EA9F6A2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ECFA20-71BD-0D43-B8A9-C46D1A974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388D-3C2D-49A0-976E-6B9176CAD51C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4FA56C-B279-07E2-C84D-039F436E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A59846-660A-8BC0-440A-06581847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DBBA-268E-4856-BD32-CA9B9F3BF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645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1F2FF-B582-18A0-909F-B245E8B4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7C7903-D450-DC00-1601-640FF70B8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BA1CF7-BEDC-B545-9D41-C451C46E0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2F0F85-BAC5-8E48-92B6-CB0AF16F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388D-3C2D-49A0-976E-6B9176CAD51C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453B55-B50B-B774-6AB2-5BB7B5DD6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C9580-1668-F160-A72B-409168A17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DBBA-268E-4856-BD32-CA9B9F3BF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49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E3415-BB17-C2AA-4464-9F7E6C7D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5F9E0D-CE3B-D6A8-1B81-FF160D0D4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0F6919-F777-8FD3-DA87-15933FEC0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F3F8608-82F3-A338-444C-8BE119D33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F2103FE-AC5A-E829-EAC7-FCECF8005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FAF7DFB-50C6-139A-C71E-563C73F5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388D-3C2D-49A0-976E-6B9176CAD51C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9DFD48D-A0CF-F44E-49AE-F24B4227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8861ABA-5C14-46C6-262D-D16D2C66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DBBA-268E-4856-BD32-CA9B9F3BF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30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87255-2CF9-4862-3AB3-3FC11844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47AA6FE-1C3D-C4BD-9A4F-2E13BD13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388D-3C2D-49A0-976E-6B9176CAD51C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13096F9-83C0-631D-300D-9952DB0DB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C1AB05A-275A-1F6B-73F0-143AC472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DBBA-268E-4856-BD32-CA9B9F3BF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18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9FCDEA7-E694-4E64-DF27-F0C969657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388D-3C2D-49A0-976E-6B9176CAD51C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43E4BA3-94A3-87F0-6C39-B7B5C8D2A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54592F-F693-2766-10F1-F44D53C5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DBBA-268E-4856-BD32-CA9B9F3BF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88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D09CB-28E4-146E-C2B7-FE77859B8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D3A70D-6BE5-74FE-E294-B4BAF566C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6B72BE-3878-FA6D-4AD5-8D6FB2E2E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3C5D09-40A3-D57A-5159-BBD3B211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388D-3C2D-49A0-976E-6B9176CAD51C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9E388E-79B6-99E7-2C67-F2A2C37E9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7C0B11-83EA-4659-50FF-5503E97E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DBBA-268E-4856-BD32-CA9B9F3BF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90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EEC7E-1D4E-4D0B-4AEB-E0C0F4A2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7BE1416-C685-CFEB-7E50-ED5B356E5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433C73-FA1D-122E-BA78-8EDFB0448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45B2D0-1B27-90CC-3E38-12A0A59C3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388D-3C2D-49A0-976E-6B9176CAD51C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849A86-3121-AFFB-541C-290CE483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192D12-13C5-2CF7-316F-836EF0ADB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DBBA-268E-4856-BD32-CA9B9F3BF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17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03958C6-2E68-6A7D-6DC4-CF5DF071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C59F97-4310-9E7B-C22D-0131D8005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17FC5B-6F52-5BA1-F990-173C309D5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D5388D-3C2D-49A0-976E-6B9176CAD51C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8F9F3D-4BED-914B-0E7C-27C3E3EB0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03330C-A4A7-7A6E-7F25-723C01015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40DBBA-268E-4856-BD32-CA9B9F3BF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16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aixaDeTexto 65">
            <a:extLst>
              <a:ext uri="{FF2B5EF4-FFF2-40B4-BE49-F238E27FC236}">
                <a16:creationId xmlns:a16="http://schemas.microsoft.com/office/drawing/2014/main" id="{EB112CB6-A698-87BA-6E72-957F8680ED21}"/>
              </a:ext>
            </a:extLst>
          </p:cNvPr>
          <p:cNvSpPr txBox="1"/>
          <p:nvPr/>
        </p:nvSpPr>
        <p:spPr>
          <a:xfrm>
            <a:off x="1166119" y="3010668"/>
            <a:ext cx="1014466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Foram gerados 3 arquivos: 10pontos.csv, 20pontos.csv e 30pontos.csv com coordenadas aleatórias para os pontos.</a:t>
            </a:r>
          </a:p>
          <a:p>
            <a:endParaRPr lang="pt-BR" sz="1400" dirty="0"/>
          </a:p>
          <a:p>
            <a:pPr marL="342900" indent="-342900">
              <a:buAutoNum type="alphaLcParenR"/>
            </a:pPr>
            <a:r>
              <a:rPr lang="pt-BR" sz="1400" dirty="0"/>
              <a:t>A resolução está no arquivo 1a_dantzig.xlsx</a:t>
            </a:r>
          </a:p>
          <a:p>
            <a:pPr marL="342900" indent="-342900">
              <a:buAutoNum type="alphaLcParenR"/>
            </a:pPr>
            <a:r>
              <a:rPr lang="pt-BR" sz="1400" dirty="0"/>
              <a:t>A resolução está no arquivo </a:t>
            </a:r>
            <a:r>
              <a:rPr lang="pt-BR" sz="1400" dirty="0" err="1"/>
              <a:t>caixeiro_viajante.ipynb</a:t>
            </a:r>
            <a:r>
              <a:rPr lang="pt-BR" sz="1400" dirty="0"/>
              <a:t>, nas seções 10 pontos - Restrições de MTZ, 20 pontos - Restrições de MTZ e 30 pontos - Restrições de MTZ.</a:t>
            </a:r>
          </a:p>
          <a:p>
            <a:pPr marL="342900" indent="-342900">
              <a:buAutoNum type="alphaLcParenR"/>
            </a:pPr>
            <a:r>
              <a:rPr lang="pt-BR" sz="1400" dirty="0"/>
              <a:t>A resolução está no arquivo </a:t>
            </a:r>
            <a:r>
              <a:rPr lang="pt-BR" sz="1400" dirty="0" err="1"/>
              <a:t>caixeiro_viajante.ipynb</a:t>
            </a:r>
            <a:r>
              <a:rPr lang="pt-BR" sz="1400" dirty="0"/>
              <a:t>, na seção Caixeiro – Branch </a:t>
            </a:r>
            <a:r>
              <a:rPr lang="pt-BR" sz="1400" dirty="0" err="1"/>
              <a:t>and</a:t>
            </a:r>
            <a:r>
              <a:rPr lang="pt-BR" sz="1400" dirty="0"/>
              <a:t> </a:t>
            </a:r>
            <a:r>
              <a:rPr lang="pt-BR" sz="1400" dirty="0" err="1"/>
              <a:t>Bound</a:t>
            </a:r>
            <a:r>
              <a:rPr lang="pt-BR" sz="1400" dirty="0"/>
              <a:t>. Essa é a minha única função que não está funcionando perfeitamente. Na função que escrevi, tem algum problema nos critérios de parada que ainda não consegui consertar, por isso eu limitei o número de iterações em 200.</a:t>
            </a:r>
          </a:p>
          <a:p>
            <a:pPr marL="342900" indent="-342900">
              <a:buAutoNum type="alphaLcParenR"/>
            </a:pPr>
            <a:r>
              <a:rPr lang="pt-BR" sz="1400" dirty="0"/>
              <a:t>A resolução está no arquivo </a:t>
            </a:r>
            <a:r>
              <a:rPr lang="pt-BR" sz="1400" dirty="0" err="1"/>
              <a:t>caixeiro_viajante.ipynb</a:t>
            </a:r>
            <a:r>
              <a:rPr lang="pt-BR" sz="1400" dirty="0"/>
              <a:t>, nas seções 10 pontos - Mais próximo, 20 pontos - Mais próximo e 30 pontos - Mais próximo.</a:t>
            </a:r>
          </a:p>
          <a:p>
            <a:pPr marL="342900" indent="-342900">
              <a:buAutoNum type="alphaLcParenR"/>
            </a:pPr>
            <a:r>
              <a:rPr lang="pt-BR" sz="1400" dirty="0"/>
              <a:t>A resolução está no arquivo </a:t>
            </a:r>
            <a:r>
              <a:rPr lang="pt-BR" sz="1400" dirty="0" err="1"/>
              <a:t>caixeiro_viajante.ipynb</a:t>
            </a:r>
            <a:r>
              <a:rPr lang="pt-BR" sz="1400" dirty="0"/>
              <a:t>, nas seções 10 pontos - Mais distante, 20 pontos - Mais distante e 30 pontos - Mais distante.</a:t>
            </a:r>
          </a:p>
          <a:p>
            <a:pPr marL="342900" indent="-342900">
              <a:buAutoNum type="alphaLcParenR"/>
            </a:pPr>
            <a:r>
              <a:rPr lang="pt-BR" sz="1400" dirty="0"/>
              <a:t>A resolução está no arquivo </a:t>
            </a:r>
            <a:r>
              <a:rPr lang="pt-BR" sz="1400" dirty="0" err="1"/>
              <a:t>caixeiro_viajante.ipynb</a:t>
            </a:r>
            <a:r>
              <a:rPr lang="pt-BR" sz="1400" dirty="0"/>
              <a:t>, nas seções 10 pontos - Mais econômica, 20 pontos - Mais econômica e 30 pontos - Mais econômica.</a:t>
            </a:r>
          </a:p>
          <a:p>
            <a:pPr marL="342900" indent="-342900">
              <a:buAutoNum type="alphaLcParenR"/>
            </a:pPr>
            <a:r>
              <a:rPr lang="pt-BR" sz="1400" dirty="0"/>
              <a:t>A tabela consta no arquivo </a:t>
            </a:r>
            <a:r>
              <a:rPr lang="pt-BR" sz="1400" dirty="0" err="1"/>
              <a:t>caixeiro_viajante.ipynb</a:t>
            </a:r>
            <a:r>
              <a:rPr lang="pt-BR" sz="1400" dirty="0"/>
              <a:t>, na seção Tabela de Comparação, mas também pode ser consultada no arquivo tabela_comparacao.png.</a:t>
            </a:r>
          </a:p>
          <a:p>
            <a:endParaRPr lang="pt-BR" sz="1400" dirty="0"/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BA160C6C-7F4B-B12D-E158-E9FC4CE8FBE1}"/>
              </a:ext>
            </a:extLst>
          </p:cNvPr>
          <p:cNvSpPr txBox="1"/>
          <p:nvPr/>
        </p:nvSpPr>
        <p:spPr>
          <a:xfrm>
            <a:off x="161387" y="92458"/>
            <a:ext cx="5106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Lista 3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6B4D5F8-734D-8D15-2FF0-905CC6DBD539}"/>
              </a:ext>
            </a:extLst>
          </p:cNvPr>
          <p:cNvSpPr txBox="1"/>
          <p:nvPr/>
        </p:nvSpPr>
        <p:spPr>
          <a:xfrm>
            <a:off x="878932" y="2472369"/>
            <a:ext cx="51066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Exercício 1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71FEC8D-0FA7-4EE4-CC76-6464898C9092}"/>
              </a:ext>
            </a:extLst>
          </p:cNvPr>
          <p:cNvSpPr txBox="1"/>
          <p:nvPr/>
        </p:nvSpPr>
        <p:spPr>
          <a:xfrm>
            <a:off x="1166119" y="1333286"/>
            <a:ext cx="10144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Todos as funções programadas em Python estão no arquivo metodos.py. As resoluções que usam funções em </a:t>
            </a:r>
            <a:r>
              <a:rPr lang="pt-BR" sz="1400" dirty="0" err="1"/>
              <a:t>python</a:t>
            </a:r>
            <a:r>
              <a:rPr lang="pt-BR" sz="1400" dirty="0"/>
              <a:t> ficaram, em sua maioria, no arquivo </a:t>
            </a:r>
            <a:r>
              <a:rPr lang="pt-BR" sz="1400" dirty="0" err="1"/>
              <a:t>caixeiro_viajante.ipynb</a:t>
            </a:r>
            <a:r>
              <a:rPr lang="pt-BR" sz="1400" dirty="0"/>
              <a:t> e utilizam as funções do arquivo metodos.py.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198A01B-2597-8DF0-6AFC-2614B54BFC31}"/>
              </a:ext>
            </a:extLst>
          </p:cNvPr>
          <p:cNvSpPr txBox="1"/>
          <p:nvPr/>
        </p:nvSpPr>
        <p:spPr>
          <a:xfrm>
            <a:off x="878932" y="794987"/>
            <a:ext cx="51066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Observações</a:t>
            </a:r>
          </a:p>
        </p:txBody>
      </p:sp>
    </p:spTree>
    <p:extLst>
      <p:ext uri="{BB962C8B-B14F-4D97-AF65-F5344CB8AC3E}">
        <p14:creationId xmlns:p14="http://schemas.microsoft.com/office/powerpoint/2010/main" val="108436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aixaDeTexto 65">
            <a:extLst>
              <a:ext uri="{FF2B5EF4-FFF2-40B4-BE49-F238E27FC236}">
                <a16:creationId xmlns:a16="http://schemas.microsoft.com/office/drawing/2014/main" id="{EB112CB6-A698-87BA-6E72-957F8680ED21}"/>
              </a:ext>
            </a:extLst>
          </p:cNvPr>
          <p:cNvSpPr txBox="1"/>
          <p:nvPr/>
        </p:nvSpPr>
        <p:spPr>
          <a:xfrm>
            <a:off x="1155939" y="1292166"/>
            <a:ext cx="101274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pt-BR" sz="1400" dirty="0"/>
              <a:t>A solução do algoritmo de </a:t>
            </a:r>
            <a:r>
              <a:rPr lang="pt-BR" sz="1400" dirty="0" err="1"/>
              <a:t>Dijkstra</a:t>
            </a:r>
            <a:r>
              <a:rPr lang="pt-BR" sz="1400" dirty="0"/>
              <a:t> entre os pontos 14 e 16 está no arquivo dijkstra_14_ao_16.png.</a:t>
            </a:r>
          </a:p>
          <a:p>
            <a:pPr marL="342900" indent="-342900">
              <a:buAutoNum type="alphaLcParenR"/>
            </a:pPr>
            <a:r>
              <a:rPr lang="pt-BR" sz="1400" dirty="0"/>
              <a:t>A solução do algoritmo de Floyd entre os pontos 2 e 8 está no arquivo 2b_floyd_2_8.xlsx.</a:t>
            </a:r>
          </a:p>
          <a:p>
            <a:pPr marL="342900" indent="-342900">
              <a:buAutoNum type="alphaLcParenR"/>
            </a:pPr>
            <a:endParaRPr lang="pt-BR" sz="1400" dirty="0"/>
          </a:p>
          <a:p>
            <a:r>
              <a:rPr lang="pt-BR" sz="1400" dirty="0"/>
              <a:t>Segunda parte</a:t>
            </a:r>
          </a:p>
          <a:p>
            <a:endParaRPr lang="pt-BR" sz="1400" dirty="0"/>
          </a:p>
          <a:p>
            <a:pPr marL="342900" indent="-342900">
              <a:buAutoNum type="alphaLcParenR"/>
            </a:pPr>
            <a:r>
              <a:rPr lang="pt-BR" sz="1400" dirty="0"/>
              <a:t>A resolução do Problema do Caixeiro Viajante para o </a:t>
            </a:r>
            <a:r>
              <a:rPr lang="pt-BR" sz="1400" dirty="0" err="1"/>
              <a:t>Sub-Grafo</a:t>
            </a:r>
            <a:r>
              <a:rPr lang="pt-BR" sz="1400" dirty="0"/>
              <a:t> 4, 6, 10, 11, 12, 16, 19 pelo algoritmo do mais próximo está no arquivo </a:t>
            </a:r>
            <a:r>
              <a:rPr lang="pt-BR" sz="1400" dirty="0" err="1"/>
              <a:t>caixeiro_viajante.ipynb</a:t>
            </a:r>
            <a:r>
              <a:rPr lang="pt-BR" sz="1400" dirty="0"/>
              <a:t>, na seção Ex. 2 - Caixeiro Viajante no </a:t>
            </a:r>
            <a:r>
              <a:rPr lang="pt-BR" sz="1400" dirty="0" err="1"/>
              <a:t>Subgrafo</a:t>
            </a:r>
            <a:r>
              <a:rPr lang="pt-BR" sz="1400" dirty="0"/>
              <a:t>.</a:t>
            </a:r>
          </a:p>
          <a:p>
            <a:pPr marL="342900" indent="-342900">
              <a:buAutoNum type="alphaLcParenR"/>
            </a:pPr>
            <a:r>
              <a:rPr lang="pt-BR" sz="1400" dirty="0"/>
              <a:t>A iteração 2-opt está no arquivo k_opt.xlsx, na aba 2-opt.</a:t>
            </a:r>
          </a:p>
          <a:p>
            <a:pPr marL="342900" indent="-342900">
              <a:buAutoNum type="alphaLcParenR"/>
            </a:pPr>
            <a:r>
              <a:rPr lang="pt-BR" sz="1400" dirty="0"/>
              <a:t>A iteração 3-opt está no arquivo k_opt.xlsx, na aba 3-opt.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BA160C6C-7F4B-B12D-E158-E9FC4CE8FBE1}"/>
              </a:ext>
            </a:extLst>
          </p:cNvPr>
          <p:cNvSpPr txBox="1"/>
          <p:nvPr/>
        </p:nvSpPr>
        <p:spPr>
          <a:xfrm>
            <a:off x="161387" y="92458"/>
            <a:ext cx="5106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Lista 3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6B4D5F8-734D-8D15-2FF0-905CC6DBD539}"/>
              </a:ext>
            </a:extLst>
          </p:cNvPr>
          <p:cNvSpPr txBox="1"/>
          <p:nvPr/>
        </p:nvSpPr>
        <p:spPr>
          <a:xfrm>
            <a:off x="851500" y="753867"/>
            <a:ext cx="51066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Exercício 2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99FD62A-DA92-44BD-8DB8-FFA6F17CE1A8}"/>
              </a:ext>
            </a:extLst>
          </p:cNvPr>
          <p:cNvSpPr txBox="1"/>
          <p:nvPr/>
        </p:nvSpPr>
        <p:spPr>
          <a:xfrm>
            <a:off x="1155939" y="3872754"/>
            <a:ext cx="10127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O exercício 3 está resolvido nos arquivos ex3_prim.png e ex3_kruskal.png.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53B90D4-2EFB-C2E1-65A2-6CEA526BC988}"/>
              </a:ext>
            </a:extLst>
          </p:cNvPr>
          <p:cNvSpPr txBox="1"/>
          <p:nvPr/>
        </p:nvSpPr>
        <p:spPr>
          <a:xfrm>
            <a:off x="851500" y="3334455"/>
            <a:ext cx="51066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Exercício 3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41B5EFC-6040-26B9-0512-4149BE312EA4}"/>
              </a:ext>
            </a:extLst>
          </p:cNvPr>
          <p:cNvSpPr txBox="1"/>
          <p:nvPr/>
        </p:nvSpPr>
        <p:spPr>
          <a:xfrm>
            <a:off x="1155939" y="4854312"/>
            <a:ext cx="10127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O exercício de Ford </a:t>
            </a:r>
            <a:r>
              <a:rPr lang="pt-BR" sz="1400" dirty="0" err="1"/>
              <a:t>Fulkerson</a:t>
            </a:r>
            <a:r>
              <a:rPr lang="pt-BR" sz="1400" dirty="0"/>
              <a:t> está resolvido no arquivo ford_fulkerson.pptx.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1C6DC38-F555-FF00-7F81-D758D195A579}"/>
              </a:ext>
            </a:extLst>
          </p:cNvPr>
          <p:cNvSpPr txBox="1"/>
          <p:nvPr/>
        </p:nvSpPr>
        <p:spPr>
          <a:xfrm>
            <a:off x="851500" y="4316013"/>
            <a:ext cx="51066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Exercício 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F096B21-D10B-2651-D8FF-03D2C4F6B48C}"/>
              </a:ext>
            </a:extLst>
          </p:cNvPr>
          <p:cNvSpPr txBox="1"/>
          <p:nvPr/>
        </p:nvSpPr>
        <p:spPr>
          <a:xfrm>
            <a:off x="1155937" y="5842213"/>
            <a:ext cx="10127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O exercício 5 está resolvido no arquivo 5_carteiro_chines.xlsx.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34D8364-DDF8-EDD7-A940-5D680DC39AD6}"/>
              </a:ext>
            </a:extLst>
          </p:cNvPr>
          <p:cNvSpPr txBox="1"/>
          <p:nvPr/>
        </p:nvSpPr>
        <p:spPr>
          <a:xfrm>
            <a:off x="851500" y="5303914"/>
            <a:ext cx="51066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Exercício 5</a:t>
            </a:r>
          </a:p>
        </p:txBody>
      </p:sp>
    </p:spTree>
    <p:extLst>
      <p:ext uri="{BB962C8B-B14F-4D97-AF65-F5344CB8AC3E}">
        <p14:creationId xmlns:p14="http://schemas.microsoft.com/office/powerpoint/2010/main" val="26129019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487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Gustavo Rodrigues</dc:creator>
  <cp:lastModifiedBy>Gustavo Rodrigues</cp:lastModifiedBy>
  <cp:revision>3</cp:revision>
  <dcterms:created xsi:type="dcterms:W3CDTF">2024-11-24T19:13:00Z</dcterms:created>
  <dcterms:modified xsi:type="dcterms:W3CDTF">2024-12-03T02:13:04Z</dcterms:modified>
</cp:coreProperties>
</file>