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2674620"/>
            <a:ext cx="77724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371600" y="3086100"/>
            <a:ext cx="6400799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Font typeface="Noto Symbol"/>
              <a:buNone/>
              <a:defRPr/>
            </a:lvl1pPr>
            <a:lvl2pPr indent="0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2pPr>
            <a:lvl3pPr indent="0" marL="914400" marR="0" rtl="0" algn="ctr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3pPr>
            <a:lvl4pPr indent="0" marL="13716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4pPr>
            <a:lvl5pPr indent="0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2" type="body"/>
          </p:nvPr>
        </p:nvSpPr>
        <p:spPr>
          <a:xfrm>
            <a:off x="3328417" y="3826622"/>
            <a:ext cx="2479800" cy="392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8275" marL="34607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Font typeface="Noto Symbol"/>
              <a:buChar char="▪"/>
              <a:defRPr/>
            </a:lvl1pPr>
            <a:lvl2pPr indent="-134302" marL="6905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2pPr>
            <a:lvl3pPr indent="-160655" marL="1031875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•"/>
              <a:defRPr/>
            </a:lvl3pPr>
            <a:lvl4pPr indent="-147955" marL="1374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-"/>
              <a:defRPr/>
            </a:lvl4pPr>
            <a:lvl5pPr indent="-103187" marL="18303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819900" y="4457700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with Object and Ca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8275" marL="34607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Font typeface="Noto Symbol"/>
              <a:buChar char="▪"/>
              <a:defRPr/>
            </a:lvl1pPr>
            <a:lvl2pPr indent="-134302" marL="690562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2pPr>
            <a:lvl3pPr indent="-193675" marL="1031875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•"/>
              <a:defRPr/>
            </a:lvl3pPr>
            <a:lvl4pPr indent="-197485" marL="13747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-"/>
              <a:defRPr/>
            </a:lvl4pPr>
            <a:lvl5pPr indent="-115887" marL="1830387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4648200" y="3680222"/>
            <a:ext cx="40385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3" type="body"/>
          </p:nvPr>
        </p:nvSpPr>
        <p:spPr>
          <a:xfrm>
            <a:off x="4648200" y="1200150"/>
            <a:ext cx="4038599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819900" y="4457700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bject and 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3680222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57200" y="1200150"/>
            <a:ext cx="82296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>
                <a:srgbClr val="F4B834"/>
              </a:buClr>
              <a:buFont typeface="Arial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819900" y="4457700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 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8275" marL="34607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Font typeface="Noto Symbol"/>
              <a:buChar char="▪"/>
              <a:defRPr/>
            </a:lvl1pPr>
            <a:lvl2pPr indent="-195262" marL="690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2pPr>
            <a:lvl3pPr indent="-206375" marL="1031875" marR="0" rt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•"/>
              <a:defRPr/>
            </a:lvl3pPr>
            <a:lvl4pPr indent="-193675" marL="137477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-"/>
              <a:defRPr/>
            </a:lvl4pPr>
            <a:lvl5pPr indent="-103187" marL="18303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4B834"/>
              </a:buClr>
              <a:buFont typeface="Arial"/>
              <a:buChar char="–"/>
              <a:defRPr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" name="Shape 7"/>
          <p:cNvSpPr/>
          <p:nvPr/>
        </p:nvSpPr>
        <p:spPr>
          <a:xfrm>
            <a:off x="2286000" y="4919662"/>
            <a:ext cx="4572000" cy="161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Operated by Los Alamos National Security, LLC for the U.S. Department of Energy's NNSA</a:t>
            </a:r>
          </a:p>
        </p:txBody>
      </p:sp>
      <p:sp>
        <p:nvSpPr>
          <p:cNvPr id="8" name="Shape 8"/>
          <p:cNvSpPr txBox="1"/>
          <p:nvPr/>
        </p:nvSpPr>
        <p:spPr>
          <a:xfrm>
            <a:off x="3619500" y="4557712"/>
            <a:ext cx="1904999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UNCLASSIFIED</a:t>
            </a:r>
          </a:p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819900" y="4457700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fld id="{00000000-1234-1234-1234-123412341234}" type="slidenum">
              <a:rPr b="0" baseline="0" i="0" lang="en" sz="1000" u="none" cap="none" strike="noStrike">
                <a:solidFill>
                  <a:srgbClr val="F4B8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3200"/>
              <a:t>CSCNSI 2015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>
                <a:solidFill>
                  <a:srgbClr val="929292"/>
                </a:solidFill>
              </a:rPr>
              <a:t>Course Introduction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Lectures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Labs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Other talks and activities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Lunch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Fridays w/ Gary Grider</a:t>
            </a:r>
          </a:p>
        </p:txBody>
      </p:sp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Daily Layout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250" y="205974"/>
            <a:ext cx="2930550" cy="410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Lectures are a general overview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Students are expected to learn details on your own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Simulates real-life work situations</a:t>
            </a: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Learn as You Go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Expectations</a:t>
            </a:r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Closed-toed shoes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Pants (when working with equipment)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No heavy lifting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Servers always require two-person lift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Stay away from stuff that appears dangerous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Stop any activity that appears dangerous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If you have any questions regarding safety, ASK!</a:t>
            </a:r>
          </a:p>
        </p:txBody>
      </p:sp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Safety Expectations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Professionalism with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Each other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NMC/PRObE/LANL teams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The Instructor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High work ethic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Show up on time and work the whole day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Pull your own weight on your team</a:t>
            </a:r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Expectations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You will be evaluated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By the instructor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By your mentors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By your teammates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Don’t be a jerk</a:t>
            </a:r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Evaluations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We want to make this a great experience for you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Let us know what we can change for the better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Please remember, the instructor and your mentors: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Are human beings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Are not infallible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Do not know everything</a:t>
            </a:r>
          </a:p>
        </p:txBody>
      </p:sp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It’s a Two Way Street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Failure is an option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I will fail students who make no effort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But for projects: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Sometimes failure is the right answer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400"/>
              <a:t>A new technology may not be ready for production</a:t>
            </a:r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One Last Thing</a:t>
            </a:r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b="0" l="0" r="5114" t="0"/>
          <a:stretch/>
        </p:blipFill>
        <p:spPr>
          <a:xfrm>
            <a:off x="6847500" y="0"/>
            <a:ext cx="2296500" cy="181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About Me</a:t>
            </a:r>
          </a:p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Went to school for BS in Computer Science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Graduated from NMT in Dec 2014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Attended this institute in 2012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TA for this institute in 2013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LANL’s HPC-3 File Systems Team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First year teaching the institute</a:t>
            </a:r>
          </a:p>
        </p:txBody>
      </p:sp>
      <p:sp>
        <p:nvSpPr>
          <p:cNvPr id="145" name="Shape 1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About Me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800"/>
              <a:t>Course Goals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800"/>
              <a:t>Course Layout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800"/>
              <a:t>Expectations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800"/>
              <a:t>About Me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800"/>
              <a:t>About You</a:t>
            </a:r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 sz="3200"/>
              <a:t>Introduction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51" name="Shape 1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About Me 2012</a:t>
            </a: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8711" l="2686" r="6873" t="21373"/>
          <a:stretch/>
        </p:blipFill>
        <p:spPr>
          <a:xfrm>
            <a:off x="0" y="1200137"/>
            <a:ext cx="9144000" cy="4712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58" name="Shape 1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About Me 2013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23062" l="2551" r="4992" t="8784"/>
          <a:stretch/>
        </p:blipFill>
        <p:spPr>
          <a:xfrm>
            <a:off x="0" y="1200141"/>
            <a:ext cx="9144000" cy="4493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About You</a:t>
            </a:r>
          </a:p>
        </p:txBody>
      </p:sp>
      <p:sp>
        <p:nvSpPr>
          <p:cNvPr id="165" name="Shape 165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Briefly introduce yourself</a:t>
            </a:r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About You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Course Goals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Course Layout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Expectations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About Me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About You</a:t>
            </a:r>
          </a:p>
        </p:txBody>
      </p:sp>
      <p:sp>
        <p:nvSpPr>
          <p:cNvPr id="177" name="Shape 17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Summary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Course Goals</a:t>
            </a:r>
          </a:p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3955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800"/>
              <a:t>Cluster Assembly and Management (Boot Camp)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400"/>
              <a:t>Hardware assembly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400"/>
              <a:t>Software selection/installation/configuration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400"/>
              <a:t>Cluster provisioning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400"/>
              <a:t>Network management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400"/>
              <a:t>Performance monitoring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400"/>
              <a:t>And more</a:t>
            </a:r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Course Goals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800"/>
              <a:t>Research Project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400"/>
              <a:t>Specialized Skill Development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400"/>
              <a:t>Poster and Talks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800"/>
              <a:t>Attend talks for breadth of knowledge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800"/>
              <a:t>Start thinking about the future of HPC</a:t>
            </a:r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Course Goals (continued)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800"/>
              <a:t>To train potential workforce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400"/>
              <a:t>Practical skills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2800"/>
              <a:t>Great recruiting mechanism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400"/>
              <a:t>Technical skills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400"/>
              <a:t>Work ethic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400"/>
              <a:t>Professionalism and teamwork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2400"/>
              <a:t>Communication skills</a:t>
            </a:r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Reasons for This Institute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4B834"/>
              </a:buClr>
              <a:buSzPct val="100000"/>
              <a:buFont typeface="Noto Symbol"/>
            </a:pPr>
            <a:r>
              <a:rPr lang="en" sz="2800"/>
              <a:t>Enjoy yourselves; have fun!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Meet new people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Play with a bunch of cool stuff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</a:pPr>
            <a:r>
              <a:rPr lang="en" sz="2800"/>
              <a:t>Get to know the area</a:t>
            </a:r>
          </a:p>
        </p:txBody>
      </p:sp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Other Course Goals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Course Layout</a:t>
            </a:r>
          </a:p>
        </p:txBody>
      </p:sp>
      <p:sp>
        <p:nvSpPr>
          <p:cNvPr id="77" name="Shape 77"/>
          <p:cNvSpPr txBox="1"/>
          <p:nvPr>
            <p:ph idx="1" type="subTitle"/>
          </p:nvPr>
        </p:nvSpPr>
        <p:spPr>
          <a:xfrm>
            <a:off x="685800" y="2174375"/>
            <a:ext cx="7772400" cy="105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800"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200150"/>
            <a:ext cx="8229600" cy="335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800"/>
              <a:t>Boot Camp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800"/>
              <a:t>Research Projects</a:t>
            </a:r>
          </a:p>
          <a:p>
            <a:pPr indent="-4064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800"/>
              <a:t>Poster and Presentation Session</a:t>
            </a:r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200"/>
              <a:t>Course Layout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lideshow-2014_alt1_r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